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v" ContentType="video/x-ms-wmv"/>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tags/tag2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9.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0.xml" ContentType="application/vnd.openxmlformats-officedocument.presentationml.tags+xml"/>
  <Override PartName="/ppt/notesSlides/notesSlide43.xml" ContentType="application/vnd.openxmlformats-officedocument.presentationml.notesSlide+xml"/>
  <Override PartName="/ppt/tags/tag31.xml" ContentType="application/vnd.openxmlformats-officedocument.presentationml.tags+xml"/>
  <Override PartName="/ppt/notesSlides/notesSlide44.xml" ContentType="application/vnd.openxmlformats-officedocument.presentationml.notesSlide+xml"/>
  <Override PartName="/ppt/tags/tag32.xml" ContentType="application/vnd.openxmlformats-officedocument.presentationml.tags+xml"/>
  <Override PartName="/ppt/notesSlides/notesSlide45.xml" ContentType="application/vnd.openxmlformats-officedocument.presentationml.notesSlide+xml"/>
  <Override PartName="/ppt/tags/tag33.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4.xml" ContentType="application/vnd.openxmlformats-officedocument.presentationml.tags+xml"/>
  <Override PartName="/ppt/notesSlides/notesSlide48.xml" ContentType="application/vnd.openxmlformats-officedocument.presentationml.notesSlide+xml"/>
  <Override PartName="/ppt/tags/tag35.xml" ContentType="application/vnd.openxmlformats-officedocument.presentationml.tags+xml"/>
  <Override PartName="/ppt/notesSlides/notesSlide49.xml" ContentType="application/vnd.openxmlformats-officedocument.presentationml.notesSlide+xml"/>
  <Override PartName="/ppt/tags/tag36.xml" ContentType="application/vnd.openxmlformats-officedocument.presentationml.tags+xml"/>
  <Override PartName="/ppt/notesSlides/notesSlide50.xml" ContentType="application/vnd.openxmlformats-officedocument.presentationml.notesSlide+xml"/>
  <Override PartName="/ppt/tags/tag37.xml" ContentType="application/vnd.openxmlformats-officedocument.presentationml.tags+xml"/>
  <Override PartName="/ppt/notesSlides/notesSlide51.xml" ContentType="application/vnd.openxmlformats-officedocument.presentationml.notesSlide+xml"/>
  <Override PartName="/ppt/tags/tag38.xml" ContentType="application/vnd.openxmlformats-officedocument.presentationml.tags+xml"/>
  <Override PartName="/ppt/notesSlides/notesSlide52.xml" ContentType="application/vnd.openxmlformats-officedocument.presentationml.notesSlide+xml"/>
  <Override PartName="/ppt/tags/tag39.xml" ContentType="application/vnd.openxmlformats-officedocument.presentationml.tags+xml"/>
  <Override PartName="/ppt/notesSlides/notesSlide53.xml" ContentType="application/vnd.openxmlformats-officedocument.presentationml.notesSlide+xml"/>
  <Override PartName="/ppt/tags/tag40.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41.xml" ContentType="application/vnd.openxmlformats-officedocument.presentationml.tags+xml"/>
  <Override PartName="/ppt/notesSlides/notesSlide5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2.xml" ContentType="application/vnd.openxmlformats-officedocument.presentationml.tags+xml"/>
  <Override PartName="/ppt/notesSlides/notesSlide57.xml" ContentType="application/vnd.openxmlformats-officedocument.presentationml.notesSlide+xml"/>
  <Override PartName="/ppt/tags/tag43.xml" ContentType="application/vnd.openxmlformats-officedocument.presentationml.tags+xml"/>
  <Override PartName="/ppt/notesSlides/notesSlide5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4.xml" ContentType="application/vnd.openxmlformats-officedocument.presentationml.tags+xml"/>
  <Override PartName="/ppt/tags/tag45.xml" ContentType="application/vnd.openxmlformats-officedocument.presentationml.tags+xml"/>
  <Override PartName="/ppt/notesSlides/notesSlide5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48.xml" ContentType="application/vnd.openxmlformats-officedocument.presentationml.tags+xml"/>
  <Override PartName="/ppt/notesSlides/notesSlide6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49.xml" ContentType="application/vnd.openxmlformats-officedocument.presentationml.tags+xml"/>
  <Override PartName="/ppt/notesSlides/notesSlide6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0.xml" ContentType="application/vnd.openxmlformats-officedocument.presentationml.tags+xml"/>
  <Override PartName="/ppt/notesSlides/notesSlide6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1.xml" ContentType="application/vnd.openxmlformats-officedocument.presentationml.tags+xml"/>
  <Override PartName="/ppt/notesSlides/notesSlide6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2.xml" ContentType="application/vnd.openxmlformats-officedocument.presentationml.tags+xml"/>
  <Override PartName="/ppt/notesSlides/notesSlide6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53.xml" ContentType="application/vnd.openxmlformats-officedocument.presentationml.tags+xml"/>
  <Override PartName="/ppt/notesSlides/notesSlide6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4.xml" ContentType="application/vnd.openxmlformats-officedocument.presentationml.tags+xml"/>
  <Override PartName="/ppt/notesSlides/notesSlide6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55.xml" ContentType="application/vnd.openxmlformats-officedocument.presentationml.tags+xml"/>
  <Override PartName="/ppt/notesSlides/notesSlide6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56.xml" ContentType="application/vnd.openxmlformats-officedocument.presentationml.tags+xml"/>
  <Override PartName="/ppt/notesSlides/notesSlide6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57.xml" ContentType="application/vnd.openxmlformats-officedocument.presentationml.tags+xml"/>
  <Override PartName="/ppt/notesSlides/notesSlide6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58.xml" ContentType="application/vnd.openxmlformats-officedocument.presentationml.tags+xml"/>
  <Override PartName="/ppt/notesSlides/notesSlide7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59.xml" ContentType="application/vnd.openxmlformats-officedocument.presentationml.tags+xml"/>
  <Override PartName="/ppt/notesSlides/notesSlide71.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60.xml" ContentType="application/vnd.openxmlformats-officedocument.presentationml.tags+xml"/>
  <Override PartName="/ppt/notesSlides/notesSlide7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 id="2147483702" r:id="rId2"/>
    <p:sldMasterId id="2147483714" r:id="rId3"/>
    <p:sldMasterId id="2147483731" r:id="rId4"/>
    <p:sldMasterId id="2147483744" r:id="rId5"/>
  </p:sldMasterIdLst>
  <p:notesMasterIdLst>
    <p:notesMasterId r:id="rId88"/>
  </p:notesMasterIdLst>
  <p:handoutMasterIdLst>
    <p:handoutMasterId r:id="rId89"/>
  </p:handoutMasterIdLst>
  <p:sldIdLst>
    <p:sldId id="257" r:id="rId6"/>
    <p:sldId id="1172" r:id="rId7"/>
    <p:sldId id="2772" r:id="rId8"/>
    <p:sldId id="988" r:id="rId9"/>
    <p:sldId id="2768" r:id="rId10"/>
    <p:sldId id="435" r:id="rId11"/>
    <p:sldId id="277" r:id="rId12"/>
    <p:sldId id="342" r:id="rId13"/>
    <p:sldId id="346" r:id="rId14"/>
    <p:sldId id="1071" r:id="rId15"/>
    <p:sldId id="444" r:id="rId16"/>
    <p:sldId id="2763" r:id="rId17"/>
    <p:sldId id="453" r:id="rId18"/>
    <p:sldId id="352" r:id="rId19"/>
    <p:sldId id="2789" r:id="rId20"/>
    <p:sldId id="451" r:id="rId21"/>
    <p:sldId id="309" r:id="rId22"/>
    <p:sldId id="2793" r:id="rId23"/>
    <p:sldId id="2781" r:id="rId24"/>
    <p:sldId id="1020" r:id="rId25"/>
    <p:sldId id="1021" r:id="rId26"/>
    <p:sldId id="1022" r:id="rId27"/>
    <p:sldId id="1074" r:id="rId28"/>
    <p:sldId id="2765" r:id="rId29"/>
    <p:sldId id="270" r:id="rId30"/>
    <p:sldId id="351" r:id="rId31"/>
    <p:sldId id="450" r:id="rId32"/>
    <p:sldId id="1302" r:id="rId33"/>
    <p:sldId id="455" r:id="rId34"/>
    <p:sldId id="2773" r:id="rId35"/>
    <p:sldId id="1304" r:id="rId36"/>
    <p:sldId id="2757" r:id="rId37"/>
    <p:sldId id="2758" r:id="rId38"/>
    <p:sldId id="443" r:id="rId39"/>
    <p:sldId id="2794" r:id="rId40"/>
    <p:sldId id="2795" r:id="rId41"/>
    <p:sldId id="2796" r:id="rId42"/>
    <p:sldId id="2797" r:id="rId43"/>
    <p:sldId id="362" r:id="rId44"/>
    <p:sldId id="2754" r:id="rId45"/>
    <p:sldId id="319" r:id="rId46"/>
    <p:sldId id="289" r:id="rId47"/>
    <p:sldId id="2787" r:id="rId48"/>
    <p:sldId id="2775" r:id="rId49"/>
    <p:sldId id="2776" r:id="rId50"/>
    <p:sldId id="1149" r:id="rId51"/>
    <p:sldId id="2778" r:id="rId52"/>
    <p:sldId id="411" r:id="rId53"/>
    <p:sldId id="410" r:id="rId54"/>
    <p:sldId id="412" r:id="rId55"/>
    <p:sldId id="2761" r:id="rId56"/>
    <p:sldId id="1345" r:id="rId57"/>
    <p:sldId id="1346" r:id="rId58"/>
    <p:sldId id="2791" r:id="rId59"/>
    <p:sldId id="1348" r:id="rId60"/>
    <p:sldId id="1213" r:id="rId61"/>
    <p:sldId id="1259" r:id="rId62"/>
    <p:sldId id="347" r:id="rId63"/>
    <p:sldId id="2779" r:id="rId64"/>
    <p:sldId id="2788" r:id="rId65"/>
    <p:sldId id="328" r:id="rId66"/>
    <p:sldId id="1223" r:id="rId67"/>
    <p:sldId id="1350" r:id="rId68"/>
    <p:sldId id="302" r:id="rId69"/>
    <p:sldId id="2780" r:id="rId70"/>
    <p:sldId id="1170" r:id="rId71"/>
    <p:sldId id="1168" r:id="rId72"/>
    <p:sldId id="1162" r:id="rId73"/>
    <p:sldId id="1169" r:id="rId74"/>
    <p:sldId id="284" r:id="rId75"/>
    <p:sldId id="282" r:id="rId76"/>
    <p:sldId id="1157" r:id="rId77"/>
    <p:sldId id="343" r:id="rId78"/>
    <p:sldId id="294" r:id="rId79"/>
    <p:sldId id="336" r:id="rId80"/>
    <p:sldId id="337" r:id="rId81"/>
    <p:sldId id="283" r:id="rId82"/>
    <p:sldId id="344" r:id="rId83"/>
    <p:sldId id="1161" r:id="rId84"/>
    <p:sldId id="1171" r:id="rId85"/>
    <p:sldId id="2783" r:id="rId86"/>
    <p:sldId id="315" r:id="rId87"/>
  </p:sldIdLst>
  <p:sldSz cx="9144000" cy="6858000" type="screen4x3"/>
  <p:notesSz cx="6858000" cy="2752725"/>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elie Hempel" initials="RH" lastIdx="3" clrIdx="0"/>
  <p:cmAuthor id="2" name="Kati Lear" initials="KL" lastIdx="6" clrIdx="1">
    <p:extLst>
      <p:ext uri="{19B8F6BF-5375-455C-9EA6-DF929625EA0E}">
        <p15:presenceInfo xmlns:p15="http://schemas.microsoft.com/office/powerpoint/2012/main" userId="S::klear@portlandpsychotherapy.com::9c57c729-1d23-4ebf-ac36-f3090133b5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04510"/>
    <a:srgbClr val="E65C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3FDDFD-68BD-4E4A-B526-0AA19CD94243}" v="910" dt="2020-07-06T18:08:39.322"/>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860" autoAdjust="0"/>
  </p:normalViewPr>
  <p:slideViewPr>
    <p:cSldViewPr snapToGrid="0">
      <p:cViewPr>
        <p:scale>
          <a:sx n="76" d="100"/>
          <a:sy n="76" d="100"/>
        </p:scale>
        <p:origin x="285" y="39"/>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handoutMaster" Target="handoutMasters/handoutMaster1.xml"/><Relationship Id="rId97"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ags" Target="tags/tag1.xml"/><Relationship Id="rId95"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commentAuthors" Target="commentAuthors.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B.. Luoma" userId="S::jbluoma@portlandpsychotherapy.com::48de18e2-d164-4083-b134-db58c5c8f0c7" providerId="AD" clId="Web-{87891598-E689-914B-97BC-56E02B84FB7A}"/>
    <pc:docChg chg="modSld">
      <pc:chgData name="Jason B.. Luoma" userId="S::jbluoma@portlandpsychotherapy.com::48de18e2-d164-4083-b134-db58c5c8f0c7" providerId="AD" clId="Web-{87891598-E689-914B-97BC-56E02B84FB7A}" dt="2020-06-25T00:50:48.647" v="213"/>
      <pc:docMkLst>
        <pc:docMk/>
      </pc:docMkLst>
      <pc:sldChg chg="modNotes">
        <pc:chgData name="Jason B.. Luoma" userId="S::jbluoma@portlandpsychotherapy.com::48de18e2-d164-4083-b134-db58c5c8f0c7" providerId="AD" clId="Web-{87891598-E689-914B-97BC-56E02B84FB7A}" dt="2020-06-25T00:50:48.647" v="213"/>
        <pc:sldMkLst>
          <pc:docMk/>
          <pc:sldMk cId="642588139" sldId="257"/>
        </pc:sldMkLst>
      </pc:sldChg>
      <pc:sldChg chg="modNotes">
        <pc:chgData name="Jason B.. Luoma" userId="S::jbluoma@portlandpsychotherapy.com::48de18e2-d164-4083-b134-db58c5c8f0c7" providerId="AD" clId="Web-{87891598-E689-914B-97BC-56E02B84FB7A}" dt="2020-06-25T00:49:21.504" v="45"/>
        <pc:sldMkLst>
          <pc:docMk/>
          <pc:sldMk cId="2786116677" sldId="451"/>
        </pc:sldMkLst>
      </pc:sldChg>
      <pc:sldChg chg="modNotes">
        <pc:chgData name="Jason B.. Luoma" userId="S::jbluoma@portlandpsychotherapy.com::48de18e2-d164-4083-b134-db58c5c8f0c7" providerId="AD" clId="Web-{87891598-E689-914B-97BC-56E02B84FB7A}" dt="2020-06-25T00:49:35.098" v="62"/>
        <pc:sldMkLst>
          <pc:docMk/>
          <pc:sldMk cId="2671948699" sldId="1302"/>
        </pc:sldMkLst>
      </pc:sldChg>
      <pc:sldChg chg="modNotes">
        <pc:chgData name="Jason B.. Luoma" userId="S::jbluoma@portlandpsychotherapy.com::48de18e2-d164-4083-b134-db58c5c8f0c7" providerId="AD" clId="Web-{87891598-E689-914B-97BC-56E02B84FB7A}" dt="2020-06-25T00:49:43.567" v="72"/>
        <pc:sldMkLst>
          <pc:docMk/>
          <pc:sldMk cId="2509286989" sldId="2775"/>
        </pc:sldMkLst>
      </pc:sldChg>
      <pc:sldChg chg="modNotes">
        <pc:chgData name="Jason B.. Luoma" userId="S::jbluoma@portlandpsychotherapy.com::48de18e2-d164-4083-b134-db58c5c8f0c7" providerId="AD" clId="Web-{87891598-E689-914B-97BC-56E02B84FB7A}" dt="2020-06-25T00:50:08.145" v="86"/>
        <pc:sldMkLst>
          <pc:docMk/>
          <pc:sldMk cId="2759422071" sldId="2778"/>
        </pc:sldMkLst>
      </pc:sldChg>
    </pc:docChg>
  </pc:docChgLst>
  <pc:docChgLst>
    <pc:chgData name="Jason" userId="48de18e2-d164-4083-b134-db58c5c8f0c7" providerId="ADAL" clId="{573FDDFD-68BD-4E4A-B526-0AA19CD94243}"/>
    <pc:docChg chg="undo custSel addSld delSld modSld sldOrd">
      <pc:chgData name="Jason" userId="48de18e2-d164-4083-b134-db58c5c8f0c7" providerId="ADAL" clId="{573FDDFD-68BD-4E4A-B526-0AA19CD94243}" dt="2020-07-06T18:09:43.145" v="3652"/>
      <pc:docMkLst>
        <pc:docMk/>
      </pc:docMkLst>
      <pc:sldChg chg="modNotesTx">
        <pc:chgData name="Jason" userId="48de18e2-d164-4083-b134-db58c5c8f0c7" providerId="ADAL" clId="{573FDDFD-68BD-4E4A-B526-0AA19CD94243}" dt="2020-07-06T18:03:24.273" v="3344" actId="20577"/>
        <pc:sldMkLst>
          <pc:docMk/>
          <pc:sldMk cId="642588139" sldId="257"/>
        </pc:sldMkLst>
      </pc:sldChg>
      <pc:sldChg chg="delSp modSp mod delAnim">
        <pc:chgData name="Jason" userId="48de18e2-d164-4083-b134-db58c5c8f0c7" providerId="ADAL" clId="{573FDDFD-68BD-4E4A-B526-0AA19CD94243}" dt="2020-07-01T23:26:42.053" v="1861" actId="1076"/>
        <pc:sldMkLst>
          <pc:docMk/>
          <pc:sldMk cId="0" sldId="309"/>
        </pc:sldMkLst>
        <pc:spChg chg="mod">
          <ac:chgData name="Jason" userId="48de18e2-d164-4083-b134-db58c5c8f0c7" providerId="ADAL" clId="{573FDDFD-68BD-4E4A-B526-0AA19CD94243}" dt="2020-07-01T23:26:42.053" v="1861" actId="1076"/>
          <ac:spMkLst>
            <pc:docMk/>
            <pc:sldMk cId="0" sldId="309"/>
            <ac:spMk id="2" creationId="{C46C8419-98AF-4D04-9522-1A8B6E3D4EA1}"/>
          </ac:spMkLst>
        </pc:spChg>
        <pc:spChg chg="del mod">
          <ac:chgData name="Jason" userId="48de18e2-d164-4083-b134-db58c5c8f0c7" providerId="ADAL" clId="{573FDDFD-68BD-4E4A-B526-0AA19CD94243}" dt="2020-07-01T23:25:19.848" v="1806" actId="478"/>
          <ac:spMkLst>
            <pc:docMk/>
            <pc:sldMk cId="0" sldId="309"/>
            <ac:spMk id="3" creationId="{DA55CBA1-DA13-4873-8A0C-AFBFDD7213D1}"/>
          </ac:spMkLst>
        </pc:spChg>
        <pc:spChg chg="mod">
          <ac:chgData name="Jason" userId="48de18e2-d164-4083-b134-db58c5c8f0c7" providerId="ADAL" clId="{573FDDFD-68BD-4E4A-B526-0AA19CD94243}" dt="2020-07-01T23:25:36.864" v="1811" actId="1076"/>
          <ac:spMkLst>
            <pc:docMk/>
            <pc:sldMk cId="0" sldId="309"/>
            <ac:spMk id="5" creationId="{478CACAA-3BA3-43D8-994A-D2B65AA0F7BF}"/>
          </ac:spMkLst>
        </pc:spChg>
        <pc:spChg chg="mod">
          <ac:chgData name="Jason" userId="48de18e2-d164-4083-b134-db58c5c8f0c7" providerId="ADAL" clId="{573FDDFD-68BD-4E4A-B526-0AA19CD94243}" dt="2020-07-01T23:25:34.780" v="1810" actId="1076"/>
          <ac:spMkLst>
            <pc:docMk/>
            <pc:sldMk cId="0" sldId="309"/>
            <ac:spMk id="7" creationId="{FF3ABB83-B1E6-4D51-AD1B-A1247BA86C57}"/>
          </ac:spMkLst>
        </pc:spChg>
        <pc:graphicFrameChg chg="mod">
          <ac:chgData name="Jason" userId="48de18e2-d164-4083-b134-db58c5c8f0c7" providerId="ADAL" clId="{573FDDFD-68BD-4E4A-B526-0AA19CD94243}" dt="2020-07-01T23:25:24.843" v="1807" actId="1076"/>
          <ac:graphicFrameMkLst>
            <pc:docMk/>
            <pc:sldMk cId="0" sldId="309"/>
            <ac:graphicFrameMk id="248" creationId="{7728C300-5D67-4FA8-9808-6C0F800EEE24}"/>
          </ac:graphicFrameMkLst>
        </pc:graphicFrameChg>
      </pc:sldChg>
      <pc:sldChg chg="modSp">
        <pc:chgData name="Jason" userId="48de18e2-d164-4083-b134-db58c5c8f0c7" providerId="ADAL" clId="{573FDDFD-68BD-4E4A-B526-0AA19CD94243}" dt="2020-07-01T23:33:14.002" v="1907" actId="20577"/>
        <pc:sldMkLst>
          <pc:docMk/>
          <pc:sldMk cId="165264550" sldId="346"/>
        </pc:sldMkLst>
        <pc:spChg chg="mod">
          <ac:chgData name="Jason" userId="48de18e2-d164-4083-b134-db58c5c8f0c7" providerId="ADAL" clId="{573FDDFD-68BD-4E4A-B526-0AA19CD94243}" dt="2020-07-01T23:33:14.002" v="1907" actId="20577"/>
          <ac:spMkLst>
            <pc:docMk/>
            <pc:sldMk cId="165264550" sldId="346"/>
            <ac:spMk id="7" creationId="{00000000-0000-0000-0000-000000000000}"/>
          </ac:spMkLst>
        </pc:spChg>
      </pc:sldChg>
      <pc:sldChg chg="delSp mod ord modNotesTx">
        <pc:chgData name="Jason" userId="48de18e2-d164-4083-b134-db58c5c8f0c7" providerId="ADAL" clId="{573FDDFD-68BD-4E4A-B526-0AA19CD94243}" dt="2020-07-06T17:30:07.091" v="2655" actId="20577"/>
        <pc:sldMkLst>
          <pc:docMk/>
          <pc:sldMk cId="2265010551" sldId="362"/>
        </pc:sldMkLst>
        <pc:spChg chg="del">
          <ac:chgData name="Jason" userId="48de18e2-d164-4083-b134-db58c5c8f0c7" providerId="ADAL" clId="{573FDDFD-68BD-4E4A-B526-0AA19CD94243}" dt="2020-07-06T17:26:05.295" v="1956" actId="478"/>
          <ac:spMkLst>
            <pc:docMk/>
            <pc:sldMk cId="2265010551" sldId="362"/>
            <ac:spMk id="6" creationId="{9104DFC8-AED4-41C8-ACA3-C45F3353F08D}"/>
          </ac:spMkLst>
        </pc:spChg>
      </pc:sldChg>
      <pc:sldChg chg="modNotesTx">
        <pc:chgData name="Jason" userId="48de18e2-d164-4083-b134-db58c5c8f0c7" providerId="ADAL" clId="{573FDDFD-68BD-4E4A-B526-0AA19CD94243}" dt="2020-07-06T18:02:13.921" v="3321" actId="20577"/>
        <pc:sldMkLst>
          <pc:docMk/>
          <pc:sldMk cId="1248601730" sldId="411"/>
        </pc:sldMkLst>
      </pc:sldChg>
      <pc:sldChg chg="modNotesTx">
        <pc:chgData name="Jason" userId="48de18e2-d164-4083-b134-db58c5c8f0c7" providerId="ADAL" clId="{573FDDFD-68BD-4E4A-B526-0AA19CD94243}" dt="2020-07-06T17:04:46.919" v="1951" actId="20577"/>
        <pc:sldMkLst>
          <pc:docMk/>
          <pc:sldMk cId="452328873" sldId="444"/>
        </pc:sldMkLst>
      </pc:sldChg>
      <pc:sldChg chg="modNotesTx">
        <pc:chgData name="Jason" userId="48de18e2-d164-4083-b134-db58c5c8f0c7" providerId="ADAL" clId="{573FDDFD-68BD-4E4A-B526-0AA19CD94243}" dt="2020-07-06T18:01:52.318" v="3311" actId="20577"/>
        <pc:sldMkLst>
          <pc:docMk/>
          <pc:sldMk cId="3092652161" sldId="455"/>
        </pc:sldMkLst>
      </pc:sldChg>
      <pc:sldChg chg="modNotesTx">
        <pc:chgData name="Jason" userId="48de18e2-d164-4083-b134-db58c5c8f0c7" providerId="ADAL" clId="{573FDDFD-68BD-4E4A-B526-0AA19CD94243}" dt="2020-07-01T23:18:19.724" v="1775" actId="6549"/>
        <pc:sldMkLst>
          <pc:docMk/>
          <pc:sldMk cId="579287828" sldId="1021"/>
        </pc:sldMkLst>
      </pc:sldChg>
      <pc:sldChg chg="modSp mod">
        <pc:chgData name="Jason" userId="48de18e2-d164-4083-b134-db58c5c8f0c7" providerId="ADAL" clId="{573FDDFD-68BD-4E4A-B526-0AA19CD94243}" dt="2020-07-01T23:36:13.862" v="1919" actId="14100"/>
        <pc:sldMkLst>
          <pc:docMk/>
          <pc:sldMk cId="4243047392" sldId="1071"/>
        </pc:sldMkLst>
        <pc:spChg chg="mod">
          <ac:chgData name="Jason" userId="48de18e2-d164-4083-b134-db58c5c8f0c7" providerId="ADAL" clId="{573FDDFD-68BD-4E4A-B526-0AA19CD94243}" dt="2020-07-01T23:36:13.862" v="1919" actId="14100"/>
          <ac:spMkLst>
            <pc:docMk/>
            <pc:sldMk cId="4243047392" sldId="1071"/>
            <ac:spMk id="2" creationId="{00000000-0000-0000-0000-000000000000}"/>
          </ac:spMkLst>
        </pc:spChg>
        <pc:spChg chg="mod">
          <ac:chgData name="Jason" userId="48de18e2-d164-4083-b134-db58c5c8f0c7" providerId="ADAL" clId="{573FDDFD-68BD-4E4A-B526-0AA19CD94243}" dt="2020-07-01T23:35:58.512" v="1916" actId="1076"/>
          <ac:spMkLst>
            <pc:docMk/>
            <pc:sldMk cId="4243047392" sldId="1071"/>
            <ac:spMk id="3" creationId="{00000000-0000-0000-0000-000000000000}"/>
          </ac:spMkLst>
        </pc:spChg>
      </pc:sldChg>
      <pc:sldChg chg="modNotesTx">
        <pc:chgData name="Jason" userId="48de18e2-d164-4083-b134-db58c5c8f0c7" providerId="ADAL" clId="{573FDDFD-68BD-4E4A-B526-0AA19CD94243}" dt="2020-07-06T18:04:18.821" v="3556" actId="20577"/>
        <pc:sldMkLst>
          <pc:docMk/>
          <pc:sldMk cId="1912457091" sldId="1172"/>
        </pc:sldMkLst>
      </pc:sldChg>
      <pc:sldChg chg="modSp mod">
        <pc:chgData name="Jason" userId="48de18e2-d164-4083-b134-db58c5c8f0c7" providerId="ADAL" clId="{573FDDFD-68BD-4E4A-B526-0AA19CD94243}" dt="2020-07-06T17:49:01.844" v="2985" actId="14100"/>
        <pc:sldMkLst>
          <pc:docMk/>
          <pc:sldMk cId="1303674988" sldId="1213"/>
        </pc:sldMkLst>
        <pc:spChg chg="mod">
          <ac:chgData name="Jason" userId="48de18e2-d164-4083-b134-db58c5c8f0c7" providerId="ADAL" clId="{573FDDFD-68BD-4E4A-B526-0AA19CD94243}" dt="2020-07-06T17:49:01.844" v="2985" actId="14100"/>
          <ac:spMkLst>
            <pc:docMk/>
            <pc:sldMk cId="1303674988" sldId="1213"/>
            <ac:spMk id="4" creationId="{00000000-0000-0000-0000-000000000000}"/>
          </ac:spMkLst>
        </pc:spChg>
      </pc:sldChg>
      <pc:sldChg chg="modSp mod modAnim modNotesTx">
        <pc:chgData name="Jason" userId="48de18e2-d164-4083-b134-db58c5c8f0c7" providerId="ADAL" clId="{573FDDFD-68BD-4E4A-B526-0AA19CD94243}" dt="2020-07-06T17:55:11.020" v="3287" actId="20577"/>
        <pc:sldMkLst>
          <pc:docMk/>
          <pc:sldMk cId="4028431253" sldId="1259"/>
        </pc:sldMkLst>
        <pc:spChg chg="mod">
          <ac:chgData name="Jason" userId="48de18e2-d164-4083-b134-db58c5c8f0c7" providerId="ADAL" clId="{573FDDFD-68BD-4E4A-B526-0AA19CD94243}" dt="2020-07-06T17:50:01.969" v="2996" actId="20577"/>
          <ac:spMkLst>
            <pc:docMk/>
            <pc:sldMk cId="4028431253" sldId="1259"/>
            <ac:spMk id="2" creationId="{00000000-0000-0000-0000-000000000000}"/>
          </ac:spMkLst>
        </pc:spChg>
      </pc:sldChg>
      <pc:sldChg chg="modSp">
        <pc:chgData name="Jason" userId="48de18e2-d164-4083-b134-db58c5c8f0c7" providerId="ADAL" clId="{573FDDFD-68BD-4E4A-B526-0AA19CD94243}" dt="2020-07-06T17:46:45.488" v="2983" actId="6549"/>
        <pc:sldMkLst>
          <pc:docMk/>
          <pc:sldMk cId="2096403096" sldId="1348"/>
        </pc:sldMkLst>
        <pc:spChg chg="mod">
          <ac:chgData name="Jason" userId="48de18e2-d164-4083-b134-db58c5c8f0c7" providerId="ADAL" clId="{573FDDFD-68BD-4E4A-B526-0AA19CD94243}" dt="2020-07-06T17:46:45.488" v="2983" actId="6549"/>
          <ac:spMkLst>
            <pc:docMk/>
            <pc:sldMk cId="2096403096" sldId="1348"/>
            <ac:spMk id="2" creationId="{00000000-0000-0000-0000-000000000000}"/>
          </ac:spMkLst>
        </pc:spChg>
      </pc:sldChg>
      <pc:sldChg chg="modSp mod">
        <pc:chgData name="Jason" userId="48de18e2-d164-4083-b134-db58c5c8f0c7" providerId="ADAL" clId="{573FDDFD-68BD-4E4A-B526-0AA19CD94243}" dt="2020-07-06T17:24:36.691" v="1953" actId="27636"/>
        <pc:sldMkLst>
          <pc:docMk/>
          <pc:sldMk cId="2608706225" sldId="2754"/>
        </pc:sldMkLst>
        <pc:spChg chg="mod">
          <ac:chgData name="Jason" userId="48de18e2-d164-4083-b134-db58c5c8f0c7" providerId="ADAL" clId="{573FDDFD-68BD-4E4A-B526-0AA19CD94243}" dt="2020-07-06T17:24:36.691" v="1953" actId="27636"/>
          <ac:spMkLst>
            <pc:docMk/>
            <pc:sldMk cId="2608706225" sldId="2754"/>
            <ac:spMk id="2" creationId="{B8F945BF-CD6A-4015-B989-07A3B644425A}"/>
          </ac:spMkLst>
        </pc:spChg>
      </pc:sldChg>
      <pc:sldChg chg="modNotesTx">
        <pc:chgData name="Jason" userId="48de18e2-d164-4083-b134-db58c5c8f0c7" providerId="ADAL" clId="{573FDDFD-68BD-4E4A-B526-0AA19CD94243}" dt="2020-07-06T18:03:13.467" v="3340" actId="6549"/>
        <pc:sldMkLst>
          <pc:docMk/>
          <pc:sldMk cId="4004103057" sldId="2772"/>
        </pc:sldMkLst>
      </pc:sldChg>
      <pc:sldChg chg="modSp mod">
        <pc:chgData name="Jason" userId="48de18e2-d164-4083-b134-db58c5c8f0c7" providerId="ADAL" clId="{573FDDFD-68BD-4E4A-B526-0AA19CD94243}" dt="2020-07-06T17:36:37.892" v="2687" actId="20577"/>
        <pc:sldMkLst>
          <pc:docMk/>
          <pc:sldMk cId="2509286989" sldId="2775"/>
        </pc:sldMkLst>
        <pc:spChg chg="mod">
          <ac:chgData name="Jason" userId="48de18e2-d164-4083-b134-db58c5c8f0c7" providerId="ADAL" clId="{573FDDFD-68BD-4E4A-B526-0AA19CD94243}" dt="2020-07-06T17:36:37.892" v="2687" actId="20577"/>
          <ac:spMkLst>
            <pc:docMk/>
            <pc:sldMk cId="2509286989" sldId="2775"/>
            <ac:spMk id="2" creationId="{C175EA18-4E4B-4DA7-AEC8-D721244DBB04}"/>
          </ac:spMkLst>
        </pc:spChg>
      </pc:sldChg>
      <pc:sldChg chg="modNotesTx">
        <pc:chgData name="Jason" userId="48de18e2-d164-4083-b134-db58c5c8f0c7" providerId="ADAL" clId="{573FDDFD-68BD-4E4A-B526-0AA19CD94243}" dt="2020-07-06T18:09:43.145" v="3652"/>
        <pc:sldMkLst>
          <pc:docMk/>
          <pc:sldMk cId="2697468778" sldId="2776"/>
        </pc:sldMkLst>
      </pc:sldChg>
      <pc:sldChg chg="modNotesTx">
        <pc:chgData name="Jason" userId="48de18e2-d164-4083-b134-db58c5c8f0c7" providerId="ADAL" clId="{573FDDFD-68BD-4E4A-B526-0AA19CD94243}" dt="2020-07-06T18:02:33.818" v="3332" actId="20577"/>
        <pc:sldMkLst>
          <pc:docMk/>
          <pc:sldMk cId="2225442314" sldId="2779"/>
        </pc:sldMkLst>
      </pc:sldChg>
      <pc:sldChg chg="del">
        <pc:chgData name="Jason" userId="48de18e2-d164-4083-b134-db58c5c8f0c7" providerId="ADAL" clId="{573FDDFD-68BD-4E4A-B526-0AA19CD94243}" dt="2020-07-06T18:01:01.644" v="3289" actId="47"/>
        <pc:sldMkLst>
          <pc:docMk/>
          <pc:sldMk cId="3130032949" sldId="2784"/>
        </pc:sldMkLst>
      </pc:sldChg>
      <pc:sldChg chg="del">
        <pc:chgData name="Jason" userId="48de18e2-d164-4083-b134-db58c5c8f0c7" providerId="ADAL" clId="{573FDDFD-68BD-4E4A-B526-0AA19CD94243}" dt="2020-06-25T19:20:02.420" v="0" actId="47"/>
        <pc:sldMkLst>
          <pc:docMk/>
          <pc:sldMk cId="1155383342" sldId="2785"/>
        </pc:sldMkLst>
      </pc:sldChg>
      <pc:sldChg chg="del">
        <pc:chgData name="Jason" userId="48de18e2-d164-4083-b134-db58c5c8f0c7" providerId="ADAL" clId="{573FDDFD-68BD-4E4A-B526-0AA19CD94243}" dt="2020-06-25T19:20:03.431" v="1" actId="47"/>
        <pc:sldMkLst>
          <pc:docMk/>
          <pc:sldMk cId="2661294371" sldId="2786"/>
        </pc:sldMkLst>
      </pc:sldChg>
      <pc:sldChg chg="addSp delSp modSp add mod modNotesTx">
        <pc:chgData name="Jason" userId="48de18e2-d164-4083-b134-db58c5c8f0c7" providerId="ADAL" clId="{573FDDFD-68BD-4E4A-B526-0AA19CD94243}" dt="2020-07-06T18:04:38.690" v="3623" actId="20577"/>
        <pc:sldMkLst>
          <pc:docMk/>
          <pc:sldMk cId="1971072741" sldId="2789"/>
        </pc:sldMkLst>
        <pc:spChg chg="mod">
          <ac:chgData name="Jason" userId="48de18e2-d164-4083-b134-db58c5c8f0c7" providerId="ADAL" clId="{573FDDFD-68BD-4E4A-B526-0AA19CD94243}" dt="2020-06-25T19:22:29.238" v="67" actId="20577"/>
          <ac:spMkLst>
            <pc:docMk/>
            <pc:sldMk cId="1971072741" sldId="2789"/>
            <ac:spMk id="3" creationId="{00000000-0000-0000-0000-000000000000}"/>
          </ac:spMkLst>
        </pc:spChg>
        <pc:spChg chg="add del mod">
          <ac:chgData name="Jason" userId="48de18e2-d164-4083-b134-db58c5c8f0c7" providerId="ADAL" clId="{573FDDFD-68BD-4E4A-B526-0AA19CD94243}" dt="2020-06-29T20:13:38.924" v="1766" actId="478"/>
          <ac:spMkLst>
            <pc:docMk/>
            <pc:sldMk cId="1971072741" sldId="2789"/>
            <ac:spMk id="5" creationId="{44717A9C-BAD9-48E7-BE43-3FDB2BC656C6}"/>
          </ac:spMkLst>
        </pc:spChg>
        <pc:graphicFrameChg chg="mod modGraphic">
          <ac:chgData name="Jason" userId="48de18e2-d164-4083-b134-db58c5c8f0c7" providerId="ADAL" clId="{573FDDFD-68BD-4E4A-B526-0AA19CD94243}" dt="2020-06-25T19:21:54.237" v="32" actId="1076"/>
          <ac:graphicFrameMkLst>
            <pc:docMk/>
            <pc:sldMk cId="1971072741" sldId="2789"/>
            <ac:graphicFrameMk id="2" creationId="{00000000-0000-0000-0000-000000000000}"/>
          </ac:graphicFrameMkLst>
        </pc:graphicFrameChg>
      </pc:sldChg>
      <pc:sldChg chg="new del">
        <pc:chgData name="Jason" userId="48de18e2-d164-4083-b134-db58c5c8f0c7" providerId="ADAL" clId="{573FDDFD-68BD-4E4A-B526-0AA19CD94243}" dt="2020-06-25T19:27:47.415" v="364" actId="47"/>
        <pc:sldMkLst>
          <pc:docMk/>
          <pc:sldMk cId="4184715639" sldId="2790"/>
        </pc:sldMkLst>
      </pc:sldChg>
      <pc:sldChg chg="new del">
        <pc:chgData name="Jason" userId="48de18e2-d164-4083-b134-db58c5c8f0c7" providerId="ADAL" clId="{573FDDFD-68BD-4E4A-B526-0AA19CD94243}" dt="2020-06-25T20:07:05.372" v="1568" actId="47"/>
        <pc:sldMkLst>
          <pc:docMk/>
          <pc:sldMk cId="4241821258" sldId="2790"/>
        </pc:sldMkLst>
      </pc:sldChg>
      <pc:sldChg chg="addSp delSp modSp new del mod modNotesTx">
        <pc:chgData name="Jason" userId="48de18e2-d164-4083-b134-db58c5c8f0c7" providerId="ADAL" clId="{573FDDFD-68BD-4E4A-B526-0AA19CD94243}" dt="2020-06-25T19:42:12.180" v="517" actId="47"/>
        <pc:sldMkLst>
          <pc:docMk/>
          <pc:sldMk cId="297727507" sldId="2791"/>
        </pc:sldMkLst>
        <pc:spChg chg="mod">
          <ac:chgData name="Jason" userId="48de18e2-d164-4083-b134-db58c5c8f0c7" providerId="ADAL" clId="{573FDDFD-68BD-4E4A-B526-0AA19CD94243}" dt="2020-06-25T19:26:09.472" v="334" actId="14100"/>
          <ac:spMkLst>
            <pc:docMk/>
            <pc:sldMk cId="297727507" sldId="2791"/>
            <ac:spMk id="2" creationId="{F2B28379-629D-4ACD-91FC-14D3FCE2226F}"/>
          </ac:spMkLst>
        </pc:spChg>
        <pc:spChg chg="del">
          <ac:chgData name="Jason" userId="48de18e2-d164-4083-b134-db58c5c8f0c7" providerId="ADAL" clId="{573FDDFD-68BD-4E4A-B526-0AA19CD94243}" dt="2020-06-25T19:25:47.242" v="285" actId="478"/>
          <ac:spMkLst>
            <pc:docMk/>
            <pc:sldMk cId="297727507" sldId="2791"/>
            <ac:spMk id="3" creationId="{04DFA9F1-247F-4E8B-9A12-DA18F3CA2F19}"/>
          </ac:spMkLst>
        </pc:spChg>
        <pc:picChg chg="add mod">
          <ac:chgData name="Jason" userId="48de18e2-d164-4083-b134-db58c5c8f0c7" providerId="ADAL" clId="{573FDDFD-68BD-4E4A-B526-0AA19CD94243}" dt="2020-06-25T19:24:36.656" v="174" actId="1076"/>
          <ac:picMkLst>
            <pc:docMk/>
            <pc:sldMk cId="297727507" sldId="2791"/>
            <ac:picMk id="1026" creationId="{AF187D22-EDDE-4E41-A536-1DE8F4021388}"/>
          </ac:picMkLst>
        </pc:picChg>
      </pc:sldChg>
      <pc:sldChg chg="modSp add mod ord modAnim modNotesTx">
        <pc:chgData name="Jason" userId="48de18e2-d164-4083-b134-db58c5c8f0c7" providerId="ADAL" clId="{573FDDFD-68BD-4E4A-B526-0AA19CD94243}" dt="2020-07-06T17:53:44.790" v="3285" actId="20577"/>
        <pc:sldMkLst>
          <pc:docMk/>
          <pc:sldMk cId="3620221854" sldId="2791"/>
        </pc:sldMkLst>
        <pc:spChg chg="mod">
          <ac:chgData name="Jason" userId="48de18e2-d164-4083-b134-db58c5c8f0c7" providerId="ADAL" clId="{573FDDFD-68BD-4E4A-B526-0AA19CD94243}" dt="2020-07-01T23:34:25.390" v="1908" actId="1076"/>
          <ac:spMkLst>
            <pc:docMk/>
            <pc:sldMk cId="3620221854" sldId="2791"/>
            <ac:spMk id="2" creationId="{00000000-0000-0000-0000-000000000000}"/>
          </ac:spMkLst>
        </pc:spChg>
        <pc:spChg chg="mod">
          <ac:chgData name="Jason" userId="48de18e2-d164-4083-b134-db58c5c8f0c7" providerId="ADAL" clId="{573FDDFD-68BD-4E4A-B526-0AA19CD94243}" dt="2020-07-06T17:52:45.425" v="3060"/>
          <ac:spMkLst>
            <pc:docMk/>
            <pc:sldMk cId="3620221854" sldId="2791"/>
            <ac:spMk id="3" creationId="{00000000-0000-0000-0000-000000000000}"/>
          </ac:spMkLst>
        </pc:spChg>
      </pc:sldChg>
      <pc:sldChg chg="modSp new del mod">
        <pc:chgData name="Jason" userId="48de18e2-d164-4083-b134-db58c5c8f0c7" providerId="ADAL" clId="{573FDDFD-68BD-4E4A-B526-0AA19CD94243}" dt="2020-07-06T17:55:32.717" v="3288" actId="47"/>
        <pc:sldMkLst>
          <pc:docMk/>
          <pc:sldMk cId="2679553453" sldId="2792"/>
        </pc:sldMkLst>
        <pc:spChg chg="mod">
          <ac:chgData name="Jason" userId="48de18e2-d164-4083-b134-db58c5c8f0c7" providerId="ADAL" clId="{573FDDFD-68BD-4E4A-B526-0AA19CD94243}" dt="2020-06-25T20:09:48.185" v="1764" actId="20577"/>
          <ac:spMkLst>
            <pc:docMk/>
            <pc:sldMk cId="2679553453" sldId="2792"/>
            <ac:spMk id="2" creationId="{DE7AC49C-06D2-4452-A93E-059B4F589EF7}"/>
          </ac:spMkLst>
        </pc:spChg>
        <pc:spChg chg="mod">
          <ac:chgData name="Jason" userId="48de18e2-d164-4083-b134-db58c5c8f0c7" providerId="ADAL" clId="{573FDDFD-68BD-4E4A-B526-0AA19CD94243}" dt="2020-06-25T20:09:49.717" v="1765" actId="5793"/>
          <ac:spMkLst>
            <pc:docMk/>
            <pc:sldMk cId="2679553453" sldId="2792"/>
            <ac:spMk id="3" creationId="{A42BE8C0-3C14-400C-BA71-369F4FC34C21}"/>
          </ac:spMkLst>
        </pc:spChg>
      </pc:sldChg>
      <pc:sldChg chg="modSp add mod">
        <pc:chgData name="Jason" userId="48de18e2-d164-4083-b134-db58c5c8f0c7" providerId="ADAL" clId="{573FDDFD-68BD-4E4A-B526-0AA19CD94243}" dt="2020-07-01T23:26:00.531" v="1814" actId="14100"/>
        <pc:sldMkLst>
          <pc:docMk/>
          <pc:sldMk cId="633538063" sldId="2793"/>
        </pc:sldMkLst>
        <pc:spChg chg="mod">
          <ac:chgData name="Jason" userId="48de18e2-d164-4083-b134-db58c5c8f0c7" providerId="ADAL" clId="{573FDDFD-68BD-4E4A-B526-0AA19CD94243}" dt="2020-07-01T23:25:44.698" v="1812" actId="255"/>
          <ac:spMkLst>
            <pc:docMk/>
            <pc:sldMk cId="633538063" sldId="2793"/>
            <ac:spMk id="3" creationId="{DA55CBA1-DA13-4873-8A0C-AFBFDD7213D1}"/>
          </ac:spMkLst>
        </pc:spChg>
        <pc:spChg chg="mod">
          <ac:chgData name="Jason" userId="48de18e2-d164-4083-b134-db58c5c8f0c7" providerId="ADAL" clId="{573FDDFD-68BD-4E4A-B526-0AA19CD94243}" dt="2020-07-01T23:24:27.845" v="1787" actId="1076"/>
          <ac:spMkLst>
            <pc:docMk/>
            <pc:sldMk cId="633538063" sldId="2793"/>
            <ac:spMk id="5" creationId="{478CACAA-3BA3-43D8-994A-D2B65AA0F7BF}"/>
          </ac:spMkLst>
        </pc:spChg>
        <pc:spChg chg="mod">
          <ac:chgData name="Jason" userId="48de18e2-d164-4083-b134-db58c5c8f0c7" providerId="ADAL" clId="{573FDDFD-68BD-4E4A-B526-0AA19CD94243}" dt="2020-07-01T23:26:00.531" v="1814" actId="14100"/>
          <ac:spMkLst>
            <pc:docMk/>
            <pc:sldMk cId="633538063" sldId="2793"/>
            <ac:spMk id="7" creationId="{FF3ABB83-B1E6-4D51-AD1B-A1247BA86C57}"/>
          </ac:spMkLst>
        </pc:spChg>
        <pc:graphicFrameChg chg="mod modGraphic">
          <ac:chgData name="Jason" userId="48de18e2-d164-4083-b134-db58c5c8f0c7" providerId="ADAL" clId="{573FDDFD-68BD-4E4A-B526-0AA19CD94243}" dt="2020-07-01T23:25:50.908" v="1813" actId="20577"/>
          <ac:graphicFrameMkLst>
            <pc:docMk/>
            <pc:sldMk cId="633538063" sldId="2793"/>
            <ac:graphicFrameMk id="248" creationId="{7728C300-5D67-4FA8-9808-6C0F800EEE24}"/>
          </ac:graphicFrameMkLst>
        </pc:graphicFrameChg>
      </pc:sldChg>
      <pc:sldChg chg="addSp modSp new mod">
        <pc:chgData name="Jason" userId="48de18e2-d164-4083-b134-db58c5c8f0c7" providerId="ADAL" clId="{573FDDFD-68BD-4E4A-B526-0AA19CD94243}" dt="2020-07-06T18:06:57.572" v="3630" actId="255"/>
        <pc:sldMkLst>
          <pc:docMk/>
          <pc:sldMk cId="3786204706" sldId="2794"/>
        </pc:sldMkLst>
        <pc:spChg chg="mod">
          <ac:chgData name="Jason" userId="48de18e2-d164-4083-b134-db58c5c8f0c7" providerId="ADAL" clId="{573FDDFD-68BD-4E4A-B526-0AA19CD94243}" dt="2020-07-06T18:06:40.414" v="3627" actId="255"/>
          <ac:spMkLst>
            <pc:docMk/>
            <pc:sldMk cId="3786204706" sldId="2794"/>
            <ac:spMk id="2" creationId="{BD310664-C0CA-4C5B-98C8-619FA3317171}"/>
          </ac:spMkLst>
        </pc:spChg>
        <pc:spChg chg="add mod">
          <ac:chgData name="Jason" userId="48de18e2-d164-4083-b134-db58c5c8f0c7" providerId="ADAL" clId="{573FDDFD-68BD-4E4A-B526-0AA19CD94243}" dt="2020-07-06T18:06:57.572" v="3630" actId="255"/>
          <ac:spMkLst>
            <pc:docMk/>
            <pc:sldMk cId="3786204706" sldId="2794"/>
            <ac:spMk id="4" creationId="{2CF66AED-1714-4BB5-AB92-97AB357CA0A4}"/>
          </ac:spMkLst>
        </pc:spChg>
      </pc:sldChg>
      <pc:sldChg chg="modSp add mod">
        <pc:chgData name="Jason" userId="48de18e2-d164-4083-b134-db58c5c8f0c7" providerId="ADAL" clId="{573FDDFD-68BD-4E4A-B526-0AA19CD94243}" dt="2020-07-06T18:07:46.190" v="3640" actId="114"/>
        <pc:sldMkLst>
          <pc:docMk/>
          <pc:sldMk cId="2154181515" sldId="2795"/>
        </pc:sldMkLst>
        <pc:spChg chg="mod">
          <ac:chgData name="Jason" userId="48de18e2-d164-4083-b134-db58c5c8f0c7" providerId="ADAL" clId="{573FDDFD-68BD-4E4A-B526-0AA19CD94243}" dt="2020-07-06T18:07:46.190" v="3640" actId="114"/>
          <ac:spMkLst>
            <pc:docMk/>
            <pc:sldMk cId="2154181515" sldId="2795"/>
            <ac:spMk id="2" creationId="{BD310664-C0CA-4C5B-98C8-619FA3317171}"/>
          </ac:spMkLst>
        </pc:spChg>
        <pc:spChg chg="mod">
          <ac:chgData name="Jason" userId="48de18e2-d164-4083-b134-db58c5c8f0c7" providerId="ADAL" clId="{573FDDFD-68BD-4E4A-B526-0AA19CD94243}" dt="2020-07-06T18:07:22.307" v="3635"/>
          <ac:spMkLst>
            <pc:docMk/>
            <pc:sldMk cId="2154181515" sldId="2795"/>
            <ac:spMk id="4" creationId="{2CF66AED-1714-4BB5-AB92-97AB357CA0A4}"/>
          </ac:spMkLst>
        </pc:spChg>
      </pc:sldChg>
      <pc:sldChg chg="addSp delSp modSp add mod">
        <pc:chgData name="Jason" userId="48de18e2-d164-4083-b134-db58c5c8f0c7" providerId="ADAL" clId="{573FDDFD-68BD-4E4A-B526-0AA19CD94243}" dt="2020-07-06T18:08:36.614" v="3646" actId="22"/>
        <pc:sldMkLst>
          <pc:docMk/>
          <pc:sldMk cId="2486914785" sldId="2796"/>
        </pc:sldMkLst>
        <pc:spChg chg="mod">
          <ac:chgData name="Jason" userId="48de18e2-d164-4083-b134-db58c5c8f0c7" providerId="ADAL" clId="{573FDDFD-68BD-4E4A-B526-0AA19CD94243}" dt="2020-07-06T18:08:20.065" v="3644"/>
          <ac:spMkLst>
            <pc:docMk/>
            <pc:sldMk cId="2486914785" sldId="2796"/>
            <ac:spMk id="2" creationId="{BD310664-C0CA-4C5B-98C8-619FA3317171}"/>
          </ac:spMkLst>
        </pc:spChg>
        <pc:spChg chg="mod">
          <ac:chgData name="Jason" userId="48de18e2-d164-4083-b134-db58c5c8f0c7" providerId="ADAL" clId="{573FDDFD-68BD-4E4A-B526-0AA19CD94243}" dt="2020-07-06T18:08:12.797" v="3643" actId="21"/>
          <ac:spMkLst>
            <pc:docMk/>
            <pc:sldMk cId="2486914785" sldId="2796"/>
            <ac:spMk id="4" creationId="{2CF66AED-1714-4BB5-AB92-97AB357CA0A4}"/>
          </ac:spMkLst>
        </pc:spChg>
        <pc:spChg chg="add del">
          <ac:chgData name="Jason" userId="48de18e2-d164-4083-b134-db58c5c8f0c7" providerId="ADAL" clId="{573FDDFD-68BD-4E4A-B526-0AA19CD94243}" dt="2020-07-06T18:08:36.614" v="3646" actId="22"/>
          <ac:spMkLst>
            <pc:docMk/>
            <pc:sldMk cId="2486914785" sldId="2796"/>
            <ac:spMk id="5" creationId="{73FDDBE6-788A-4963-974B-5525447F6BDE}"/>
          </ac:spMkLst>
        </pc:spChg>
      </pc:sldChg>
      <pc:sldChg chg="modSp add mod">
        <pc:chgData name="Jason" userId="48de18e2-d164-4083-b134-db58c5c8f0c7" providerId="ADAL" clId="{573FDDFD-68BD-4E4A-B526-0AA19CD94243}" dt="2020-07-06T18:09:05.178" v="3649"/>
        <pc:sldMkLst>
          <pc:docMk/>
          <pc:sldMk cId="501146765" sldId="2797"/>
        </pc:sldMkLst>
        <pc:spChg chg="mod">
          <ac:chgData name="Jason" userId="48de18e2-d164-4083-b134-db58c5c8f0c7" providerId="ADAL" clId="{573FDDFD-68BD-4E4A-B526-0AA19CD94243}" dt="2020-07-06T18:08:51.222" v="3648"/>
          <ac:spMkLst>
            <pc:docMk/>
            <pc:sldMk cId="501146765" sldId="2797"/>
            <ac:spMk id="2" creationId="{BD310664-C0CA-4C5B-98C8-619FA3317171}"/>
          </ac:spMkLst>
        </pc:spChg>
        <pc:spChg chg="mod">
          <ac:chgData name="Jason" userId="48de18e2-d164-4083-b134-db58c5c8f0c7" providerId="ADAL" clId="{573FDDFD-68BD-4E4A-B526-0AA19CD94243}" dt="2020-07-06T18:09:05.178" v="3649"/>
          <ac:spMkLst>
            <pc:docMk/>
            <pc:sldMk cId="501146765" sldId="2797"/>
            <ac:spMk id="4" creationId="{2CF66AED-1714-4BB5-AB92-97AB357CA0A4}"/>
          </ac:spMkLst>
        </pc:spChg>
      </pc:sldChg>
    </pc:docChg>
  </pc:docChgLst>
  <pc:docChgLst>
    <pc:chgData name="Kati Lear" userId="S::klear@portlandpsychotherapy.com::9c57c729-1d23-4ebf-ac36-f3090133b5d0" providerId="AD" clId="Web-{898AAD96-076B-6351-C1F8-E769FF43C8C4}"/>
    <pc:docChg chg="addSld modSld">
      <pc:chgData name="Kati Lear" userId="S::klear@portlandpsychotherapy.com::9c57c729-1d23-4ebf-ac36-f3090133b5d0" providerId="AD" clId="Web-{898AAD96-076B-6351-C1F8-E769FF43C8C4}" dt="2020-07-01T21:24:22.118" v="2900" actId="688"/>
      <pc:docMkLst>
        <pc:docMk/>
      </pc:docMkLst>
      <pc:sldChg chg="delCm">
        <pc:chgData name="Kati Lear" userId="S::klear@portlandpsychotherapy.com::9c57c729-1d23-4ebf-ac36-f3090133b5d0" providerId="AD" clId="Web-{898AAD96-076B-6351-C1F8-E769FF43C8C4}" dt="2020-07-01T17:07:50.857" v="2544"/>
        <pc:sldMkLst>
          <pc:docMk/>
          <pc:sldMk cId="4122505059" sldId="270"/>
        </pc:sldMkLst>
      </pc:sldChg>
      <pc:sldChg chg="addSp delSp modSp modNotes">
        <pc:chgData name="Kati Lear" userId="S::klear@portlandpsychotherapy.com::9c57c729-1d23-4ebf-ac36-f3090133b5d0" providerId="AD" clId="Web-{898AAD96-076B-6351-C1F8-E769FF43C8C4}" dt="2020-07-01T21:24:22.118" v="2900" actId="688"/>
        <pc:sldMkLst>
          <pc:docMk/>
          <pc:sldMk cId="0" sldId="309"/>
        </pc:sldMkLst>
        <pc:spChg chg="mod">
          <ac:chgData name="Kati Lear" userId="S::klear@portlandpsychotherapy.com::9c57c729-1d23-4ebf-ac36-f3090133b5d0" providerId="AD" clId="Web-{898AAD96-076B-6351-C1F8-E769FF43C8C4}" dt="2020-07-01T21:24:13.180" v="2898" actId="1076"/>
          <ac:spMkLst>
            <pc:docMk/>
            <pc:sldMk cId="0" sldId="309"/>
            <ac:spMk id="2" creationId="{C46C8419-98AF-4D04-9522-1A8B6E3D4EA1}"/>
          </ac:spMkLst>
        </pc:spChg>
        <pc:spChg chg="mod">
          <ac:chgData name="Kati Lear" userId="S::klear@portlandpsychotherapy.com::9c57c729-1d23-4ebf-ac36-f3090133b5d0" providerId="AD" clId="Web-{898AAD96-076B-6351-C1F8-E769FF43C8C4}" dt="2020-07-01T21:24:22.118" v="2900" actId="688"/>
          <ac:spMkLst>
            <pc:docMk/>
            <pc:sldMk cId="0" sldId="309"/>
            <ac:spMk id="5" creationId="{478CACAA-3BA3-43D8-994A-D2B65AA0F7BF}"/>
          </ac:spMkLst>
        </pc:spChg>
        <pc:graphicFrameChg chg="mod modGraphic">
          <ac:chgData name="Kati Lear" userId="S::klear@portlandpsychotherapy.com::9c57c729-1d23-4ebf-ac36-f3090133b5d0" providerId="AD" clId="Web-{898AAD96-076B-6351-C1F8-E769FF43C8C4}" dt="2020-07-01T21:24:06.882" v="2897" actId="1076"/>
          <ac:graphicFrameMkLst>
            <pc:docMk/>
            <pc:sldMk cId="0" sldId="309"/>
            <ac:graphicFrameMk id="248" creationId="{7728C300-5D67-4FA8-9808-6C0F800EEE24}"/>
          </ac:graphicFrameMkLst>
        </pc:graphicFrameChg>
        <pc:picChg chg="add del mod">
          <ac:chgData name="Kati Lear" userId="S::klear@portlandpsychotherapy.com::9c57c729-1d23-4ebf-ac36-f3090133b5d0" providerId="AD" clId="Web-{898AAD96-076B-6351-C1F8-E769FF43C8C4}" dt="2020-07-01T21:18:05.889" v="2785"/>
          <ac:picMkLst>
            <pc:docMk/>
            <pc:sldMk cId="0" sldId="309"/>
            <ac:picMk id="3" creationId="{89901371-7804-4ECC-860D-022B8CAFEFEA}"/>
          </ac:picMkLst>
        </pc:picChg>
      </pc:sldChg>
      <pc:sldChg chg="modSp">
        <pc:chgData name="Kati Lear" userId="S::klear@portlandpsychotherapy.com::9c57c729-1d23-4ebf-ac36-f3090133b5d0" providerId="AD" clId="Web-{898AAD96-076B-6351-C1F8-E769FF43C8C4}" dt="2020-07-01T16:00:24.877" v="435" actId="20577"/>
        <pc:sldMkLst>
          <pc:docMk/>
          <pc:sldMk cId="165264550" sldId="346"/>
        </pc:sldMkLst>
        <pc:spChg chg="mod">
          <ac:chgData name="Kati Lear" userId="S::klear@portlandpsychotherapy.com::9c57c729-1d23-4ebf-ac36-f3090133b5d0" providerId="AD" clId="Web-{898AAD96-076B-6351-C1F8-E769FF43C8C4}" dt="2020-07-01T16:00:24.877" v="435" actId="20577"/>
          <ac:spMkLst>
            <pc:docMk/>
            <pc:sldMk cId="165264550" sldId="346"/>
            <ac:spMk id="7" creationId="{00000000-0000-0000-0000-000000000000}"/>
          </ac:spMkLst>
        </pc:spChg>
      </pc:sldChg>
      <pc:sldChg chg="delCm">
        <pc:chgData name="Kati Lear" userId="S::klear@portlandpsychotherapy.com::9c57c729-1d23-4ebf-ac36-f3090133b5d0" providerId="AD" clId="Web-{898AAD96-076B-6351-C1F8-E769FF43C8C4}" dt="2020-07-01T15:52:08.456" v="432"/>
        <pc:sldMkLst>
          <pc:docMk/>
          <pc:sldMk cId="3442049048" sldId="352"/>
        </pc:sldMkLst>
      </pc:sldChg>
      <pc:sldChg chg="modSp modNotes">
        <pc:chgData name="Kati Lear" userId="S::klear@portlandpsychotherapy.com::9c57c729-1d23-4ebf-ac36-f3090133b5d0" providerId="AD" clId="Web-{898AAD96-076B-6351-C1F8-E769FF43C8C4}" dt="2020-07-01T17:44:31.043" v="2652"/>
        <pc:sldMkLst>
          <pc:docMk/>
          <pc:sldMk cId="2786116677" sldId="451"/>
        </pc:sldMkLst>
        <pc:spChg chg="mod">
          <ac:chgData name="Kati Lear" userId="S::klear@portlandpsychotherapy.com::9c57c729-1d23-4ebf-ac36-f3090133b5d0" providerId="AD" clId="Web-{898AAD96-076B-6351-C1F8-E769FF43C8C4}" dt="2020-07-01T15:42:20.406" v="4" actId="20577"/>
          <ac:spMkLst>
            <pc:docMk/>
            <pc:sldMk cId="2786116677" sldId="451"/>
            <ac:spMk id="4" creationId="{00000000-0000-0000-0000-000000000000}"/>
          </ac:spMkLst>
        </pc:spChg>
      </pc:sldChg>
      <pc:sldChg chg="modNotes">
        <pc:chgData name="Kati Lear" userId="S::klear@portlandpsychotherapy.com::9c57c729-1d23-4ebf-ac36-f3090133b5d0" providerId="AD" clId="Web-{898AAD96-076B-6351-C1F8-E769FF43C8C4}" dt="2020-07-01T16:06:07.757" v="663"/>
        <pc:sldMkLst>
          <pc:docMk/>
          <pc:sldMk cId="2509286989" sldId="2775"/>
        </pc:sldMkLst>
      </pc:sldChg>
      <pc:sldChg chg="modNotes">
        <pc:chgData name="Kati Lear" userId="S::klear@portlandpsychotherapy.com::9c57c729-1d23-4ebf-ac36-f3090133b5d0" providerId="AD" clId="Web-{898AAD96-076B-6351-C1F8-E769FF43C8C4}" dt="2020-07-01T16:59:00.340" v="2543"/>
        <pc:sldMkLst>
          <pc:docMk/>
          <pc:sldMk cId="2484425243" sldId="2781"/>
        </pc:sldMkLst>
      </pc:sldChg>
      <pc:sldChg chg="modNotes">
        <pc:chgData name="Kati Lear" userId="S::klear@portlandpsychotherapy.com::9c57c729-1d23-4ebf-ac36-f3090133b5d0" providerId="AD" clId="Web-{898AAD96-076B-6351-C1F8-E769FF43C8C4}" dt="2020-07-01T15:50:18.044" v="420"/>
        <pc:sldMkLst>
          <pc:docMk/>
          <pc:sldMk cId="1474611587" sldId="2793"/>
        </pc:sldMkLst>
      </pc:sldChg>
      <pc:sldChg chg="addSp delSp modSp new mod setBg modNotes">
        <pc:chgData name="Kati Lear" userId="S::klear@portlandpsychotherapy.com::9c57c729-1d23-4ebf-ac36-f3090133b5d0" providerId="AD" clId="Web-{898AAD96-076B-6351-C1F8-E769FF43C8C4}" dt="2020-07-01T21:20:25.977" v="2799"/>
        <pc:sldMkLst>
          <pc:docMk/>
          <pc:sldMk cId="3924303443" sldId="2794"/>
        </pc:sldMkLst>
        <pc:spChg chg="del">
          <ac:chgData name="Kati Lear" userId="S::klear@portlandpsychotherapy.com::9c57c729-1d23-4ebf-ac36-f3090133b5d0" providerId="AD" clId="Web-{898AAD96-076B-6351-C1F8-E769FF43C8C4}" dt="2020-07-01T21:18:17.531" v="2788"/>
          <ac:spMkLst>
            <pc:docMk/>
            <pc:sldMk cId="3924303443" sldId="2794"/>
            <ac:spMk id="2" creationId="{F801C36F-CD2D-44D5-A573-4D2D0A619C2B}"/>
          </ac:spMkLst>
        </pc:spChg>
        <pc:spChg chg="del">
          <ac:chgData name="Kati Lear" userId="S::klear@portlandpsychotherapy.com::9c57c729-1d23-4ebf-ac36-f3090133b5d0" providerId="AD" clId="Web-{898AAD96-076B-6351-C1F8-E769FF43C8C4}" dt="2020-07-01T21:18:13.937" v="2787"/>
          <ac:spMkLst>
            <pc:docMk/>
            <pc:sldMk cId="3924303443" sldId="2794"/>
            <ac:spMk id="3" creationId="{93D4760C-76F5-49EA-A687-EBD6C6058293}"/>
          </ac:spMkLst>
        </pc:spChg>
        <pc:spChg chg="add">
          <ac:chgData name="Kati Lear" userId="S::klear@portlandpsychotherapy.com::9c57c729-1d23-4ebf-ac36-f3090133b5d0" providerId="AD" clId="Web-{898AAD96-076B-6351-C1F8-E769FF43C8C4}" dt="2020-07-01T21:18:17.531" v="2788"/>
          <ac:spMkLst>
            <pc:docMk/>
            <pc:sldMk cId="3924303443" sldId="2794"/>
            <ac:spMk id="9" creationId="{42A4FC2C-047E-45A5-965D-8E1E3BF09BC6}"/>
          </ac:spMkLst>
        </pc:spChg>
        <pc:picChg chg="add mod ord">
          <ac:chgData name="Kati Lear" userId="S::klear@portlandpsychotherapy.com::9c57c729-1d23-4ebf-ac36-f3090133b5d0" providerId="AD" clId="Web-{898AAD96-076B-6351-C1F8-E769FF43C8C4}" dt="2020-07-01T21:18:17.531" v="2788"/>
          <ac:picMkLst>
            <pc:docMk/>
            <pc:sldMk cId="3924303443" sldId="2794"/>
            <ac:picMk id="4" creationId="{B0937C10-9D1D-48D3-9C3A-41DAE92B8859}"/>
          </ac:picMkLst>
        </pc:picChg>
      </pc:sldChg>
    </pc:docChg>
  </pc:docChgLst>
  <pc:docChgLst>
    <pc:chgData name="Kati Lear" userId="S::klear@portlandpsychotherapy.com::9c57c729-1d23-4ebf-ac36-f3090133b5d0" providerId="AD" clId="Web-{72B9FF84-D8C4-402F-EE6B-1255C16FEF0B}"/>
    <pc:docChg chg="modSld">
      <pc:chgData name="Kati Lear" userId="S::klear@portlandpsychotherapy.com::9c57c729-1d23-4ebf-ac36-f3090133b5d0" providerId="AD" clId="Web-{72B9FF84-D8C4-402F-EE6B-1255C16FEF0B}" dt="2020-07-01T23:43:26.629" v="727"/>
      <pc:docMkLst>
        <pc:docMk/>
      </pc:docMkLst>
      <pc:sldChg chg="modSp modNotes">
        <pc:chgData name="Kati Lear" userId="S::klear@portlandpsychotherapy.com::9c57c729-1d23-4ebf-ac36-f3090133b5d0" providerId="AD" clId="Web-{72B9FF84-D8C4-402F-EE6B-1255C16FEF0B}" dt="2020-07-01T23:31:29.743" v="18"/>
        <pc:sldMkLst>
          <pc:docMk/>
          <pc:sldMk cId="0" sldId="309"/>
        </pc:sldMkLst>
        <pc:spChg chg="mod">
          <ac:chgData name="Kati Lear" userId="S::klear@portlandpsychotherapy.com::9c57c729-1d23-4ebf-ac36-f3090133b5d0" providerId="AD" clId="Web-{72B9FF84-D8C4-402F-EE6B-1255C16FEF0B}" dt="2020-07-01T22:57:43.840" v="0" actId="1076"/>
          <ac:spMkLst>
            <pc:docMk/>
            <pc:sldMk cId="0" sldId="309"/>
            <ac:spMk id="3" creationId="{DA55CBA1-DA13-4873-8A0C-AFBFDD7213D1}"/>
          </ac:spMkLst>
        </pc:spChg>
      </pc:sldChg>
      <pc:sldChg chg="modNotes">
        <pc:chgData name="Kati Lear" userId="S::klear@portlandpsychotherapy.com::9c57c729-1d23-4ebf-ac36-f3090133b5d0" providerId="AD" clId="Web-{72B9FF84-D8C4-402F-EE6B-1255C16FEF0B}" dt="2020-07-01T23:43:26.629" v="727"/>
        <pc:sldMkLst>
          <pc:docMk/>
          <pc:sldMk cId="1658406855" sldId="1020"/>
        </pc:sldMkLst>
      </pc:sldChg>
    </pc:docChg>
  </pc:docChgLst>
  <pc:docChgLst>
    <pc:chgData name="Kati Lear" userId="S::klear@portlandpsychotherapy.com::9c57c729-1d23-4ebf-ac36-f3090133b5d0" providerId="AD" clId="Web-{49DF2B58-F7D0-09B1-BC50-FC8180868B13}"/>
    <pc:docChg chg="modSld">
      <pc:chgData name="Kati Lear" userId="S::klear@portlandpsychotherapy.com::9c57c729-1d23-4ebf-ac36-f3090133b5d0" providerId="AD" clId="Web-{49DF2B58-F7D0-09B1-BC50-FC8180868B13}" dt="2020-06-25T00:54:52.850" v="31"/>
      <pc:docMkLst>
        <pc:docMk/>
      </pc:docMkLst>
      <pc:sldChg chg="addCm">
        <pc:chgData name="Kati Lear" userId="S::klear@portlandpsychotherapy.com::9c57c729-1d23-4ebf-ac36-f3090133b5d0" providerId="AD" clId="Web-{49DF2B58-F7D0-09B1-BC50-FC8180868B13}" dt="2020-06-25T00:51:00.478" v="19"/>
        <pc:sldMkLst>
          <pc:docMk/>
          <pc:sldMk cId="4122505059" sldId="270"/>
        </pc:sldMkLst>
      </pc:sldChg>
      <pc:sldChg chg="addCm">
        <pc:chgData name="Kati Lear" userId="S::klear@portlandpsychotherapy.com::9c57c729-1d23-4ebf-ac36-f3090133b5d0" providerId="AD" clId="Web-{49DF2B58-F7D0-09B1-BC50-FC8180868B13}" dt="2020-06-25T00:53:03" v="30"/>
        <pc:sldMkLst>
          <pc:docMk/>
          <pc:sldMk cId="0" sldId="309"/>
        </pc:sldMkLst>
      </pc:sldChg>
      <pc:sldChg chg="addCm">
        <pc:chgData name="Kati Lear" userId="S::klear@portlandpsychotherapy.com::9c57c729-1d23-4ebf-ac36-f3090133b5d0" providerId="AD" clId="Web-{49DF2B58-F7D0-09B1-BC50-FC8180868B13}" dt="2020-06-25T00:54:52.850" v="31"/>
        <pc:sldMkLst>
          <pc:docMk/>
          <pc:sldMk cId="3442049048" sldId="352"/>
        </pc:sldMkLst>
      </pc:sldChg>
      <pc:sldChg chg="modNotes">
        <pc:chgData name="Kati Lear" userId="S::klear@portlandpsychotherapy.com::9c57c729-1d23-4ebf-ac36-f3090133b5d0" providerId="AD" clId="Web-{49DF2B58-F7D0-09B1-BC50-FC8180868B13}" dt="2020-06-25T00:49:22.067" v="16"/>
        <pc:sldMkLst>
          <pc:docMk/>
          <pc:sldMk cId="2786116677" sldId="451"/>
        </pc:sldMkLst>
      </pc:sldChg>
      <pc:sldChg chg="modNotes">
        <pc:chgData name="Kati Lear" userId="S::klear@portlandpsychotherapy.com::9c57c729-1d23-4ebf-ac36-f3090133b5d0" providerId="AD" clId="Web-{49DF2B58-F7D0-09B1-BC50-FC8180868B13}" dt="2020-06-25T00:51:46.402" v="29"/>
        <pc:sldMkLst>
          <pc:docMk/>
          <pc:sldMk cId="2509286989" sldId="2775"/>
        </pc:sldMkLst>
      </pc:sldChg>
      <pc:sldChg chg="addCm">
        <pc:chgData name="Kati Lear" userId="S::klear@portlandpsychotherapy.com::9c57c729-1d23-4ebf-ac36-f3090133b5d0" providerId="AD" clId="Web-{49DF2B58-F7D0-09B1-BC50-FC8180868B13}" dt="2020-06-25T00:49:56.365" v="18"/>
        <pc:sldMkLst>
          <pc:docMk/>
          <pc:sldMk cId="2484425243" sldId="2781"/>
        </pc:sldMkLst>
      </pc:sldChg>
    </pc:docChg>
  </pc:docChgLst>
  <pc:docChgLst>
    <pc:chgData name="Kati Lear" userId="S::klear@portlandpsychotherapy.com::9c57c729-1d23-4ebf-ac36-f3090133b5d0" providerId="AD" clId="Web-{8AB3C94B-4F14-625A-38F7-66A70CF86D61}"/>
    <pc:docChg chg="addSld modSld">
      <pc:chgData name="Kati Lear" userId="S::klear@portlandpsychotherapy.com::9c57c729-1d23-4ebf-ac36-f3090133b5d0" providerId="AD" clId="Web-{8AB3C94B-4F14-625A-38F7-66A70CF86D61}" dt="2020-06-29T20:39:35.192" v="2429"/>
      <pc:docMkLst>
        <pc:docMk/>
      </pc:docMkLst>
      <pc:sldChg chg="addSp modSp mod setBg setFolMasterObjs modNotes">
        <pc:chgData name="Kati Lear" userId="S::klear@portlandpsychotherapy.com::9c57c729-1d23-4ebf-ac36-f3090133b5d0" providerId="AD" clId="Web-{8AB3C94B-4F14-625A-38F7-66A70CF86D61}" dt="2020-06-29T19:58:09.212" v="2272"/>
        <pc:sldMkLst>
          <pc:docMk/>
          <pc:sldMk cId="4122505059" sldId="270"/>
        </pc:sldMkLst>
        <pc:spChg chg="mod">
          <ac:chgData name="Kati Lear" userId="S::klear@portlandpsychotherapy.com::9c57c729-1d23-4ebf-ac36-f3090133b5d0" providerId="AD" clId="Web-{8AB3C94B-4F14-625A-38F7-66A70CF86D61}" dt="2020-06-29T18:05:19.143" v="1439"/>
          <ac:spMkLst>
            <pc:docMk/>
            <pc:sldMk cId="4122505059" sldId="270"/>
            <ac:spMk id="2" creationId="{00000000-0000-0000-0000-000000000000}"/>
          </ac:spMkLst>
        </pc:spChg>
        <pc:spChg chg="add">
          <ac:chgData name="Kati Lear" userId="S::klear@portlandpsychotherapy.com::9c57c729-1d23-4ebf-ac36-f3090133b5d0" providerId="AD" clId="Web-{8AB3C94B-4F14-625A-38F7-66A70CF86D61}" dt="2020-06-29T18:05:19.143" v="1439"/>
          <ac:spMkLst>
            <pc:docMk/>
            <pc:sldMk cId="4122505059" sldId="270"/>
            <ac:spMk id="72" creationId="{FFE2FE29-1120-4FE4-9FDA-311CBA66F438}"/>
          </ac:spMkLst>
        </pc:spChg>
        <pc:spChg chg="add">
          <ac:chgData name="Kati Lear" userId="S::klear@portlandpsychotherapy.com::9c57c729-1d23-4ebf-ac36-f3090133b5d0" providerId="AD" clId="Web-{8AB3C94B-4F14-625A-38F7-66A70CF86D61}" dt="2020-06-29T18:05:19.143" v="1439"/>
          <ac:spMkLst>
            <pc:docMk/>
            <pc:sldMk cId="4122505059" sldId="270"/>
            <ac:spMk id="74" creationId="{DDD926EC-6F88-4D89-9AED-1C4C1AC00E22}"/>
          </ac:spMkLst>
        </pc:spChg>
        <pc:spChg chg="add">
          <ac:chgData name="Kati Lear" userId="S::klear@portlandpsychotherapy.com::9c57c729-1d23-4ebf-ac36-f3090133b5d0" providerId="AD" clId="Web-{8AB3C94B-4F14-625A-38F7-66A70CF86D61}" dt="2020-06-29T18:05:19.143" v="1439"/>
          <ac:spMkLst>
            <pc:docMk/>
            <pc:sldMk cId="4122505059" sldId="270"/>
            <ac:spMk id="76" creationId="{A210685A-6235-45A7-850D-A6F555466EF7}"/>
          </ac:spMkLst>
        </pc:spChg>
        <pc:spChg chg="mod">
          <ac:chgData name="Kati Lear" userId="S::klear@portlandpsychotherapy.com::9c57c729-1d23-4ebf-ac36-f3090133b5d0" providerId="AD" clId="Web-{8AB3C94B-4F14-625A-38F7-66A70CF86D61}" dt="2020-06-29T19:01:05.359" v="2153" actId="1076"/>
          <ac:spMkLst>
            <pc:docMk/>
            <pc:sldMk cId="4122505059" sldId="270"/>
            <ac:spMk id="69635" creationId="{00000000-0000-0000-0000-000000000000}"/>
          </ac:spMkLst>
        </pc:spChg>
        <pc:grpChg chg="add">
          <ac:chgData name="Kati Lear" userId="S::klear@portlandpsychotherapy.com::9c57c729-1d23-4ebf-ac36-f3090133b5d0" providerId="AD" clId="Web-{8AB3C94B-4F14-625A-38F7-66A70CF86D61}" dt="2020-06-29T18:05:19.143" v="1439"/>
          <ac:grpSpMkLst>
            <pc:docMk/>
            <pc:sldMk cId="4122505059" sldId="270"/>
            <ac:grpSpMk id="78" creationId="{13BE3671-0C43-4D05-A267-3400AD091C75}"/>
          </ac:grpSpMkLst>
        </pc:grpChg>
        <pc:grpChg chg="add">
          <ac:chgData name="Kati Lear" userId="S::klear@portlandpsychotherapy.com::9c57c729-1d23-4ebf-ac36-f3090133b5d0" providerId="AD" clId="Web-{8AB3C94B-4F14-625A-38F7-66A70CF86D61}" dt="2020-06-29T18:05:19.143" v="1439"/>
          <ac:grpSpMkLst>
            <pc:docMk/>
            <pc:sldMk cId="4122505059" sldId="270"/>
            <ac:grpSpMk id="121" creationId="{283F107F-9294-4679-B247-91D8556A6EFE}"/>
          </ac:grpSpMkLst>
        </pc:grpChg>
      </pc:sldChg>
      <pc:sldChg chg="addSp delSp modSp addCm delCm modNotes">
        <pc:chgData name="Kati Lear" userId="S::klear@portlandpsychotherapy.com::9c57c729-1d23-4ebf-ac36-f3090133b5d0" providerId="AD" clId="Web-{8AB3C94B-4F14-625A-38F7-66A70CF86D61}" dt="2020-06-29T20:20:32.790" v="2355"/>
        <pc:sldMkLst>
          <pc:docMk/>
          <pc:sldMk cId="0" sldId="309"/>
        </pc:sldMkLst>
        <pc:spChg chg="mod">
          <ac:chgData name="Kati Lear" userId="S::klear@portlandpsychotherapy.com::9c57c729-1d23-4ebf-ac36-f3090133b5d0" providerId="AD" clId="Web-{8AB3C94B-4F14-625A-38F7-66A70CF86D61}" dt="2020-06-29T17:20:49.064" v="645" actId="1076"/>
          <ac:spMkLst>
            <pc:docMk/>
            <pc:sldMk cId="0" sldId="309"/>
            <ac:spMk id="2" creationId="{C46C8419-98AF-4D04-9522-1A8B6E3D4EA1}"/>
          </ac:spMkLst>
        </pc:spChg>
        <pc:spChg chg="add del mod">
          <ac:chgData name="Kati Lear" userId="S::klear@portlandpsychotherapy.com::9c57c729-1d23-4ebf-ac36-f3090133b5d0" providerId="AD" clId="Web-{8AB3C94B-4F14-625A-38F7-66A70CF86D61}" dt="2020-06-29T17:20:11.827" v="629"/>
          <ac:spMkLst>
            <pc:docMk/>
            <pc:sldMk cId="0" sldId="309"/>
            <ac:spMk id="3" creationId="{E7E4B242-181A-415D-9C45-F13F2B667ADC}"/>
          </ac:spMkLst>
        </pc:spChg>
        <pc:spChg chg="mod">
          <ac:chgData name="Kati Lear" userId="S::klear@portlandpsychotherapy.com::9c57c729-1d23-4ebf-ac36-f3090133b5d0" providerId="AD" clId="Web-{8AB3C94B-4F14-625A-38F7-66A70CF86D61}" dt="2020-06-29T18:15:12.259" v="1589" actId="1076"/>
          <ac:spMkLst>
            <pc:docMk/>
            <pc:sldMk cId="0" sldId="309"/>
            <ac:spMk id="5" creationId="{478CACAA-3BA3-43D8-994A-D2B65AA0F7BF}"/>
          </ac:spMkLst>
        </pc:spChg>
        <pc:spChg chg="mod">
          <ac:chgData name="Kati Lear" userId="S::klear@portlandpsychotherapy.com::9c57c729-1d23-4ebf-ac36-f3090133b5d0" providerId="AD" clId="Web-{8AB3C94B-4F14-625A-38F7-66A70CF86D61}" dt="2020-06-29T17:39:08.041" v="1001" actId="1076"/>
          <ac:spMkLst>
            <pc:docMk/>
            <pc:sldMk cId="0" sldId="309"/>
            <ac:spMk id="7" creationId="{FF3ABB83-B1E6-4D51-AD1B-A1247BA86C57}"/>
          </ac:spMkLst>
        </pc:spChg>
        <pc:spChg chg="add del mod">
          <ac:chgData name="Kati Lear" userId="S::klear@portlandpsychotherapy.com::9c57c729-1d23-4ebf-ac36-f3090133b5d0" providerId="AD" clId="Web-{8AB3C94B-4F14-625A-38F7-66A70CF86D61}" dt="2020-06-29T17:15:31.653" v="537"/>
          <ac:spMkLst>
            <pc:docMk/>
            <pc:sldMk cId="0" sldId="309"/>
            <ac:spMk id="247" creationId="{389343C9-2EB3-414E-A4EE-F34624F2321B}"/>
          </ac:spMkLst>
        </pc:spChg>
        <pc:spChg chg="add del mod">
          <ac:chgData name="Kati Lear" userId="S::klear@portlandpsychotherapy.com::9c57c729-1d23-4ebf-ac36-f3090133b5d0" providerId="AD" clId="Web-{8AB3C94B-4F14-625A-38F7-66A70CF86D61}" dt="2020-06-29T17:20:24.062" v="639"/>
          <ac:spMkLst>
            <pc:docMk/>
            <pc:sldMk cId="0" sldId="309"/>
            <ac:spMk id="250" creationId="{28810292-EE9C-4E72-8C5A-758FA21DFA7C}"/>
          </ac:spMkLst>
        </pc:spChg>
        <pc:graphicFrameChg chg="add del mod modGraphic">
          <ac:chgData name="Kati Lear" userId="S::klear@portlandpsychotherapy.com::9c57c729-1d23-4ebf-ac36-f3090133b5d0" providerId="AD" clId="Web-{8AB3C94B-4F14-625A-38F7-66A70CF86D61}" dt="2020-06-29T16:56:01.452" v="194"/>
          <ac:graphicFrameMkLst>
            <pc:docMk/>
            <pc:sldMk cId="0" sldId="309"/>
            <ac:graphicFrameMk id="4" creationId="{68D10FD7-7154-4FB4-82C3-09320F78CC7C}"/>
          </ac:graphicFrameMkLst>
        </pc:graphicFrameChg>
        <pc:graphicFrameChg chg="add mod modGraphic">
          <ac:chgData name="Kati Lear" userId="S::klear@portlandpsychotherapy.com::9c57c729-1d23-4ebf-ac36-f3090133b5d0" providerId="AD" clId="Web-{8AB3C94B-4F14-625A-38F7-66A70CF86D61}" dt="2020-06-29T18:16:24.061" v="1595"/>
          <ac:graphicFrameMkLst>
            <pc:docMk/>
            <pc:sldMk cId="0" sldId="309"/>
            <ac:graphicFrameMk id="248" creationId="{7728C300-5D67-4FA8-9808-6C0F800EEE24}"/>
          </ac:graphicFrameMkLst>
        </pc:graphicFrameChg>
      </pc:sldChg>
      <pc:sldChg chg="modSp modNotes">
        <pc:chgData name="Kati Lear" userId="S::klear@portlandpsychotherapy.com::9c57c729-1d23-4ebf-ac36-f3090133b5d0" providerId="AD" clId="Web-{8AB3C94B-4F14-625A-38F7-66A70CF86D61}" dt="2020-06-29T20:29:01.552" v="2428"/>
        <pc:sldMkLst>
          <pc:docMk/>
          <pc:sldMk cId="3664069526" sldId="351"/>
        </pc:sldMkLst>
        <pc:picChg chg="mod">
          <ac:chgData name="Kati Lear" userId="S::klear@portlandpsychotherapy.com::9c57c729-1d23-4ebf-ac36-f3090133b5d0" providerId="AD" clId="Web-{8AB3C94B-4F14-625A-38F7-66A70CF86D61}" dt="2020-06-29T18:43:54.933" v="2136" actId="1076"/>
          <ac:picMkLst>
            <pc:docMk/>
            <pc:sldMk cId="3664069526" sldId="351"/>
            <ac:picMk id="6" creationId="{EED1152F-5C57-4677-96A1-3F12AB3E8533}"/>
          </ac:picMkLst>
        </pc:picChg>
      </pc:sldChg>
      <pc:sldChg chg="modSp">
        <pc:chgData name="Kati Lear" userId="S::klear@portlandpsychotherapy.com::9c57c729-1d23-4ebf-ac36-f3090133b5d0" providerId="AD" clId="Web-{8AB3C94B-4F14-625A-38F7-66A70CF86D61}" dt="2020-06-29T17:54:43.648" v="1417" actId="1076"/>
        <pc:sldMkLst>
          <pc:docMk/>
          <pc:sldMk cId="1658406855" sldId="1020"/>
        </pc:sldMkLst>
        <pc:spChg chg="mod">
          <ac:chgData name="Kati Lear" userId="S::klear@portlandpsychotherapy.com::9c57c729-1d23-4ebf-ac36-f3090133b5d0" providerId="AD" clId="Web-{8AB3C94B-4F14-625A-38F7-66A70CF86D61}" dt="2020-06-29T17:54:43.648" v="1417" actId="1076"/>
          <ac:spMkLst>
            <pc:docMk/>
            <pc:sldMk cId="1658406855" sldId="1020"/>
            <ac:spMk id="317442" creationId="{00000000-0000-0000-0000-000000000000}"/>
          </ac:spMkLst>
        </pc:spChg>
      </pc:sldChg>
      <pc:sldChg chg="addSp delSp modSp mod setBg setFolMasterObjs">
        <pc:chgData name="Kati Lear" userId="S::klear@portlandpsychotherapy.com::9c57c729-1d23-4ebf-ac36-f3090133b5d0" providerId="AD" clId="Web-{8AB3C94B-4F14-625A-38F7-66A70CF86D61}" dt="2020-06-29T17:57:37.925" v="1435" actId="1076"/>
        <pc:sldMkLst>
          <pc:docMk/>
          <pc:sldMk cId="3666640572" sldId="2765"/>
        </pc:sldMkLst>
        <pc:spChg chg="mod ord">
          <ac:chgData name="Kati Lear" userId="S::klear@portlandpsychotherapy.com::9c57c729-1d23-4ebf-ac36-f3090133b5d0" providerId="AD" clId="Web-{8AB3C94B-4F14-625A-38F7-66A70CF86D61}" dt="2020-06-29T17:57:37.925" v="1435" actId="1076"/>
          <ac:spMkLst>
            <pc:docMk/>
            <pc:sldMk cId="3666640572" sldId="2765"/>
            <ac:spMk id="3" creationId="{D56A5661-6061-2C47-84B7-91DB0A73ED3D}"/>
          </ac:spMkLst>
        </pc:spChg>
        <pc:spChg chg="del mod">
          <ac:chgData name="Kati Lear" userId="S::klear@portlandpsychotherapy.com::9c57c729-1d23-4ebf-ac36-f3090133b5d0" providerId="AD" clId="Web-{8AB3C94B-4F14-625A-38F7-66A70CF86D61}" dt="2020-06-29T17:56:58.142" v="1423"/>
          <ac:spMkLst>
            <pc:docMk/>
            <pc:sldMk cId="3666640572" sldId="2765"/>
            <ac:spMk id="4" creationId="{BED83B17-50F2-DD45-81CC-06BA1BFE926B}"/>
          </ac:spMkLst>
        </pc:spChg>
        <pc:spChg chg="add del">
          <ac:chgData name="Kati Lear" userId="S::klear@portlandpsychotherapy.com::9c57c729-1d23-4ebf-ac36-f3090133b5d0" providerId="AD" clId="Web-{8AB3C94B-4F14-625A-38F7-66A70CF86D61}" dt="2020-06-29T17:56:54.454" v="1421"/>
          <ac:spMkLst>
            <pc:docMk/>
            <pc:sldMk cId="3666640572" sldId="2765"/>
            <ac:spMk id="6" creationId="{88294908-8B00-4F58-BBBA-20F71A40AA9E}"/>
          </ac:spMkLst>
        </pc:spChg>
        <pc:spChg chg="add del">
          <ac:chgData name="Kati Lear" userId="S::klear@portlandpsychotherapy.com::9c57c729-1d23-4ebf-ac36-f3090133b5d0" providerId="AD" clId="Web-{8AB3C94B-4F14-625A-38F7-66A70CF86D61}" dt="2020-06-29T17:56:54.454" v="1421"/>
          <ac:spMkLst>
            <pc:docMk/>
            <pc:sldMk cId="3666640572" sldId="2765"/>
            <ac:spMk id="7" creationId="{4364C879-1404-4203-8E9D-CC5DE0A621A2}"/>
          </ac:spMkLst>
        </pc:spChg>
        <pc:spChg chg="add del">
          <ac:chgData name="Kati Lear" userId="S::klear@portlandpsychotherapy.com::9c57c729-1d23-4ebf-ac36-f3090133b5d0" providerId="AD" clId="Web-{8AB3C94B-4F14-625A-38F7-66A70CF86D61}" dt="2020-06-29T17:57:02.204" v="1424"/>
          <ac:spMkLst>
            <pc:docMk/>
            <pc:sldMk cId="3666640572" sldId="2765"/>
            <ac:spMk id="8" creationId="{23962611-DFD5-4092-AAFD-559E3DFCE2C9}"/>
          </ac:spMkLst>
        </pc:spChg>
        <pc:spChg chg="add del">
          <ac:chgData name="Kati Lear" userId="S::klear@portlandpsychotherapy.com::9c57c729-1d23-4ebf-ac36-f3090133b5d0" providerId="AD" clId="Web-{8AB3C94B-4F14-625A-38F7-66A70CF86D61}" dt="2020-06-29T17:56:49.532" v="1419"/>
          <ac:spMkLst>
            <pc:docMk/>
            <pc:sldMk cId="3666640572" sldId="2765"/>
            <ac:spMk id="9" creationId="{23962611-DFD5-4092-AAFD-559E3DFCE2C9}"/>
          </ac:spMkLst>
        </pc:spChg>
        <pc:spChg chg="add">
          <ac:chgData name="Kati Lear" userId="S::klear@portlandpsychotherapy.com::9c57c729-1d23-4ebf-ac36-f3090133b5d0" providerId="AD" clId="Web-{8AB3C94B-4F14-625A-38F7-66A70CF86D61}" dt="2020-06-29T17:57:02.204" v="1424"/>
          <ac:spMkLst>
            <pc:docMk/>
            <pc:sldMk cId="3666640572" sldId="2765"/>
            <ac:spMk id="12" creationId="{88294908-8B00-4F58-BBBA-20F71A40AA9E}"/>
          </ac:spMkLst>
        </pc:spChg>
        <pc:spChg chg="add del">
          <ac:chgData name="Kati Lear" userId="S::klear@portlandpsychotherapy.com::9c57c729-1d23-4ebf-ac36-f3090133b5d0" providerId="AD" clId="Web-{8AB3C94B-4F14-625A-38F7-66A70CF86D61}" dt="2020-06-29T17:56:54.454" v="1421"/>
          <ac:spMkLst>
            <pc:docMk/>
            <pc:sldMk cId="3666640572" sldId="2765"/>
            <ac:spMk id="13" creationId="{84617302-4B0D-4351-A6BB-6F0930D943AC}"/>
          </ac:spMkLst>
        </pc:spChg>
        <pc:spChg chg="add">
          <ac:chgData name="Kati Lear" userId="S::klear@portlandpsychotherapy.com::9c57c729-1d23-4ebf-ac36-f3090133b5d0" providerId="AD" clId="Web-{8AB3C94B-4F14-625A-38F7-66A70CF86D61}" dt="2020-06-29T17:57:02.204" v="1424"/>
          <ac:spMkLst>
            <pc:docMk/>
            <pc:sldMk cId="3666640572" sldId="2765"/>
            <ac:spMk id="14" creationId="{4364C879-1404-4203-8E9D-CC5DE0A621A2}"/>
          </ac:spMkLst>
        </pc:spChg>
        <pc:spChg chg="add del">
          <ac:chgData name="Kati Lear" userId="S::klear@portlandpsychotherapy.com::9c57c729-1d23-4ebf-ac36-f3090133b5d0" providerId="AD" clId="Web-{8AB3C94B-4F14-625A-38F7-66A70CF86D61}" dt="2020-06-29T17:56:54.454" v="1421"/>
          <ac:spMkLst>
            <pc:docMk/>
            <pc:sldMk cId="3666640572" sldId="2765"/>
            <ac:spMk id="15" creationId="{DA2C7802-C2E0-4218-8F89-8DD7CCD2CD1C}"/>
          </ac:spMkLst>
        </pc:spChg>
        <pc:spChg chg="add">
          <ac:chgData name="Kati Lear" userId="S::klear@portlandpsychotherapy.com::9c57c729-1d23-4ebf-ac36-f3090133b5d0" providerId="AD" clId="Web-{8AB3C94B-4F14-625A-38F7-66A70CF86D61}" dt="2020-06-29T17:57:02.204" v="1424"/>
          <ac:spMkLst>
            <pc:docMk/>
            <pc:sldMk cId="3666640572" sldId="2765"/>
            <ac:spMk id="16" creationId="{84617302-4B0D-4351-A6BB-6F0930D943AC}"/>
          </ac:spMkLst>
        </pc:spChg>
        <pc:spChg chg="add del">
          <ac:chgData name="Kati Lear" userId="S::klear@portlandpsychotherapy.com::9c57c729-1d23-4ebf-ac36-f3090133b5d0" providerId="AD" clId="Web-{8AB3C94B-4F14-625A-38F7-66A70CF86D61}" dt="2020-06-29T17:56:54.454" v="1421"/>
          <ac:spMkLst>
            <pc:docMk/>
            <pc:sldMk cId="3666640572" sldId="2765"/>
            <ac:spMk id="17" creationId="{A6D7111A-21E5-4EE9-8A78-10E5530F0116}"/>
          </ac:spMkLst>
        </pc:spChg>
        <pc:spChg chg="add">
          <ac:chgData name="Kati Lear" userId="S::klear@portlandpsychotherapy.com::9c57c729-1d23-4ebf-ac36-f3090133b5d0" providerId="AD" clId="Web-{8AB3C94B-4F14-625A-38F7-66A70CF86D61}" dt="2020-06-29T17:57:02.204" v="1424"/>
          <ac:spMkLst>
            <pc:docMk/>
            <pc:sldMk cId="3666640572" sldId="2765"/>
            <ac:spMk id="18" creationId="{DA2C7802-C2E0-4218-8F89-8DD7CCD2CD1C}"/>
          </ac:spMkLst>
        </pc:spChg>
        <pc:spChg chg="add del">
          <ac:chgData name="Kati Lear" userId="S::klear@portlandpsychotherapy.com::9c57c729-1d23-4ebf-ac36-f3090133b5d0" providerId="AD" clId="Web-{8AB3C94B-4F14-625A-38F7-66A70CF86D61}" dt="2020-06-29T17:56:54.454" v="1421"/>
          <ac:spMkLst>
            <pc:docMk/>
            <pc:sldMk cId="3666640572" sldId="2765"/>
            <ac:spMk id="19" creationId="{A3969E80-A77B-49FC-9122-D89AFD5EE118}"/>
          </ac:spMkLst>
        </pc:spChg>
        <pc:spChg chg="add">
          <ac:chgData name="Kati Lear" userId="S::klear@portlandpsychotherapy.com::9c57c729-1d23-4ebf-ac36-f3090133b5d0" providerId="AD" clId="Web-{8AB3C94B-4F14-625A-38F7-66A70CF86D61}" dt="2020-06-29T17:57:02.204" v="1424"/>
          <ac:spMkLst>
            <pc:docMk/>
            <pc:sldMk cId="3666640572" sldId="2765"/>
            <ac:spMk id="20" creationId="{A6D7111A-21E5-4EE9-8A78-10E5530F0116}"/>
          </ac:spMkLst>
        </pc:spChg>
        <pc:spChg chg="add del">
          <ac:chgData name="Kati Lear" userId="S::klear@portlandpsychotherapy.com::9c57c729-1d23-4ebf-ac36-f3090133b5d0" providerId="AD" clId="Web-{8AB3C94B-4F14-625A-38F7-66A70CF86D61}" dt="2020-06-29T17:56:54.454" v="1421"/>
          <ac:spMkLst>
            <pc:docMk/>
            <pc:sldMk cId="3666640572" sldId="2765"/>
            <ac:spMk id="21" creationId="{1849CA57-76BD-4CF2-80BA-D7A46A01B7B1}"/>
          </ac:spMkLst>
        </pc:spChg>
        <pc:spChg chg="add">
          <ac:chgData name="Kati Lear" userId="S::klear@portlandpsychotherapy.com::9c57c729-1d23-4ebf-ac36-f3090133b5d0" providerId="AD" clId="Web-{8AB3C94B-4F14-625A-38F7-66A70CF86D61}" dt="2020-06-29T17:57:02.204" v="1424"/>
          <ac:spMkLst>
            <pc:docMk/>
            <pc:sldMk cId="3666640572" sldId="2765"/>
            <ac:spMk id="22" creationId="{A3969E80-A77B-49FC-9122-D89AFD5EE118}"/>
          </ac:spMkLst>
        </pc:spChg>
        <pc:spChg chg="add del">
          <ac:chgData name="Kati Lear" userId="S::klear@portlandpsychotherapy.com::9c57c729-1d23-4ebf-ac36-f3090133b5d0" providerId="AD" clId="Web-{8AB3C94B-4F14-625A-38F7-66A70CF86D61}" dt="2020-06-29T17:56:54.454" v="1421"/>
          <ac:spMkLst>
            <pc:docMk/>
            <pc:sldMk cId="3666640572" sldId="2765"/>
            <ac:spMk id="23" creationId="{35E9085E-E730-4768-83D4-6CB7E9897153}"/>
          </ac:spMkLst>
        </pc:spChg>
        <pc:spChg chg="add">
          <ac:chgData name="Kati Lear" userId="S::klear@portlandpsychotherapy.com::9c57c729-1d23-4ebf-ac36-f3090133b5d0" providerId="AD" clId="Web-{8AB3C94B-4F14-625A-38F7-66A70CF86D61}" dt="2020-06-29T17:57:02.204" v="1424"/>
          <ac:spMkLst>
            <pc:docMk/>
            <pc:sldMk cId="3666640572" sldId="2765"/>
            <ac:spMk id="24" creationId="{1849CA57-76BD-4CF2-80BA-D7A46A01B7B1}"/>
          </ac:spMkLst>
        </pc:spChg>
        <pc:spChg chg="add del">
          <ac:chgData name="Kati Lear" userId="S::klear@portlandpsychotherapy.com::9c57c729-1d23-4ebf-ac36-f3090133b5d0" providerId="AD" clId="Web-{8AB3C94B-4F14-625A-38F7-66A70CF86D61}" dt="2020-06-29T17:56:54.454" v="1421"/>
          <ac:spMkLst>
            <pc:docMk/>
            <pc:sldMk cId="3666640572" sldId="2765"/>
            <ac:spMk id="25" creationId="{973272FE-A474-4CAE-8CA2-BCC8B476C3F4}"/>
          </ac:spMkLst>
        </pc:spChg>
        <pc:spChg chg="add">
          <ac:chgData name="Kati Lear" userId="S::klear@portlandpsychotherapy.com::9c57c729-1d23-4ebf-ac36-f3090133b5d0" providerId="AD" clId="Web-{8AB3C94B-4F14-625A-38F7-66A70CF86D61}" dt="2020-06-29T17:57:02.204" v="1424"/>
          <ac:spMkLst>
            <pc:docMk/>
            <pc:sldMk cId="3666640572" sldId="2765"/>
            <ac:spMk id="26" creationId="{35E9085E-E730-4768-83D4-6CB7E9897153}"/>
          </ac:spMkLst>
        </pc:spChg>
        <pc:spChg chg="add del">
          <ac:chgData name="Kati Lear" userId="S::klear@portlandpsychotherapy.com::9c57c729-1d23-4ebf-ac36-f3090133b5d0" providerId="AD" clId="Web-{8AB3C94B-4F14-625A-38F7-66A70CF86D61}" dt="2020-06-29T17:56:54.454" v="1421"/>
          <ac:spMkLst>
            <pc:docMk/>
            <pc:sldMk cId="3666640572" sldId="2765"/>
            <ac:spMk id="27" creationId="{E07981EA-05A6-437C-88D7-B377B92B031D}"/>
          </ac:spMkLst>
        </pc:spChg>
        <pc:spChg chg="add del">
          <ac:chgData name="Kati Lear" userId="S::klear@portlandpsychotherapy.com::9c57c729-1d23-4ebf-ac36-f3090133b5d0" providerId="AD" clId="Web-{8AB3C94B-4F14-625A-38F7-66A70CF86D61}" dt="2020-06-29T17:56:54.454" v="1421"/>
          <ac:spMkLst>
            <pc:docMk/>
            <pc:sldMk cId="3666640572" sldId="2765"/>
            <ac:spMk id="29" creationId="{15E3C750-986E-4769-B1AE-49289FBEE757}"/>
          </ac:spMkLst>
        </pc:spChg>
        <pc:spChg chg="add">
          <ac:chgData name="Kati Lear" userId="S::klear@portlandpsychotherapy.com::9c57c729-1d23-4ebf-ac36-f3090133b5d0" providerId="AD" clId="Web-{8AB3C94B-4F14-625A-38F7-66A70CF86D61}" dt="2020-06-29T17:57:02.204" v="1424"/>
          <ac:spMkLst>
            <pc:docMk/>
            <pc:sldMk cId="3666640572" sldId="2765"/>
            <ac:spMk id="31" creationId="{973272FE-A474-4CAE-8CA2-BCC8B476C3F4}"/>
          </ac:spMkLst>
        </pc:spChg>
        <pc:spChg chg="add">
          <ac:chgData name="Kati Lear" userId="S::klear@portlandpsychotherapy.com::9c57c729-1d23-4ebf-ac36-f3090133b5d0" providerId="AD" clId="Web-{8AB3C94B-4F14-625A-38F7-66A70CF86D61}" dt="2020-06-29T17:57:02.204" v="1424"/>
          <ac:spMkLst>
            <pc:docMk/>
            <pc:sldMk cId="3666640572" sldId="2765"/>
            <ac:spMk id="33" creationId="{E07981EA-05A6-437C-88D7-B377B92B031D}"/>
          </ac:spMkLst>
        </pc:spChg>
        <pc:spChg chg="add">
          <ac:chgData name="Kati Lear" userId="S::klear@portlandpsychotherapy.com::9c57c729-1d23-4ebf-ac36-f3090133b5d0" providerId="AD" clId="Web-{8AB3C94B-4F14-625A-38F7-66A70CF86D61}" dt="2020-06-29T17:57:02.204" v="1424"/>
          <ac:spMkLst>
            <pc:docMk/>
            <pc:sldMk cId="3666640572" sldId="2765"/>
            <ac:spMk id="35" creationId="{15E3C750-986E-4769-B1AE-49289FBEE757}"/>
          </ac:spMkLst>
        </pc:spChg>
        <pc:picChg chg="add del">
          <ac:chgData name="Kati Lear" userId="S::klear@portlandpsychotherapy.com::9c57c729-1d23-4ebf-ac36-f3090133b5d0" providerId="AD" clId="Web-{8AB3C94B-4F14-625A-38F7-66A70CF86D61}" dt="2020-06-29T17:57:02.204" v="1424"/>
          <ac:picMkLst>
            <pc:docMk/>
            <pc:sldMk cId="3666640572" sldId="2765"/>
            <ac:picMk id="10" creationId="{2270F1FA-0425-408F-9861-80BF5AFB276D}"/>
          </ac:picMkLst>
        </pc:picChg>
        <pc:picChg chg="add del">
          <ac:chgData name="Kati Lear" userId="S::klear@portlandpsychotherapy.com::9c57c729-1d23-4ebf-ac36-f3090133b5d0" providerId="AD" clId="Web-{8AB3C94B-4F14-625A-38F7-66A70CF86D61}" dt="2020-06-29T17:56:49.532" v="1419"/>
          <ac:picMkLst>
            <pc:docMk/>
            <pc:sldMk cId="3666640572" sldId="2765"/>
            <ac:picMk id="11" creationId="{2270F1FA-0425-408F-9861-80BF5AFB276D}"/>
          </ac:picMkLst>
        </pc:picChg>
      </pc:sldChg>
      <pc:sldChg chg="modNotes">
        <pc:chgData name="Kati Lear" userId="S::klear@portlandpsychotherapy.com::9c57c729-1d23-4ebf-ac36-f3090133b5d0" providerId="AD" clId="Web-{8AB3C94B-4F14-625A-38F7-66A70CF86D61}" dt="2020-06-29T20:28:52.645" v="2421"/>
        <pc:sldMkLst>
          <pc:docMk/>
          <pc:sldMk cId="2509286989" sldId="2775"/>
        </pc:sldMkLst>
      </pc:sldChg>
      <pc:sldChg chg="addSp modSp mod setBg">
        <pc:chgData name="Kati Lear" userId="S::klear@portlandpsychotherapy.com::9c57c729-1d23-4ebf-ac36-f3090133b5d0" providerId="AD" clId="Web-{8AB3C94B-4F14-625A-38F7-66A70CF86D61}" dt="2020-06-29T19:47:12.682" v="2262"/>
        <pc:sldMkLst>
          <pc:docMk/>
          <pc:sldMk cId="2697468778" sldId="2776"/>
        </pc:sldMkLst>
        <pc:spChg chg="mod">
          <ac:chgData name="Kati Lear" userId="S::klear@portlandpsychotherapy.com::9c57c729-1d23-4ebf-ac36-f3090133b5d0" providerId="AD" clId="Web-{8AB3C94B-4F14-625A-38F7-66A70CF86D61}" dt="2020-06-29T19:47:12.682" v="2262"/>
          <ac:spMkLst>
            <pc:docMk/>
            <pc:sldMk cId="2697468778" sldId="2776"/>
            <ac:spMk id="2" creationId="{00000000-0000-0000-0000-000000000000}"/>
          </ac:spMkLst>
        </pc:spChg>
        <pc:spChg chg="add">
          <ac:chgData name="Kati Lear" userId="S::klear@portlandpsychotherapy.com::9c57c729-1d23-4ebf-ac36-f3090133b5d0" providerId="AD" clId="Web-{8AB3C94B-4F14-625A-38F7-66A70CF86D61}" dt="2020-06-29T19:47:12.682" v="2262"/>
          <ac:spMkLst>
            <pc:docMk/>
            <pc:sldMk cId="2697468778" sldId="2776"/>
            <ac:spMk id="7" creationId="{1EADCAF8-8823-4E89-8612-21029831A4B2}"/>
          </ac:spMkLst>
        </pc:spChg>
        <pc:spChg chg="add">
          <ac:chgData name="Kati Lear" userId="S::klear@portlandpsychotherapy.com::9c57c729-1d23-4ebf-ac36-f3090133b5d0" providerId="AD" clId="Web-{8AB3C94B-4F14-625A-38F7-66A70CF86D61}" dt="2020-06-29T19:47:12.682" v="2262"/>
          <ac:spMkLst>
            <pc:docMk/>
            <pc:sldMk cId="2697468778" sldId="2776"/>
            <ac:spMk id="9" creationId="{28CA07B2-0819-4B62-9425-7A52BBDD7070}"/>
          </ac:spMkLst>
        </pc:spChg>
        <pc:grpChg chg="add">
          <ac:chgData name="Kati Lear" userId="S::klear@portlandpsychotherapy.com::9c57c729-1d23-4ebf-ac36-f3090133b5d0" providerId="AD" clId="Web-{8AB3C94B-4F14-625A-38F7-66A70CF86D61}" dt="2020-06-29T19:47:12.682" v="2262"/>
          <ac:grpSpMkLst>
            <pc:docMk/>
            <pc:sldMk cId="2697468778" sldId="2776"/>
            <ac:grpSpMk id="11" creationId="{DA02BEE4-A5D4-40AF-882D-49D34B086FFF}"/>
          </ac:grpSpMkLst>
        </pc:grpChg>
      </pc:sldChg>
      <pc:sldChg chg="addSp delSp modSp mod setBg delAnim modNotes">
        <pc:chgData name="Kati Lear" userId="S::klear@portlandpsychotherapy.com::9c57c729-1d23-4ebf-ac36-f3090133b5d0" providerId="AD" clId="Web-{8AB3C94B-4F14-625A-38F7-66A70CF86D61}" dt="2020-06-29T19:46:55.431" v="2260" actId="20577"/>
        <pc:sldMkLst>
          <pc:docMk/>
          <pc:sldMk cId="2759422071" sldId="2778"/>
        </pc:sldMkLst>
        <pc:spChg chg="add del">
          <ac:chgData name="Kati Lear" userId="S::klear@portlandpsychotherapy.com::9c57c729-1d23-4ebf-ac36-f3090133b5d0" providerId="AD" clId="Web-{8AB3C94B-4F14-625A-38F7-66A70CF86D61}" dt="2020-06-29T19:45:43.586" v="2245"/>
          <ac:spMkLst>
            <pc:docMk/>
            <pc:sldMk cId="2759422071" sldId="2778"/>
            <ac:spMk id="72" creationId="{2B566528-1B12-4246-9431-5C2D7D081168}"/>
          </ac:spMkLst>
        </pc:spChg>
        <pc:spChg chg="add del">
          <ac:chgData name="Kati Lear" userId="S::klear@portlandpsychotherapy.com::9c57c729-1d23-4ebf-ac36-f3090133b5d0" providerId="AD" clId="Web-{8AB3C94B-4F14-625A-38F7-66A70CF86D61}" dt="2020-06-29T19:45:43.586" v="2245"/>
          <ac:spMkLst>
            <pc:docMk/>
            <pc:sldMk cId="2759422071" sldId="2778"/>
            <ac:spMk id="74" creationId="{2E80C965-DB6D-4F81-9E9E-B027384D0BD6}"/>
          </ac:spMkLst>
        </pc:spChg>
        <pc:spChg chg="add del">
          <ac:chgData name="Kati Lear" userId="S::klear@portlandpsychotherapy.com::9c57c729-1d23-4ebf-ac36-f3090133b5d0" providerId="AD" clId="Web-{8AB3C94B-4F14-625A-38F7-66A70CF86D61}" dt="2020-06-29T19:45:43.586" v="2245"/>
          <ac:spMkLst>
            <pc:docMk/>
            <pc:sldMk cId="2759422071" sldId="2778"/>
            <ac:spMk id="76" creationId="{A580F890-B085-4E95-96AA-55AEBEC5CE6E}"/>
          </ac:spMkLst>
        </pc:spChg>
        <pc:spChg chg="add del">
          <ac:chgData name="Kati Lear" userId="S::klear@portlandpsychotherapy.com::9c57c729-1d23-4ebf-ac36-f3090133b5d0" providerId="AD" clId="Web-{8AB3C94B-4F14-625A-38F7-66A70CF86D61}" dt="2020-06-29T19:45:43.586" v="2245"/>
          <ac:spMkLst>
            <pc:docMk/>
            <pc:sldMk cId="2759422071" sldId="2778"/>
            <ac:spMk id="78" creationId="{D3F51FEB-38FB-4F6C-9F7B-2F2AFAB65463}"/>
          </ac:spMkLst>
        </pc:spChg>
        <pc:spChg chg="add del">
          <ac:chgData name="Kati Lear" userId="S::klear@portlandpsychotherapy.com::9c57c729-1d23-4ebf-ac36-f3090133b5d0" providerId="AD" clId="Web-{8AB3C94B-4F14-625A-38F7-66A70CF86D61}" dt="2020-06-29T19:45:43.586" v="2245"/>
          <ac:spMkLst>
            <pc:docMk/>
            <pc:sldMk cId="2759422071" sldId="2778"/>
            <ac:spMk id="80" creationId="{1E547BA6-BAE0-43BB-A7CA-60F69CE252F0}"/>
          </ac:spMkLst>
        </pc:spChg>
        <pc:spChg chg="add del">
          <ac:chgData name="Kati Lear" userId="S::klear@portlandpsychotherapy.com::9c57c729-1d23-4ebf-ac36-f3090133b5d0" providerId="AD" clId="Web-{8AB3C94B-4F14-625A-38F7-66A70CF86D61}" dt="2020-06-29T19:45:52.539" v="2247"/>
          <ac:spMkLst>
            <pc:docMk/>
            <pc:sldMk cId="2759422071" sldId="2778"/>
            <ac:spMk id="82" creationId="{14E91B64-9FCC-451E-AFB4-A827D6329367}"/>
          </ac:spMkLst>
        </pc:spChg>
        <pc:spChg chg="mod">
          <ac:chgData name="Kati Lear" userId="S::klear@portlandpsychotherapy.com::9c57c729-1d23-4ebf-ac36-f3090133b5d0" providerId="AD" clId="Web-{8AB3C94B-4F14-625A-38F7-66A70CF86D61}" dt="2020-06-29T19:46:13.602" v="2248"/>
          <ac:spMkLst>
            <pc:docMk/>
            <pc:sldMk cId="2759422071" sldId="2778"/>
            <ac:spMk id="350210" creationId="{00000000-0000-0000-0000-000000000000}"/>
          </ac:spMkLst>
        </pc:spChg>
        <pc:spChg chg="mod">
          <ac:chgData name="Kati Lear" userId="S::klear@portlandpsychotherapy.com::9c57c729-1d23-4ebf-ac36-f3090133b5d0" providerId="AD" clId="Web-{8AB3C94B-4F14-625A-38F7-66A70CF86D61}" dt="2020-06-29T19:46:55.431" v="2260" actId="20577"/>
          <ac:spMkLst>
            <pc:docMk/>
            <pc:sldMk cId="2759422071" sldId="2778"/>
            <ac:spMk id="350211" creationId="{00000000-0000-0000-0000-000000000000}"/>
          </ac:spMkLst>
        </pc:spChg>
        <pc:spChg chg="add del">
          <ac:chgData name="Kati Lear" userId="S::klear@portlandpsychotherapy.com::9c57c729-1d23-4ebf-ac36-f3090133b5d0" providerId="AD" clId="Web-{8AB3C94B-4F14-625A-38F7-66A70CF86D61}" dt="2020-06-29T19:45:52.539" v="2247"/>
          <ac:spMkLst>
            <pc:docMk/>
            <pc:sldMk cId="2759422071" sldId="2778"/>
            <ac:spMk id="350213" creationId="{827B839B-9ADE-406B-8590-F1CAEDED45A1}"/>
          </ac:spMkLst>
        </pc:spChg>
        <pc:spChg chg="add del">
          <ac:chgData name="Kati Lear" userId="S::klear@portlandpsychotherapy.com::9c57c729-1d23-4ebf-ac36-f3090133b5d0" providerId="AD" clId="Web-{8AB3C94B-4F14-625A-38F7-66A70CF86D61}" dt="2020-06-29T19:45:52.539" v="2247"/>
          <ac:spMkLst>
            <pc:docMk/>
            <pc:sldMk cId="2759422071" sldId="2778"/>
            <ac:spMk id="350214" creationId="{CFE45BF0-46DB-408C-B5F7-7B11716805D4}"/>
          </ac:spMkLst>
        </pc:spChg>
        <pc:spChg chg="add del">
          <ac:chgData name="Kati Lear" userId="S::klear@portlandpsychotherapy.com::9c57c729-1d23-4ebf-ac36-f3090133b5d0" providerId="AD" clId="Web-{8AB3C94B-4F14-625A-38F7-66A70CF86D61}" dt="2020-06-29T19:45:52.539" v="2247"/>
          <ac:spMkLst>
            <pc:docMk/>
            <pc:sldMk cId="2759422071" sldId="2778"/>
            <ac:spMk id="350215" creationId="{2AEBC8F2-97B1-41B4-93F1-2D289E197FBA}"/>
          </ac:spMkLst>
        </pc:spChg>
        <pc:spChg chg="add del">
          <ac:chgData name="Kati Lear" userId="S::klear@portlandpsychotherapy.com::9c57c729-1d23-4ebf-ac36-f3090133b5d0" providerId="AD" clId="Web-{8AB3C94B-4F14-625A-38F7-66A70CF86D61}" dt="2020-06-29T19:45:52.539" v="2247"/>
          <ac:spMkLst>
            <pc:docMk/>
            <pc:sldMk cId="2759422071" sldId="2778"/>
            <ac:spMk id="350216" creationId="{472E3A19-F5D5-48FC-BB9C-48C2F68F598B}"/>
          </ac:spMkLst>
        </pc:spChg>
        <pc:spChg chg="add del">
          <ac:chgData name="Kati Lear" userId="S::klear@portlandpsychotherapy.com::9c57c729-1d23-4ebf-ac36-f3090133b5d0" providerId="AD" clId="Web-{8AB3C94B-4F14-625A-38F7-66A70CF86D61}" dt="2020-06-29T19:45:52.539" v="2247"/>
          <ac:spMkLst>
            <pc:docMk/>
            <pc:sldMk cId="2759422071" sldId="2778"/>
            <ac:spMk id="350217" creationId="{7A62E32F-BB65-43A8-8EB5-92346890E549}"/>
          </ac:spMkLst>
        </pc:spChg>
        <pc:spChg chg="add">
          <ac:chgData name="Kati Lear" userId="S::klear@portlandpsychotherapy.com::9c57c729-1d23-4ebf-ac36-f3090133b5d0" providerId="AD" clId="Web-{8AB3C94B-4F14-625A-38F7-66A70CF86D61}" dt="2020-06-29T19:46:13.602" v="2248"/>
          <ac:spMkLst>
            <pc:docMk/>
            <pc:sldMk cId="2759422071" sldId="2778"/>
            <ac:spMk id="350218" creationId="{827B839B-9ADE-406B-8590-F1CAEDED45A1}"/>
          </ac:spMkLst>
        </pc:spChg>
        <pc:spChg chg="add">
          <ac:chgData name="Kati Lear" userId="S::klear@portlandpsychotherapy.com::9c57c729-1d23-4ebf-ac36-f3090133b5d0" providerId="AD" clId="Web-{8AB3C94B-4F14-625A-38F7-66A70CF86D61}" dt="2020-06-29T19:46:13.602" v="2248"/>
          <ac:spMkLst>
            <pc:docMk/>
            <pc:sldMk cId="2759422071" sldId="2778"/>
            <ac:spMk id="350219" creationId="{CFE45BF0-46DB-408C-B5F7-7B11716805D4}"/>
          </ac:spMkLst>
        </pc:spChg>
        <pc:spChg chg="add">
          <ac:chgData name="Kati Lear" userId="S::klear@portlandpsychotherapy.com::9c57c729-1d23-4ebf-ac36-f3090133b5d0" providerId="AD" clId="Web-{8AB3C94B-4F14-625A-38F7-66A70CF86D61}" dt="2020-06-29T19:46:13.602" v="2248"/>
          <ac:spMkLst>
            <pc:docMk/>
            <pc:sldMk cId="2759422071" sldId="2778"/>
            <ac:spMk id="350220" creationId="{2AEBC8F2-97B1-41B4-93F1-2D289E197FBA}"/>
          </ac:spMkLst>
        </pc:spChg>
        <pc:spChg chg="add">
          <ac:chgData name="Kati Lear" userId="S::klear@portlandpsychotherapy.com::9c57c729-1d23-4ebf-ac36-f3090133b5d0" providerId="AD" clId="Web-{8AB3C94B-4F14-625A-38F7-66A70CF86D61}" dt="2020-06-29T19:46:13.602" v="2248"/>
          <ac:spMkLst>
            <pc:docMk/>
            <pc:sldMk cId="2759422071" sldId="2778"/>
            <ac:spMk id="350221" creationId="{472E3A19-F5D5-48FC-BB9C-48C2F68F598B}"/>
          </ac:spMkLst>
        </pc:spChg>
        <pc:spChg chg="add">
          <ac:chgData name="Kati Lear" userId="S::klear@portlandpsychotherapy.com::9c57c729-1d23-4ebf-ac36-f3090133b5d0" providerId="AD" clId="Web-{8AB3C94B-4F14-625A-38F7-66A70CF86D61}" dt="2020-06-29T19:46:13.602" v="2248"/>
          <ac:spMkLst>
            <pc:docMk/>
            <pc:sldMk cId="2759422071" sldId="2778"/>
            <ac:spMk id="350222" creationId="{7A62E32F-BB65-43A8-8EB5-92346890E549}"/>
          </ac:spMkLst>
        </pc:spChg>
        <pc:spChg chg="add">
          <ac:chgData name="Kati Lear" userId="S::klear@portlandpsychotherapy.com::9c57c729-1d23-4ebf-ac36-f3090133b5d0" providerId="AD" clId="Web-{8AB3C94B-4F14-625A-38F7-66A70CF86D61}" dt="2020-06-29T19:46:13.602" v="2248"/>
          <ac:spMkLst>
            <pc:docMk/>
            <pc:sldMk cId="2759422071" sldId="2778"/>
            <ac:spMk id="350223" creationId="{14E91B64-9FCC-451E-AFB4-A827D6329367}"/>
          </ac:spMkLst>
        </pc:spChg>
      </pc:sldChg>
      <pc:sldChg chg="addSp delSp modSp mod setBg delCm">
        <pc:chgData name="Kati Lear" userId="S::klear@portlandpsychotherapy.com::9c57c729-1d23-4ebf-ac36-f3090133b5d0" providerId="AD" clId="Web-{8AB3C94B-4F14-625A-38F7-66A70CF86D61}" dt="2020-06-29T16:42:47.620" v="73" actId="20577"/>
        <pc:sldMkLst>
          <pc:docMk/>
          <pc:sldMk cId="2484425243" sldId="2781"/>
        </pc:sldMkLst>
        <pc:spChg chg="mod">
          <ac:chgData name="Kati Lear" userId="S::klear@portlandpsychotherapy.com::9c57c729-1d23-4ebf-ac36-f3090133b5d0" providerId="AD" clId="Web-{8AB3C94B-4F14-625A-38F7-66A70CF86D61}" dt="2020-06-29T16:42:47.620" v="73" actId="20577"/>
          <ac:spMkLst>
            <pc:docMk/>
            <pc:sldMk cId="2484425243" sldId="2781"/>
            <ac:spMk id="2" creationId="{A9204B11-F527-4633-BB18-36074703DEA9}"/>
          </ac:spMkLst>
        </pc:spChg>
        <pc:spChg chg="mod ord">
          <ac:chgData name="Kati Lear" userId="S::klear@portlandpsychotherapy.com::9c57c729-1d23-4ebf-ac36-f3090133b5d0" providerId="AD" clId="Web-{8AB3C94B-4F14-625A-38F7-66A70CF86D61}" dt="2020-06-29T16:42:20.915" v="64" actId="1076"/>
          <ac:spMkLst>
            <pc:docMk/>
            <pc:sldMk cId="2484425243" sldId="2781"/>
            <ac:spMk id="5" creationId="{8E303D95-B1C8-44AD-AF24-7EF6E8ECB243}"/>
          </ac:spMkLst>
        </pc:spChg>
        <pc:spChg chg="mod ord">
          <ac:chgData name="Kati Lear" userId="S::klear@portlandpsychotherapy.com::9c57c729-1d23-4ebf-ac36-f3090133b5d0" providerId="AD" clId="Web-{8AB3C94B-4F14-625A-38F7-66A70CF86D61}" dt="2020-06-29T16:42:27.400" v="65" actId="1076"/>
          <ac:spMkLst>
            <pc:docMk/>
            <pc:sldMk cId="2484425243" sldId="2781"/>
            <ac:spMk id="6" creationId="{82CF373A-25AA-419B-AC22-8FD17B181EBC}"/>
          </ac:spMkLst>
        </pc:spChg>
        <pc:spChg chg="add del mod">
          <ac:chgData name="Kati Lear" userId="S::klear@portlandpsychotherapy.com::9c57c729-1d23-4ebf-ac36-f3090133b5d0" providerId="AD" clId="Web-{8AB3C94B-4F14-625A-38F7-66A70CF86D61}" dt="2020-06-29T16:37:41.756" v="3"/>
          <ac:spMkLst>
            <pc:docMk/>
            <pc:sldMk cId="2484425243" sldId="2781"/>
            <ac:spMk id="7" creationId="{CE670D7B-04ED-4EF7-BD82-33E6B1EEE2A1}"/>
          </ac:spMkLst>
        </pc:spChg>
        <pc:spChg chg="add del mod">
          <ac:chgData name="Kati Lear" userId="S::klear@portlandpsychotherapy.com::9c57c729-1d23-4ebf-ac36-f3090133b5d0" providerId="AD" clId="Web-{8AB3C94B-4F14-625A-38F7-66A70CF86D61}" dt="2020-06-29T16:41:18.676" v="55"/>
          <ac:spMkLst>
            <pc:docMk/>
            <pc:sldMk cId="2484425243" sldId="2781"/>
            <ac:spMk id="13" creationId="{32D36BC7-B6A6-453E-9CE5-5CD7B67B5537}"/>
          </ac:spMkLst>
        </pc:spChg>
        <pc:spChg chg="add">
          <ac:chgData name="Kati Lear" userId="S::klear@portlandpsychotherapy.com::9c57c729-1d23-4ebf-ac36-f3090133b5d0" providerId="AD" clId="Web-{8AB3C94B-4F14-625A-38F7-66A70CF86D61}" dt="2020-06-29T16:41:57.070" v="63"/>
          <ac:spMkLst>
            <pc:docMk/>
            <pc:sldMk cId="2484425243" sldId="2781"/>
            <ac:spMk id="14" creationId="{823AC064-BC96-4F32-8AE1-B2FD38754823}"/>
          </ac:spMkLst>
        </pc:spChg>
        <pc:spChg chg="add del">
          <ac:chgData name="Kati Lear" userId="S::klear@portlandpsychotherapy.com::9c57c729-1d23-4ebf-ac36-f3090133b5d0" providerId="AD" clId="Web-{8AB3C94B-4F14-625A-38F7-66A70CF86D61}" dt="2020-06-29T16:41:18.676" v="55"/>
          <ac:spMkLst>
            <pc:docMk/>
            <pc:sldMk cId="2484425243" sldId="2781"/>
            <ac:spMk id="16" creationId="{9D3A9E89-033E-4C4A-8C41-416DABFFD307}"/>
          </ac:spMkLst>
        </pc:spChg>
        <pc:spChg chg="add del">
          <ac:chgData name="Kati Lear" userId="S::klear@portlandpsychotherapy.com::9c57c729-1d23-4ebf-ac36-f3090133b5d0" providerId="AD" clId="Web-{8AB3C94B-4F14-625A-38F7-66A70CF86D61}" dt="2020-06-29T16:41:18.676" v="55"/>
          <ac:spMkLst>
            <pc:docMk/>
            <pc:sldMk cId="2484425243" sldId="2781"/>
            <ac:spMk id="18" creationId="{86293361-111E-427D-8E5B-256944AC8395}"/>
          </ac:spMkLst>
        </pc:spChg>
        <pc:spChg chg="add del">
          <ac:chgData name="Kati Lear" userId="S::klear@portlandpsychotherapy.com::9c57c729-1d23-4ebf-ac36-f3090133b5d0" providerId="AD" clId="Web-{8AB3C94B-4F14-625A-38F7-66A70CF86D61}" dt="2020-06-29T16:41:18.676" v="55"/>
          <ac:spMkLst>
            <pc:docMk/>
            <pc:sldMk cId="2484425243" sldId="2781"/>
            <ac:spMk id="42" creationId="{78907291-9D6D-4740-81DB-441477BCA279}"/>
          </ac:spMkLst>
        </pc:spChg>
        <pc:grpChg chg="add del">
          <ac:chgData name="Kati Lear" userId="S::klear@portlandpsychotherapy.com::9c57c729-1d23-4ebf-ac36-f3090133b5d0" providerId="AD" clId="Web-{8AB3C94B-4F14-625A-38F7-66A70CF86D61}" dt="2020-06-29T16:41:18.676" v="55"/>
          <ac:grpSpMkLst>
            <pc:docMk/>
            <pc:sldMk cId="2484425243" sldId="2781"/>
            <ac:grpSpMk id="20" creationId="{A41D73DD-160B-4885-A9CF-94EADD70D421}"/>
          </ac:grpSpMkLst>
        </pc:grpChg>
        <pc:picChg chg="del">
          <ac:chgData name="Kati Lear" userId="S::klear@portlandpsychotherapy.com::9c57c729-1d23-4ebf-ac36-f3090133b5d0" providerId="AD" clId="Web-{8AB3C94B-4F14-625A-38F7-66A70CF86D61}" dt="2020-06-29T16:37:10.613" v="0"/>
          <ac:picMkLst>
            <pc:docMk/>
            <pc:sldMk cId="2484425243" sldId="2781"/>
            <ac:picMk id="4" creationId="{4568A577-A52C-4814-AC74-F5F2178398F6}"/>
          </ac:picMkLst>
        </pc:picChg>
        <pc:picChg chg="add del mod ord">
          <ac:chgData name="Kati Lear" userId="S::klear@portlandpsychotherapy.com::9c57c729-1d23-4ebf-ac36-f3090133b5d0" providerId="AD" clId="Web-{8AB3C94B-4F14-625A-38F7-66A70CF86D61}" dt="2020-06-29T16:41:57.070" v="63"/>
          <ac:picMkLst>
            <pc:docMk/>
            <pc:sldMk cId="2484425243" sldId="2781"/>
            <ac:picMk id="8" creationId="{4E4C005C-3F11-4A2F-B484-07C0E97D8F7C}"/>
          </ac:picMkLst>
        </pc:picChg>
        <pc:picChg chg="add del mod">
          <ac:chgData name="Kati Lear" userId="S::klear@portlandpsychotherapy.com::9c57c729-1d23-4ebf-ac36-f3090133b5d0" providerId="AD" clId="Web-{8AB3C94B-4F14-625A-38F7-66A70CF86D61}" dt="2020-06-29T16:41:23.880" v="57"/>
          <ac:picMkLst>
            <pc:docMk/>
            <pc:sldMk cId="2484425243" sldId="2781"/>
            <ac:picMk id="9" creationId="{6BB99914-1CD5-4D46-A5C7-4A1052677169}"/>
          </ac:picMkLst>
        </pc:picChg>
        <pc:picChg chg="del">
          <ac:chgData name="Kati Lear" userId="S::klear@portlandpsychotherapy.com::9c57c729-1d23-4ebf-ac36-f3090133b5d0" providerId="AD" clId="Web-{8AB3C94B-4F14-625A-38F7-66A70CF86D61}" dt="2020-06-29T16:37:13.957" v="1"/>
          <ac:picMkLst>
            <pc:docMk/>
            <pc:sldMk cId="2484425243" sldId="2781"/>
            <ac:picMk id="10" creationId="{814CD2A4-CB7C-4AAC-98F0-CAC00ED29D84}"/>
          </ac:picMkLst>
        </pc:picChg>
        <pc:picChg chg="add mod">
          <ac:chgData name="Kati Lear" userId="S::klear@portlandpsychotherapy.com::9c57c729-1d23-4ebf-ac36-f3090133b5d0" providerId="AD" clId="Web-{8AB3C94B-4F14-625A-38F7-66A70CF86D61}" dt="2020-06-29T16:41:57.070" v="63"/>
          <ac:picMkLst>
            <pc:docMk/>
            <pc:sldMk cId="2484425243" sldId="2781"/>
            <ac:picMk id="11" creationId="{A93279A6-8B53-428E-94FC-D1EB486DB164}"/>
          </ac:picMkLst>
        </pc:picChg>
        <pc:cxnChg chg="add">
          <ac:chgData name="Kati Lear" userId="S::klear@portlandpsychotherapy.com::9c57c729-1d23-4ebf-ac36-f3090133b5d0" providerId="AD" clId="Web-{8AB3C94B-4F14-625A-38F7-66A70CF86D61}" dt="2020-06-29T16:41:57.070" v="63"/>
          <ac:cxnSpMkLst>
            <pc:docMk/>
            <pc:sldMk cId="2484425243" sldId="2781"/>
            <ac:cxnSpMk id="15" creationId="{7E7C77BC-7138-40B1-A15B-20F57A494629}"/>
          </ac:cxnSpMkLst>
        </pc:cxnChg>
        <pc:cxnChg chg="add">
          <ac:chgData name="Kati Lear" userId="S::klear@portlandpsychotherapy.com::9c57c729-1d23-4ebf-ac36-f3090133b5d0" providerId="AD" clId="Web-{8AB3C94B-4F14-625A-38F7-66A70CF86D61}" dt="2020-06-29T16:41:57.070" v="63"/>
          <ac:cxnSpMkLst>
            <pc:docMk/>
            <pc:sldMk cId="2484425243" sldId="2781"/>
            <ac:cxnSpMk id="17" creationId="{DB146403-F3D6-484B-B2ED-97F9565D0370}"/>
          </ac:cxnSpMkLst>
        </pc:cxnChg>
      </pc:sldChg>
      <pc:sldChg chg="modNotes">
        <pc:chgData name="Kati Lear" userId="S::klear@portlandpsychotherapy.com::9c57c729-1d23-4ebf-ac36-f3090133b5d0" providerId="AD" clId="Web-{8AB3C94B-4F14-625A-38F7-66A70CF86D61}" dt="2020-06-29T20:39:35.192" v="2429"/>
        <pc:sldMkLst>
          <pc:docMk/>
          <pc:sldMk cId="1971072741" sldId="2789"/>
        </pc:sldMkLst>
      </pc:sldChg>
      <pc:sldChg chg="addSp delSp modSp new mod setBg modNotes">
        <pc:chgData name="Kati Lear" userId="S::klear@portlandpsychotherapy.com::9c57c729-1d23-4ebf-ac36-f3090133b5d0" providerId="AD" clId="Web-{8AB3C94B-4F14-625A-38F7-66A70CF86D61}" dt="2020-06-29T18:43:35.557" v="2135"/>
        <pc:sldMkLst>
          <pc:docMk/>
          <pc:sldMk cId="1474611587" sldId="2793"/>
        </pc:sldMkLst>
        <pc:spChg chg="mod">
          <ac:chgData name="Kati Lear" userId="S::klear@portlandpsychotherapy.com::9c57c729-1d23-4ebf-ac36-f3090133b5d0" providerId="AD" clId="Web-{8AB3C94B-4F14-625A-38F7-66A70CF86D61}" dt="2020-06-29T17:53:09.564" v="1411"/>
          <ac:spMkLst>
            <pc:docMk/>
            <pc:sldMk cId="1474611587" sldId="2793"/>
            <ac:spMk id="2" creationId="{35F4D573-F49C-4C90-8FCE-74B9A7B57C23}"/>
          </ac:spMkLst>
        </pc:spChg>
        <pc:spChg chg="del">
          <ac:chgData name="Kati Lear" userId="S::klear@portlandpsychotherapy.com::9c57c729-1d23-4ebf-ac36-f3090133b5d0" providerId="AD" clId="Web-{8AB3C94B-4F14-625A-38F7-66A70CF86D61}" dt="2020-06-29T17:50:35.429" v="1378"/>
          <ac:spMkLst>
            <pc:docMk/>
            <pc:sldMk cId="1474611587" sldId="2793"/>
            <ac:spMk id="3" creationId="{70872037-38EA-470D-8A80-6079ECC274D9}"/>
          </ac:spMkLst>
        </pc:spChg>
        <pc:spChg chg="add mod">
          <ac:chgData name="Kati Lear" userId="S::klear@portlandpsychotherapy.com::9c57c729-1d23-4ebf-ac36-f3090133b5d0" providerId="AD" clId="Web-{8AB3C94B-4F14-625A-38F7-66A70CF86D61}" dt="2020-06-29T17:53:52.333" v="1416" actId="1076"/>
          <ac:spMkLst>
            <pc:docMk/>
            <pc:sldMk cId="1474611587" sldId="2793"/>
            <ac:spMk id="4" creationId="{84E99D51-BC35-4ECA-BFA6-FA898861A654}"/>
          </ac:spMkLst>
        </pc:spChg>
        <pc:spChg chg="add">
          <ac:chgData name="Kati Lear" userId="S::klear@portlandpsychotherapy.com::9c57c729-1d23-4ebf-ac36-f3090133b5d0" providerId="AD" clId="Web-{8AB3C94B-4F14-625A-38F7-66A70CF86D61}" dt="2020-06-29T17:53:09.564" v="1411"/>
          <ac:spMkLst>
            <pc:docMk/>
            <pc:sldMk cId="1474611587" sldId="2793"/>
            <ac:spMk id="11" creationId="{D4993743-B10A-433C-9996-3035D2C3ABC6}"/>
          </ac:spMkLst>
        </pc:spChg>
        <pc:spChg chg="add">
          <ac:chgData name="Kati Lear" userId="S::klear@portlandpsychotherapy.com::9c57c729-1d23-4ebf-ac36-f3090133b5d0" providerId="AD" clId="Web-{8AB3C94B-4F14-625A-38F7-66A70CF86D61}" dt="2020-06-29T17:53:09.564" v="1411"/>
          <ac:spMkLst>
            <pc:docMk/>
            <pc:sldMk cId="1474611587" sldId="2793"/>
            <ac:spMk id="13" creationId="{BB3B8946-A0AA-42D4-8A24-639DC6EA170E}"/>
          </ac:spMkLst>
        </pc:spChg>
        <pc:spChg chg="add">
          <ac:chgData name="Kati Lear" userId="S::klear@portlandpsychotherapy.com::9c57c729-1d23-4ebf-ac36-f3090133b5d0" providerId="AD" clId="Web-{8AB3C94B-4F14-625A-38F7-66A70CF86D61}" dt="2020-06-29T17:53:09.564" v="1411"/>
          <ac:spMkLst>
            <pc:docMk/>
            <pc:sldMk cId="1474611587" sldId="2793"/>
            <ac:spMk id="15" creationId="{AB1038E6-06EF-4DCB-B52E-D3825C50F7C6}"/>
          </ac:spMkLst>
        </pc:spChg>
        <pc:spChg chg="add">
          <ac:chgData name="Kati Lear" userId="S::klear@portlandpsychotherapy.com::9c57c729-1d23-4ebf-ac36-f3090133b5d0" providerId="AD" clId="Web-{8AB3C94B-4F14-625A-38F7-66A70CF86D61}" dt="2020-06-29T17:53:09.564" v="1411"/>
          <ac:spMkLst>
            <pc:docMk/>
            <pc:sldMk cId="1474611587" sldId="2793"/>
            <ac:spMk id="17" creationId="{5C7EF35C-8B7D-4026-8F09-8B2B2250579B}"/>
          </ac:spMkLst>
        </pc:spChg>
        <pc:spChg chg="add">
          <ac:chgData name="Kati Lear" userId="S::klear@portlandpsychotherapy.com::9c57c729-1d23-4ebf-ac36-f3090133b5d0" providerId="AD" clId="Web-{8AB3C94B-4F14-625A-38F7-66A70CF86D61}" dt="2020-06-29T17:53:09.564" v="1411"/>
          <ac:spMkLst>
            <pc:docMk/>
            <pc:sldMk cId="1474611587" sldId="2793"/>
            <ac:spMk id="19" creationId="{5F24A71D-C0A9-49AC-B2D1-5A9EA2BD383E}"/>
          </ac:spMkLst>
        </pc:spChg>
        <pc:spChg chg="add">
          <ac:chgData name="Kati Lear" userId="S::klear@portlandpsychotherapy.com::9c57c729-1d23-4ebf-ac36-f3090133b5d0" providerId="AD" clId="Web-{8AB3C94B-4F14-625A-38F7-66A70CF86D61}" dt="2020-06-29T17:53:09.564" v="1411"/>
          <ac:spMkLst>
            <pc:docMk/>
            <pc:sldMk cId="1474611587" sldId="2793"/>
            <ac:spMk id="21" creationId="{14280C55-570C-4284-9850-B2BA33DB6726}"/>
          </ac:spMkLst>
        </pc:spChg>
        <pc:picChg chg="add mod ord">
          <ac:chgData name="Kati Lear" userId="S::klear@portlandpsychotherapy.com::9c57c729-1d23-4ebf-ac36-f3090133b5d0" providerId="AD" clId="Web-{8AB3C94B-4F14-625A-38F7-66A70CF86D61}" dt="2020-06-29T17:53:09.564" v="1411"/>
          <ac:picMkLst>
            <pc:docMk/>
            <pc:sldMk cId="1474611587" sldId="2793"/>
            <ac:picMk id="5" creationId="{D7CDFEA5-8205-4C38-B50D-B36980862FB1}"/>
          </ac:picMkLst>
        </pc:picChg>
        <pc:picChg chg="add mod">
          <ac:chgData name="Kati Lear" userId="S::klear@portlandpsychotherapy.com::9c57c729-1d23-4ebf-ac36-f3090133b5d0" providerId="AD" clId="Web-{8AB3C94B-4F14-625A-38F7-66A70CF86D61}" dt="2020-06-29T17:53:09.564" v="1411"/>
          <ac:picMkLst>
            <pc:docMk/>
            <pc:sldMk cId="1474611587" sldId="2793"/>
            <ac:picMk id="6" creationId="{016551C0-5FEF-42E3-B23A-7E4D5E80C37C}"/>
          </ac:picMkLst>
        </pc:picChg>
      </pc:sldChg>
    </pc:docChg>
  </pc:docChgLst>
  <pc:docChgLst>
    <pc:chgData name="Kati Lear" userId="S::klear@portlandpsychotherapy.com::9c57c729-1d23-4ebf-ac36-f3090133b5d0" providerId="AD" clId="Web-{BF290B68-5732-7A8F-EFEB-A0E74A1529CC}"/>
    <pc:docChg chg="delSld modSld">
      <pc:chgData name="Kati Lear" userId="S::klear@portlandpsychotherapy.com::9c57c729-1d23-4ebf-ac36-f3090133b5d0" providerId="AD" clId="Web-{BF290B68-5732-7A8F-EFEB-A0E74A1529CC}" dt="2020-07-01T21:38:08.518" v="170"/>
      <pc:docMkLst>
        <pc:docMk/>
      </pc:docMkLst>
      <pc:sldChg chg="addSp modSp addAnim modAnim modNotes">
        <pc:chgData name="Kati Lear" userId="S::klear@portlandpsychotherapy.com::9c57c729-1d23-4ebf-ac36-f3090133b5d0" providerId="AD" clId="Web-{BF290B68-5732-7A8F-EFEB-A0E74A1529CC}" dt="2020-07-01T21:37:16.983" v="162"/>
        <pc:sldMkLst>
          <pc:docMk/>
          <pc:sldMk cId="0" sldId="309"/>
        </pc:sldMkLst>
        <pc:spChg chg="add mod">
          <ac:chgData name="Kati Lear" userId="S::klear@portlandpsychotherapy.com::9c57c729-1d23-4ebf-ac36-f3090133b5d0" providerId="AD" clId="Web-{BF290B68-5732-7A8F-EFEB-A0E74A1529CC}" dt="2020-07-01T21:36:45.043" v="156" actId="1076"/>
          <ac:spMkLst>
            <pc:docMk/>
            <pc:sldMk cId="0" sldId="309"/>
            <ac:spMk id="3" creationId="{DA55CBA1-DA13-4873-8A0C-AFBFDD7213D1}"/>
          </ac:spMkLst>
        </pc:spChg>
      </pc:sldChg>
      <pc:sldChg chg="modNotes">
        <pc:chgData name="Kati Lear" userId="S::klear@portlandpsychotherapy.com::9c57c729-1d23-4ebf-ac36-f3090133b5d0" providerId="AD" clId="Web-{BF290B68-5732-7A8F-EFEB-A0E74A1529CC}" dt="2020-07-01T21:38:08.518" v="170"/>
        <pc:sldMkLst>
          <pc:docMk/>
          <pc:sldMk cId="2484425243" sldId="2781"/>
        </pc:sldMkLst>
      </pc:sldChg>
      <pc:sldChg chg="del">
        <pc:chgData name="Kati Lear" userId="S::klear@portlandpsychotherapy.com::9c57c729-1d23-4ebf-ac36-f3090133b5d0" providerId="AD" clId="Web-{BF290B68-5732-7A8F-EFEB-A0E74A1529CC}" dt="2020-07-01T21:37:19.718" v="163"/>
        <pc:sldMkLst>
          <pc:docMk/>
          <pc:sldMk cId="1474611587" sldId="2793"/>
        </pc:sldMkLst>
      </pc:sldChg>
      <pc:sldChg chg="del">
        <pc:chgData name="Kati Lear" userId="S::klear@portlandpsychotherapy.com::9c57c729-1d23-4ebf-ac36-f3090133b5d0" providerId="AD" clId="Web-{BF290B68-5732-7A8F-EFEB-A0E74A1529CC}" dt="2020-07-01T21:36:49.872" v="157"/>
        <pc:sldMkLst>
          <pc:docMk/>
          <pc:sldMk cId="3924303443" sldId="279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Users\roelie\Dropbox%20(Radically%20Open%20Ltd)\Radically%20Open%20Ltd%20Team%20Folder\radicallyopen\NEW%20Training%20Program\Archive\Maudlsey%20correlation%20Graph.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roelie\Dropbox%20(Radically%20Open%20Ltd)\Radically%20Open%20Ltd%20Team%20Folder\radicallyopen\NEW%20Training%20Program\Archive\Maudlsey%20correlation%20Graph.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RO-DBT (Lynch et al., under review)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Effect Size</c:v>
                </c:pt>
              </c:strCache>
            </c:strRef>
          </c:cat>
          <c:val>
            <c:numRef>
              <c:f>Sheet1!$B$2</c:f>
              <c:numCache>
                <c:formatCode>General</c:formatCode>
                <c:ptCount val="1"/>
                <c:pt idx="0">
                  <c:v>1.03</c:v>
                </c:pt>
              </c:numCache>
            </c:numRef>
          </c:val>
          <c:extLst>
            <c:ext xmlns:c16="http://schemas.microsoft.com/office/drawing/2014/chart" uri="{C3380CC4-5D6E-409C-BE32-E72D297353CC}">
              <c16:uniqueId val="{00000000-65FB-4C25-BDB1-3EA5A68654DC}"/>
            </c:ext>
          </c:extLst>
        </c:ser>
        <c:ser>
          <c:idx val="1"/>
          <c:order val="1"/>
          <c:tx>
            <c:strRef>
              <c:f>Sheet1!$C$1</c:f>
              <c:strCache>
                <c:ptCount val="1"/>
                <c:pt idx="0">
                  <c:v>CoBalT study (Wiles et al., 2013)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Effect Size</c:v>
                </c:pt>
              </c:strCache>
            </c:strRef>
          </c:cat>
          <c:val>
            <c:numRef>
              <c:f>Sheet1!$C$2</c:f>
              <c:numCache>
                <c:formatCode>General</c:formatCode>
                <c:ptCount val="1"/>
                <c:pt idx="0">
                  <c:v>0.53</c:v>
                </c:pt>
              </c:numCache>
            </c:numRef>
          </c:val>
          <c:extLst>
            <c:ext xmlns:c16="http://schemas.microsoft.com/office/drawing/2014/chart" uri="{C3380CC4-5D6E-409C-BE32-E72D297353CC}">
              <c16:uniqueId val="{00000001-65FB-4C25-BDB1-3EA5A68654DC}"/>
            </c:ext>
          </c:extLst>
        </c:ser>
        <c:ser>
          <c:idx val="2"/>
          <c:order val="2"/>
          <c:tx>
            <c:strRef>
              <c:f>Sheet1!$D$1</c:f>
              <c:strCache>
                <c:ptCount val="1"/>
                <c:pt idx="0">
                  <c:v>Meta-analysis CBASP (Negt et al., 2016)</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Effect Size</c:v>
                </c:pt>
              </c:strCache>
            </c:strRef>
          </c:cat>
          <c:val>
            <c:numRef>
              <c:f>Sheet1!$D$2</c:f>
              <c:numCache>
                <c:formatCode>General</c:formatCode>
                <c:ptCount val="1"/>
                <c:pt idx="0">
                  <c:v>0.34</c:v>
                </c:pt>
              </c:numCache>
            </c:numRef>
          </c:val>
          <c:extLst>
            <c:ext xmlns:c16="http://schemas.microsoft.com/office/drawing/2014/chart" uri="{C3380CC4-5D6E-409C-BE32-E72D297353CC}">
              <c16:uniqueId val="{00000002-65FB-4C25-BDB1-3EA5A68654DC}"/>
            </c:ext>
          </c:extLst>
        </c:ser>
        <c:ser>
          <c:idx val="3"/>
          <c:order val="3"/>
          <c:tx>
            <c:strRef>
              <c:f>Sheet1!$E$1</c:f>
              <c:strCache>
                <c:ptCount val="1"/>
                <c:pt idx="0">
                  <c:v>Meta-analysis therapies for chronic depression (Cuijpers et al., 2010)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Effect Size</c:v>
                </c:pt>
              </c:strCache>
            </c:strRef>
          </c:cat>
          <c:val>
            <c:numRef>
              <c:f>Sheet1!$E$2</c:f>
              <c:numCache>
                <c:formatCode>General</c:formatCode>
                <c:ptCount val="1"/>
                <c:pt idx="0">
                  <c:v>0.23</c:v>
                </c:pt>
              </c:numCache>
            </c:numRef>
          </c:val>
          <c:extLst>
            <c:ext xmlns:c16="http://schemas.microsoft.com/office/drawing/2014/chart" uri="{C3380CC4-5D6E-409C-BE32-E72D297353CC}">
              <c16:uniqueId val="{00000003-65FB-4C25-BDB1-3EA5A68654DC}"/>
            </c:ext>
          </c:extLst>
        </c:ser>
        <c:ser>
          <c:idx val="4"/>
          <c:order val="4"/>
          <c:tx>
            <c:strRef>
              <c:f>Sheet1!$F$1</c:f>
              <c:strCache>
                <c:ptCount val="1"/>
                <c:pt idx="0">
                  <c:v>Meta-analysis therapies for non-chronic depression (Cuijpers et al., 2010)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Effect Size</c:v>
                </c:pt>
              </c:strCache>
            </c:strRef>
          </c:cat>
          <c:val>
            <c:numRef>
              <c:f>Sheet1!$F$2</c:f>
              <c:numCache>
                <c:formatCode>General</c:formatCode>
                <c:ptCount val="1"/>
                <c:pt idx="0">
                  <c:v>0.9</c:v>
                </c:pt>
              </c:numCache>
            </c:numRef>
          </c:val>
          <c:extLst>
            <c:ext xmlns:c16="http://schemas.microsoft.com/office/drawing/2014/chart" uri="{C3380CC4-5D6E-409C-BE32-E72D297353CC}">
              <c16:uniqueId val="{00000004-65FB-4C25-BDB1-3EA5A68654DC}"/>
            </c:ext>
          </c:extLst>
        </c:ser>
        <c:dLbls>
          <c:showLegendKey val="0"/>
          <c:showVal val="1"/>
          <c:showCatName val="0"/>
          <c:showSerName val="0"/>
          <c:showPercent val="0"/>
          <c:showBubbleSize val="0"/>
        </c:dLbls>
        <c:gapWidth val="75"/>
        <c:axId val="-1367077632"/>
        <c:axId val="-1367075856"/>
      </c:barChart>
      <c:catAx>
        <c:axId val="-136707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67075856"/>
        <c:crosses val="autoZero"/>
        <c:auto val="1"/>
        <c:lblAlgn val="ctr"/>
        <c:lblOffset val="100"/>
        <c:noMultiLvlLbl val="0"/>
      </c:catAx>
      <c:valAx>
        <c:axId val="-13670758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6707763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baseline="0">
                <a:solidFill>
                  <a:schemeClr val="dk1">
                    <a:lumMod val="75000"/>
                    <a:lumOff val="25000"/>
                  </a:schemeClr>
                </a:solidFill>
                <a:latin typeface="+mn-lt"/>
                <a:ea typeface="+mn-ea"/>
                <a:cs typeface="+mn-cs"/>
              </a:defRPr>
            </a:pPr>
            <a:r>
              <a:rPr lang="fr-FR"/>
              <a:t>Remission Percentages RO DBT versus Control </a:t>
            </a:r>
            <a:endParaRPr lang="en-GB"/>
          </a:p>
        </c:rich>
      </c:tx>
      <c:overlay val="0"/>
      <c:spPr>
        <a:noFill/>
        <a:ln>
          <a:noFill/>
        </a:ln>
        <a:effectLst/>
      </c:spPr>
      <c:txPr>
        <a:bodyPr rot="0" spcFirstLastPara="1" vertOverflow="ellipsis" vert="horz" wrap="square" anchor="ctr" anchorCtr="1"/>
        <a:lstStyle/>
        <a:p>
          <a:pPr>
            <a:defRPr sz="192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RO DBT</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2"/>
                <c:pt idx="0">
                  <c:v>End of Treatment</c:v>
                </c:pt>
                <c:pt idx="1">
                  <c:v>6-month follow-up</c:v>
                </c:pt>
              </c:strCache>
            </c:strRef>
          </c:cat>
          <c:val>
            <c:numRef>
              <c:f>Sheet1!$B$2:$B$3</c:f>
              <c:numCache>
                <c:formatCode>General</c:formatCode>
                <c:ptCount val="2"/>
                <c:pt idx="0">
                  <c:v>71</c:v>
                </c:pt>
                <c:pt idx="1">
                  <c:v>75</c:v>
                </c:pt>
              </c:numCache>
            </c:numRef>
          </c:val>
          <c:extLst>
            <c:ext xmlns:c16="http://schemas.microsoft.com/office/drawing/2014/chart" uri="{C3380CC4-5D6E-409C-BE32-E72D297353CC}">
              <c16:uniqueId val="{00000000-7635-4083-A996-7D54D44830C5}"/>
            </c:ext>
          </c:extLst>
        </c:ser>
        <c:ser>
          <c:idx val="1"/>
          <c:order val="1"/>
          <c:tx>
            <c:strRef>
              <c:f>Sheet1!$C$1</c:f>
              <c:strCache>
                <c:ptCount val="1"/>
                <c:pt idx="0">
                  <c:v>MED</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2"/>
                <c:pt idx="0">
                  <c:v>End of Treatment</c:v>
                </c:pt>
                <c:pt idx="1">
                  <c:v>6-month follow-up</c:v>
                </c:pt>
              </c:strCache>
            </c:strRef>
          </c:cat>
          <c:val>
            <c:numRef>
              <c:f>Sheet1!$C$2:$C$3</c:f>
              <c:numCache>
                <c:formatCode>General</c:formatCode>
                <c:ptCount val="2"/>
                <c:pt idx="0">
                  <c:v>46</c:v>
                </c:pt>
                <c:pt idx="1">
                  <c:v>31</c:v>
                </c:pt>
              </c:numCache>
            </c:numRef>
          </c:val>
          <c:extLst>
            <c:ext xmlns:c16="http://schemas.microsoft.com/office/drawing/2014/chart" uri="{C3380CC4-5D6E-409C-BE32-E72D297353CC}">
              <c16:uniqueId val="{00000001-7635-4083-A996-7D54D44830C5}"/>
            </c:ext>
          </c:extLst>
        </c:ser>
        <c:dLbls>
          <c:dLblPos val="inEnd"/>
          <c:showLegendKey val="0"/>
          <c:showVal val="1"/>
          <c:showCatName val="0"/>
          <c:showSerName val="0"/>
          <c:showPercent val="0"/>
          <c:showBubbleSize val="0"/>
        </c:dLbls>
        <c:gapWidth val="65"/>
        <c:axId val="604785280"/>
        <c:axId val="604785936"/>
      </c:barChart>
      <c:catAx>
        <c:axId val="6047852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en-US"/>
          </a:p>
        </c:txPr>
        <c:crossAx val="604785936"/>
        <c:crosses val="autoZero"/>
        <c:auto val="1"/>
        <c:lblAlgn val="ctr"/>
        <c:lblOffset val="100"/>
        <c:noMultiLvlLbl val="0"/>
      </c:catAx>
      <c:valAx>
        <c:axId val="60478593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0478528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6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dk1">
                    <a:lumMod val="75000"/>
                    <a:lumOff val="25000"/>
                  </a:schemeClr>
                </a:solidFill>
                <a:latin typeface="+mn-lt"/>
                <a:ea typeface="+mn-ea"/>
                <a:cs typeface="+mn-cs"/>
              </a:defRPr>
            </a:pPr>
            <a:r>
              <a:rPr lang="fr-FR"/>
              <a:t>Remission Percentages RO DBT versus Control </a:t>
            </a:r>
            <a:endParaRPr lang="en-GB"/>
          </a:p>
        </c:rich>
      </c:tx>
      <c:overlay val="0"/>
      <c:spPr>
        <a:noFill/>
        <a:ln>
          <a:noFill/>
        </a:ln>
        <a:effectLst/>
      </c:spPr>
      <c:txPr>
        <a:bodyPr rot="0" spcFirstLastPara="1" vertOverflow="ellipsis" vert="horz" wrap="square" anchor="ctr" anchorCtr="1"/>
        <a:lstStyle/>
        <a:p>
          <a:pPr>
            <a:defRPr sz="216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RO DBT</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End Treatment</c:v>
                </c:pt>
                <c:pt idx="1">
                  <c:v>3-month f-u</c:v>
                </c:pt>
                <c:pt idx="2">
                  <c:v>6-month f-u</c:v>
                </c:pt>
              </c:strCache>
            </c:strRef>
          </c:cat>
          <c:val>
            <c:numRef>
              <c:f>Sheet1!$B$2:$B$4</c:f>
              <c:numCache>
                <c:formatCode>General</c:formatCode>
                <c:ptCount val="3"/>
                <c:pt idx="0">
                  <c:v>71</c:v>
                </c:pt>
                <c:pt idx="1">
                  <c:v>60</c:v>
                </c:pt>
                <c:pt idx="2">
                  <c:v>59</c:v>
                </c:pt>
              </c:numCache>
            </c:numRef>
          </c:val>
          <c:extLst>
            <c:ext xmlns:c16="http://schemas.microsoft.com/office/drawing/2014/chart" uri="{C3380CC4-5D6E-409C-BE32-E72D297353CC}">
              <c16:uniqueId val="{00000000-537A-4160-8A3F-A242022062F2}"/>
            </c:ext>
          </c:extLst>
        </c:ser>
        <c:ser>
          <c:idx val="1"/>
          <c:order val="1"/>
          <c:tx>
            <c:strRef>
              <c:f>Sheet1!$C$1</c:f>
              <c:strCache>
                <c:ptCount val="1"/>
                <c:pt idx="0">
                  <c:v>MED+CARE</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End Treatment</c:v>
                </c:pt>
                <c:pt idx="1">
                  <c:v>3-month f-u</c:v>
                </c:pt>
                <c:pt idx="2">
                  <c:v>6-month f-u</c:v>
                </c:pt>
              </c:strCache>
            </c:strRef>
          </c:cat>
          <c:val>
            <c:numRef>
              <c:f>Sheet1!$C$2:$C$4</c:f>
              <c:numCache>
                <c:formatCode>General</c:formatCode>
                <c:ptCount val="3"/>
                <c:pt idx="0">
                  <c:v>50</c:v>
                </c:pt>
                <c:pt idx="1">
                  <c:v>50</c:v>
                </c:pt>
                <c:pt idx="2">
                  <c:v>64</c:v>
                </c:pt>
              </c:numCache>
            </c:numRef>
          </c:val>
          <c:extLst>
            <c:ext xmlns:c16="http://schemas.microsoft.com/office/drawing/2014/chart" uri="{C3380CC4-5D6E-409C-BE32-E72D297353CC}">
              <c16:uniqueId val="{00000001-537A-4160-8A3F-A242022062F2}"/>
            </c:ext>
          </c:extLst>
        </c:ser>
        <c:dLbls>
          <c:dLblPos val="inEnd"/>
          <c:showLegendKey val="0"/>
          <c:showVal val="1"/>
          <c:showCatName val="0"/>
          <c:showSerName val="0"/>
          <c:showPercent val="0"/>
          <c:showBubbleSize val="0"/>
        </c:dLbls>
        <c:gapWidth val="65"/>
        <c:axId val="594623528"/>
        <c:axId val="594626480"/>
      </c:barChart>
      <c:catAx>
        <c:axId val="59462352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0" i="0" u="none" strike="noStrike" kern="1200" cap="all" baseline="0">
                <a:solidFill>
                  <a:schemeClr val="dk1">
                    <a:lumMod val="75000"/>
                    <a:lumOff val="25000"/>
                  </a:schemeClr>
                </a:solidFill>
                <a:latin typeface="+mn-lt"/>
                <a:ea typeface="+mn-ea"/>
                <a:cs typeface="+mn-cs"/>
              </a:defRPr>
            </a:pPr>
            <a:endParaRPr lang="en-US"/>
          </a:p>
        </c:txPr>
        <c:crossAx val="594626480"/>
        <c:crosses val="autoZero"/>
        <c:auto val="1"/>
        <c:lblAlgn val="ctr"/>
        <c:lblOffset val="100"/>
        <c:noMultiLvlLbl val="0"/>
      </c:catAx>
      <c:valAx>
        <c:axId val="59462648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59462352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8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GB" sz="1600" b="0"/>
              <a:t>Percentage of patients with x number of comorbid Axis-I disorders</a:t>
            </a:r>
          </a:p>
        </c:rich>
      </c:tx>
      <c:layout>
        <c:manualLayout>
          <c:xMode val="edge"/>
          <c:yMode val="edge"/>
          <c:x val="0.15879454208973701"/>
          <c:y val="4.8330245803284003E-2"/>
        </c:manualLayout>
      </c:layout>
      <c:overlay val="0"/>
      <c:spPr>
        <a:noFill/>
        <a:ln>
          <a:noFill/>
        </a:ln>
        <a:effectLst/>
      </c:spPr>
      <c:txPr>
        <a:bodyPr rot="0" spcFirstLastPara="1" vertOverflow="ellipsis" vert="horz" wrap="square" anchor="ctr" anchorCtr="1"/>
        <a:lstStyle/>
        <a:p>
          <a:pPr>
            <a:defRPr sz="1600" b="0"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1"/>
          <c:order val="1"/>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Sheet1!$B$2:$B$9</c:f>
              <c:numCache>
                <c:formatCode>General</c:formatCode>
                <c:ptCount val="8"/>
                <c:pt idx="0">
                  <c:v>0</c:v>
                </c:pt>
                <c:pt idx="1">
                  <c:v>1</c:v>
                </c:pt>
                <c:pt idx="2">
                  <c:v>2</c:v>
                </c:pt>
                <c:pt idx="3">
                  <c:v>3</c:v>
                </c:pt>
                <c:pt idx="4">
                  <c:v>4</c:v>
                </c:pt>
                <c:pt idx="5">
                  <c:v>5</c:v>
                </c:pt>
                <c:pt idx="6">
                  <c:v>6</c:v>
                </c:pt>
                <c:pt idx="7">
                  <c:v>7</c:v>
                </c:pt>
              </c:numCache>
            </c:numRef>
          </c:cat>
          <c:val>
            <c:numRef>
              <c:f>Sheet1!$C$2:$C$9</c:f>
              <c:numCache>
                <c:formatCode>0.0</c:formatCode>
                <c:ptCount val="8"/>
                <c:pt idx="0">
                  <c:v>13.8</c:v>
                </c:pt>
                <c:pt idx="1">
                  <c:v>17.899999999999999</c:v>
                </c:pt>
                <c:pt idx="2">
                  <c:v>24</c:v>
                </c:pt>
                <c:pt idx="3">
                  <c:v>19.2</c:v>
                </c:pt>
                <c:pt idx="4">
                  <c:v>11.5</c:v>
                </c:pt>
                <c:pt idx="5">
                  <c:v>6.8</c:v>
                </c:pt>
                <c:pt idx="6">
                  <c:v>3.55</c:v>
                </c:pt>
                <c:pt idx="7">
                  <c:v>3.3</c:v>
                </c:pt>
              </c:numCache>
            </c:numRef>
          </c:val>
          <c:extLst>
            <c:ext xmlns:c16="http://schemas.microsoft.com/office/drawing/2014/chart" uri="{C3380CC4-5D6E-409C-BE32-E72D297353CC}">
              <c16:uniqueId val="{00000000-BFD4-43AD-83EA-4122808DE832}"/>
            </c:ext>
          </c:extLst>
        </c:ser>
        <c:dLbls>
          <c:dLblPos val="outEnd"/>
          <c:showLegendKey val="0"/>
          <c:showVal val="1"/>
          <c:showCatName val="0"/>
          <c:showSerName val="0"/>
          <c:showPercent val="0"/>
          <c:showBubbleSize val="0"/>
        </c:dLbls>
        <c:gapWidth val="100"/>
        <c:overlap val="-24"/>
        <c:axId val="-1264083936"/>
        <c:axId val="-1263745536"/>
        <c:extLst>
          <c:ext xmlns:c15="http://schemas.microsoft.com/office/drawing/2012/chart" uri="{02D57815-91ED-43cb-92C2-25804820EDAC}">
            <c15:filteredBarSeries>
              <c15:ser>
                <c:idx val="0"/>
                <c:order val="0"/>
                <c:tx>
                  <c:strRef>
                    <c:extLst>
                      <c:ext uri="{02D57815-91ED-43cb-92C2-25804820EDAC}">
                        <c15:formulaRef>
                          <c15:sqref>Sheet1!$B$2:$B$9</c15:sqref>
                        </c15:formulaRef>
                      </c:ext>
                    </c:extLst>
                    <c:strCache>
                      <c:ptCount val="8"/>
                      <c:pt idx="0">
                        <c:v>0</c:v>
                      </c:pt>
                      <c:pt idx="1">
                        <c:v>1</c:v>
                      </c:pt>
                      <c:pt idx="2">
                        <c:v>2</c:v>
                      </c:pt>
                      <c:pt idx="3">
                        <c:v>3</c:v>
                      </c:pt>
                      <c:pt idx="4">
                        <c:v>4</c:v>
                      </c:pt>
                      <c:pt idx="5">
                        <c:v>5</c:v>
                      </c:pt>
                      <c:pt idx="6">
                        <c:v>6</c:v>
                      </c:pt>
                      <c:pt idx="7">
                        <c:v>7</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lt1">
                                <a:lumMod val="95000"/>
                                <a:alpha val="54000"/>
                              </a:schemeClr>
                            </a:solidFill>
                          </a:ln>
                          <a:effectLst/>
                        </c:spPr>
                      </c15:leaderLines>
                    </c:ext>
                  </c:extLst>
                </c:dLbls>
                <c:cat>
                  <c:numRef>
                    <c:extLst>
                      <c:ext uri="{02D57815-91ED-43cb-92C2-25804820EDAC}">
                        <c15:formulaRef>
                          <c15:sqref>Sheet1!$B$2:$B$9</c15:sqref>
                        </c15:formulaRef>
                      </c:ext>
                    </c:extLst>
                    <c:numCache>
                      <c:formatCode>General</c:formatCode>
                      <c:ptCount val="8"/>
                      <c:pt idx="0">
                        <c:v>0</c:v>
                      </c:pt>
                      <c:pt idx="1">
                        <c:v>1</c:v>
                      </c:pt>
                      <c:pt idx="2">
                        <c:v>2</c:v>
                      </c:pt>
                      <c:pt idx="3">
                        <c:v>3</c:v>
                      </c:pt>
                      <c:pt idx="4">
                        <c:v>4</c:v>
                      </c:pt>
                      <c:pt idx="5">
                        <c:v>5</c:v>
                      </c:pt>
                      <c:pt idx="6">
                        <c:v>6</c:v>
                      </c:pt>
                      <c:pt idx="7">
                        <c:v>7</c:v>
                      </c:pt>
                    </c:numCache>
                  </c:numRef>
                </c:cat>
                <c:val>
                  <c:numRef>
                    <c:extLst>
                      <c:ext uri="{02D57815-91ED-43cb-92C2-25804820EDAC}">
                        <c15:formulaRef>
                          <c15:sqref>Sheet1!$B$2:$B$9</c15:sqref>
                        </c15:formulaRef>
                      </c:ext>
                    </c:extLst>
                    <c:numCache>
                      <c:formatCode>General</c:formatCode>
                      <c:ptCount val="8"/>
                      <c:pt idx="0">
                        <c:v>0</c:v>
                      </c:pt>
                      <c:pt idx="1">
                        <c:v>1</c:v>
                      </c:pt>
                      <c:pt idx="2">
                        <c:v>2</c:v>
                      </c:pt>
                      <c:pt idx="3">
                        <c:v>3</c:v>
                      </c:pt>
                      <c:pt idx="4">
                        <c:v>4</c:v>
                      </c:pt>
                      <c:pt idx="5">
                        <c:v>5</c:v>
                      </c:pt>
                      <c:pt idx="6">
                        <c:v>6</c:v>
                      </c:pt>
                      <c:pt idx="7">
                        <c:v>7</c:v>
                      </c:pt>
                    </c:numCache>
                  </c:numRef>
                </c:val>
                <c:extLst>
                  <c:ext xmlns:c16="http://schemas.microsoft.com/office/drawing/2014/chart" uri="{C3380CC4-5D6E-409C-BE32-E72D297353CC}">
                    <c16:uniqueId val="{00000001-BFD4-43AD-83EA-4122808DE832}"/>
                  </c:ext>
                </c:extLst>
              </c15:ser>
            </c15:filteredBarSeries>
          </c:ext>
        </c:extLst>
      </c:barChart>
      <c:catAx>
        <c:axId val="-126408393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63745536"/>
        <c:crosses val="autoZero"/>
        <c:auto val="1"/>
        <c:lblAlgn val="ctr"/>
        <c:lblOffset val="100"/>
        <c:noMultiLvlLbl val="0"/>
      </c:catAx>
      <c:valAx>
        <c:axId val="-1263745536"/>
        <c:scaling>
          <c:orientation val="minMax"/>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6408393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GB" sz="1600" b="0"/>
              <a:t>Percentage of patients with x number of comorbid Axis-II disorders</a:t>
            </a:r>
          </a:p>
        </c:rich>
      </c:tx>
      <c:overlay val="0"/>
      <c:spPr>
        <a:noFill/>
        <a:ln>
          <a:noFill/>
        </a:ln>
        <a:effectLst/>
      </c:spPr>
      <c:txPr>
        <a:bodyPr rot="0" spcFirstLastPara="1" vertOverflow="ellipsis" vert="horz" wrap="square" anchor="ctr" anchorCtr="1"/>
        <a:lstStyle/>
        <a:p>
          <a:pPr>
            <a:defRPr sz="1600" b="0"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1"/>
          <c:order val="1"/>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Sheet1!$B$11:$B$17</c:f>
              <c:numCache>
                <c:formatCode>General</c:formatCode>
                <c:ptCount val="7"/>
                <c:pt idx="0">
                  <c:v>0</c:v>
                </c:pt>
                <c:pt idx="1">
                  <c:v>1</c:v>
                </c:pt>
                <c:pt idx="2">
                  <c:v>2</c:v>
                </c:pt>
                <c:pt idx="3">
                  <c:v>3</c:v>
                </c:pt>
                <c:pt idx="4">
                  <c:v>4</c:v>
                </c:pt>
                <c:pt idx="5">
                  <c:v>5</c:v>
                </c:pt>
                <c:pt idx="6">
                  <c:v>6</c:v>
                </c:pt>
              </c:numCache>
            </c:numRef>
          </c:cat>
          <c:val>
            <c:numRef>
              <c:f>Sheet1!$C$11:$C$17</c:f>
              <c:numCache>
                <c:formatCode>0.0</c:formatCode>
                <c:ptCount val="7"/>
                <c:pt idx="0">
                  <c:v>21.54999999999999</c:v>
                </c:pt>
                <c:pt idx="1">
                  <c:v>27.85</c:v>
                </c:pt>
                <c:pt idx="2">
                  <c:v>31.3</c:v>
                </c:pt>
                <c:pt idx="3">
                  <c:v>13.35</c:v>
                </c:pt>
                <c:pt idx="4">
                  <c:v>4.1499999999999986</c:v>
                </c:pt>
                <c:pt idx="5">
                  <c:v>1.5</c:v>
                </c:pt>
                <c:pt idx="6">
                  <c:v>0.3</c:v>
                </c:pt>
              </c:numCache>
            </c:numRef>
          </c:val>
          <c:extLst>
            <c:ext xmlns:c16="http://schemas.microsoft.com/office/drawing/2014/chart" uri="{C3380CC4-5D6E-409C-BE32-E72D297353CC}">
              <c16:uniqueId val="{00000000-29D2-472E-A2DE-B21776474C2B}"/>
            </c:ext>
          </c:extLst>
        </c:ser>
        <c:dLbls>
          <c:dLblPos val="inEnd"/>
          <c:showLegendKey val="0"/>
          <c:showVal val="1"/>
          <c:showCatName val="0"/>
          <c:showSerName val="0"/>
          <c:showPercent val="0"/>
          <c:showBubbleSize val="0"/>
        </c:dLbls>
        <c:gapWidth val="100"/>
        <c:overlap val="-24"/>
        <c:axId val="-1221838336"/>
        <c:axId val="-1366407104"/>
        <c:extLst>
          <c:ext xmlns:c15="http://schemas.microsoft.com/office/drawing/2012/chart" uri="{02D57815-91ED-43cb-92C2-25804820EDAC}">
            <c15:filteredBarSeries>
              <c15: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lt1">
                                <a:lumMod val="95000"/>
                                <a:alpha val="54000"/>
                              </a:schemeClr>
                            </a:solidFill>
                          </a:ln>
                          <a:effectLst/>
                        </c:spPr>
                      </c15:leaderLines>
                    </c:ext>
                  </c:extLst>
                </c:dLbls>
                <c:cat>
                  <c:numRef>
                    <c:extLst>
                      <c:ext uri="{02D57815-91ED-43cb-92C2-25804820EDAC}">
                        <c15:formulaRef>
                          <c15:sqref>Sheet1!$B$11:$B$17</c15:sqref>
                        </c15:formulaRef>
                      </c:ext>
                    </c:extLst>
                    <c:numCache>
                      <c:formatCode>General</c:formatCode>
                      <c:ptCount val="7"/>
                      <c:pt idx="0">
                        <c:v>0</c:v>
                      </c:pt>
                      <c:pt idx="1">
                        <c:v>1</c:v>
                      </c:pt>
                      <c:pt idx="2">
                        <c:v>2</c:v>
                      </c:pt>
                      <c:pt idx="3">
                        <c:v>3</c:v>
                      </c:pt>
                      <c:pt idx="4">
                        <c:v>4</c:v>
                      </c:pt>
                      <c:pt idx="5">
                        <c:v>5</c:v>
                      </c:pt>
                      <c:pt idx="6">
                        <c:v>6</c:v>
                      </c:pt>
                    </c:numCache>
                  </c:numRef>
                </c:cat>
                <c:val>
                  <c:numRef>
                    <c:extLst>
                      <c:ext uri="{02D57815-91ED-43cb-92C2-25804820EDAC}">
                        <c15:formulaRef>
                          <c15:sqref>Sheet1!$B$11:$B$17</c15:sqref>
                        </c15:formulaRef>
                      </c:ext>
                    </c:extLst>
                    <c:numCache>
                      <c:formatCode>General</c:formatCode>
                      <c:ptCount val="7"/>
                      <c:pt idx="0">
                        <c:v>0</c:v>
                      </c:pt>
                      <c:pt idx="1">
                        <c:v>1</c:v>
                      </c:pt>
                      <c:pt idx="2">
                        <c:v>2</c:v>
                      </c:pt>
                      <c:pt idx="3">
                        <c:v>3</c:v>
                      </c:pt>
                      <c:pt idx="4">
                        <c:v>4</c:v>
                      </c:pt>
                      <c:pt idx="5">
                        <c:v>5</c:v>
                      </c:pt>
                      <c:pt idx="6">
                        <c:v>6</c:v>
                      </c:pt>
                    </c:numCache>
                  </c:numRef>
                </c:val>
                <c:extLst>
                  <c:ext xmlns:c16="http://schemas.microsoft.com/office/drawing/2014/chart" uri="{C3380CC4-5D6E-409C-BE32-E72D297353CC}">
                    <c16:uniqueId val="{00000001-29D2-472E-A2DE-B21776474C2B}"/>
                  </c:ext>
                </c:extLst>
              </c15:ser>
            </c15:filteredBarSeries>
          </c:ext>
        </c:extLst>
      </c:barChart>
      <c:catAx>
        <c:axId val="-122183833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66407104"/>
        <c:crosses val="autoZero"/>
        <c:auto val="1"/>
        <c:lblAlgn val="ctr"/>
        <c:lblOffset val="100"/>
        <c:noMultiLvlLbl val="0"/>
      </c:catAx>
      <c:valAx>
        <c:axId val="-1366407104"/>
        <c:scaling>
          <c:orientation val="minMax"/>
        </c:scaling>
        <c:delete val="0"/>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2183833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cap="none" spc="20" baseline="0">
                <a:solidFill>
                  <a:schemeClr val="dk1">
                    <a:lumMod val="50000"/>
                    <a:lumOff val="50000"/>
                  </a:schemeClr>
                </a:solidFill>
                <a:latin typeface="+mn-lt"/>
                <a:ea typeface="+mn-ea"/>
                <a:cs typeface="+mn-cs"/>
              </a:defRPr>
            </a:pPr>
            <a:r>
              <a:rPr lang="en-US"/>
              <a:t>Model adjusted Hamilton Rating Scale Depression Scores</a:t>
            </a:r>
          </a:p>
        </c:rich>
      </c:tx>
      <c:overlay val="0"/>
      <c:spPr>
        <a:noFill/>
        <a:ln>
          <a:noFill/>
        </a:ln>
        <a:effectLst/>
      </c:spPr>
      <c:txPr>
        <a:bodyPr rot="0" spcFirstLastPara="1" vertOverflow="ellipsis" vert="horz" wrap="square" anchor="ctr" anchorCtr="1"/>
        <a:lstStyle/>
        <a:p>
          <a:pPr>
            <a:defRPr sz="1920"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RO-DBT</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Sheet1!$A$2:$A$5</c:f>
              <c:strCache>
                <c:ptCount val="4"/>
                <c:pt idx="0">
                  <c:v>Month 0</c:v>
                </c:pt>
                <c:pt idx="1">
                  <c:v>Month 7</c:v>
                </c:pt>
                <c:pt idx="2">
                  <c:v>Month 12</c:v>
                </c:pt>
                <c:pt idx="3">
                  <c:v>Month 18</c:v>
                </c:pt>
              </c:strCache>
            </c:strRef>
          </c:cat>
          <c:val>
            <c:numRef>
              <c:f>Sheet1!$B$2:$B$5</c:f>
              <c:numCache>
                <c:formatCode>General</c:formatCode>
                <c:ptCount val="4"/>
                <c:pt idx="0">
                  <c:v>22.89</c:v>
                </c:pt>
                <c:pt idx="1">
                  <c:v>15.34</c:v>
                </c:pt>
                <c:pt idx="2">
                  <c:v>14.19</c:v>
                </c:pt>
                <c:pt idx="3">
                  <c:v>13.79</c:v>
                </c:pt>
              </c:numCache>
            </c:numRef>
          </c:val>
          <c:smooth val="0"/>
          <c:extLst>
            <c:ext xmlns:c16="http://schemas.microsoft.com/office/drawing/2014/chart" uri="{C3380CC4-5D6E-409C-BE32-E72D297353CC}">
              <c16:uniqueId val="{00000000-9FAD-4323-935A-3203B0EB583F}"/>
            </c:ext>
          </c:extLst>
        </c:ser>
        <c:ser>
          <c:idx val="1"/>
          <c:order val="1"/>
          <c:tx>
            <c:strRef>
              <c:f>Sheet1!$C$1</c:f>
              <c:strCache>
                <c:ptCount val="1"/>
                <c:pt idx="0">
                  <c:v>TAU</c:v>
                </c:pt>
              </c:strCache>
            </c:strRef>
          </c:tx>
          <c:spPr>
            <a:ln w="22225" cap="rnd" cmpd="sng" algn="ctr">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Sheet1!$A$2:$A$5</c:f>
              <c:strCache>
                <c:ptCount val="4"/>
                <c:pt idx="0">
                  <c:v>Month 0</c:v>
                </c:pt>
                <c:pt idx="1">
                  <c:v>Month 7</c:v>
                </c:pt>
                <c:pt idx="2">
                  <c:v>Month 12</c:v>
                </c:pt>
                <c:pt idx="3">
                  <c:v>Month 18</c:v>
                </c:pt>
              </c:strCache>
            </c:strRef>
          </c:cat>
          <c:val>
            <c:numRef>
              <c:f>Sheet1!$C$2:$C$5</c:f>
              <c:numCache>
                <c:formatCode>General</c:formatCode>
                <c:ptCount val="4"/>
                <c:pt idx="0">
                  <c:v>22.89</c:v>
                </c:pt>
                <c:pt idx="1">
                  <c:v>20.73</c:v>
                </c:pt>
                <c:pt idx="2">
                  <c:v>16.34</c:v>
                </c:pt>
                <c:pt idx="3">
                  <c:v>15.48</c:v>
                </c:pt>
              </c:numCache>
            </c:numRef>
          </c:val>
          <c:smooth val="0"/>
          <c:extLst>
            <c:ext xmlns:c16="http://schemas.microsoft.com/office/drawing/2014/chart" uri="{C3380CC4-5D6E-409C-BE32-E72D297353CC}">
              <c16:uniqueId val="{00000001-9FAD-4323-935A-3203B0EB583F}"/>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366794544"/>
        <c:axId val="-1222510320"/>
      </c:lineChart>
      <c:catAx>
        <c:axId val="-136679454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spc="20" baseline="0">
                <a:solidFill>
                  <a:schemeClr val="dk1">
                    <a:lumMod val="65000"/>
                    <a:lumOff val="35000"/>
                  </a:schemeClr>
                </a:solidFill>
                <a:latin typeface="+mn-lt"/>
                <a:ea typeface="+mn-ea"/>
                <a:cs typeface="+mn-cs"/>
              </a:defRPr>
            </a:pPr>
            <a:endParaRPr lang="en-US"/>
          </a:p>
        </c:txPr>
        <c:crossAx val="-1222510320"/>
        <c:crosses val="autoZero"/>
        <c:auto val="1"/>
        <c:lblAlgn val="ctr"/>
        <c:lblOffset val="100"/>
        <c:noMultiLvlLbl val="0"/>
      </c:catAx>
      <c:valAx>
        <c:axId val="-1222510320"/>
        <c:scaling>
          <c:orientation val="minMax"/>
          <c:min val="12"/>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dk1">
                    <a:lumMod val="65000"/>
                    <a:lumOff val="35000"/>
                  </a:schemeClr>
                </a:solidFill>
                <a:latin typeface="+mn-lt"/>
                <a:ea typeface="+mn-ea"/>
                <a:cs typeface="+mn-cs"/>
              </a:defRPr>
            </a:pPr>
            <a:endParaRPr lang="en-US"/>
          </a:p>
        </c:txPr>
        <c:crossAx val="-1366794544"/>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sz="16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RO-DBT (Lynch et al., under review)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Effect Size</c:v>
                </c:pt>
              </c:strCache>
            </c:strRef>
          </c:cat>
          <c:val>
            <c:numRef>
              <c:f>Sheet1!$B$2</c:f>
              <c:numCache>
                <c:formatCode>General</c:formatCode>
                <c:ptCount val="1"/>
                <c:pt idx="0">
                  <c:v>1.03</c:v>
                </c:pt>
              </c:numCache>
            </c:numRef>
          </c:val>
          <c:extLst>
            <c:ext xmlns:c16="http://schemas.microsoft.com/office/drawing/2014/chart" uri="{C3380CC4-5D6E-409C-BE32-E72D297353CC}">
              <c16:uniqueId val="{00000000-65FB-4C25-BDB1-3EA5A68654DC}"/>
            </c:ext>
          </c:extLst>
        </c:ser>
        <c:ser>
          <c:idx val="1"/>
          <c:order val="1"/>
          <c:tx>
            <c:strRef>
              <c:f>Sheet1!$C$1</c:f>
              <c:strCache>
                <c:ptCount val="1"/>
                <c:pt idx="0">
                  <c:v>CoBalT study (Wiles et al., 2013)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Effect Size</c:v>
                </c:pt>
              </c:strCache>
            </c:strRef>
          </c:cat>
          <c:val>
            <c:numRef>
              <c:f>Sheet1!$C$2</c:f>
              <c:numCache>
                <c:formatCode>General</c:formatCode>
                <c:ptCount val="1"/>
                <c:pt idx="0">
                  <c:v>0.53</c:v>
                </c:pt>
              </c:numCache>
            </c:numRef>
          </c:val>
          <c:extLst>
            <c:ext xmlns:c16="http://schemas.microsoft.com/office/drawing/2014/chart" uri="{C3380CC4-5D6E-409C-BE32-E72D297353CC}">
              <c16:uniqueId val="{00000001-65FB-4C25-BDB1-3EA5A68654DC}"/>
            </c:ext>
          </c:extLst>
        </c:ser>
        <c:ser>
          <c:idx val="2"/>
          <c:order val="2"/>
          <c:tx>
            <c:strRef>
              <c:f>Sheet1!$D$1</c:f>
              <c:strCache>
                <c:ptCount val="1"/>
                <c:pt idx="0">
                  <c:v>Meta-analysis CBASP (Negt et al., 2016)</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Effect Size</c:v>
                </c:pt>
              </c:strCache>
            </c:strRef>
          </c:cat>
          <c:val>
            <c:numRef>
              <c:f>Sheet1!$D$2</c:f>
              <c:numCache>
                <c:formatCode>General</c:formatCode>
                <c:ptCount val="1"/>
                <c:pt idx="0">
                  <c:v>0.34</c:v>
                </c:pt>
              </c:numCache>
            </c:numRef>
          </c:val>
          <c:extLst>
            <c:ext xmlns:c16="http://schemas.microsoft.com/office/drawing/2014/chart" uri="{C3380CC4-5D6E-409C-BE32-E72D297353CC}">
              <c16:uniqueId val="{00000002-65FB-4C25-BDB1-3EA5A68654DC}"/>
            </c:ext>
          </c:extLst>
        </c:ser>
        <c:ser>
          <c:idx val="3"/>
          <c:order val="3"/>
          <c:tx>
            <c:strRef>
              <c:f>Sheet1!$E$1</c:f>
              <c:strCache>
                <c:ptCount val="1"/>
                <c:pt idx="0">
                  <c:v>Meta-analysis therapies for chronic depression (Cuijpers et al., 2010)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Effect Size</c:v>
                </c:pt>
              </c:strCache>
            </c:strRef>
          </c:cat>
          <c:val>
            <c:numRef>
              <c:f>Sheet1!$E$2</c:f>
              <c:numCache>
                <c:formatCode>General</c:formatCode>
                <c:ptCount val="1"/>
                <c:pt idx="0">
                  <c:v>0.23</c:v>
                </c:pt>
              </c:numCache>
            </c:numRef>
          </c:val>
          <c:extLst>
            <c:ext xmlns:c16="http://schemas.microsoft.com/office/drawing/2014/chart" uri="{C3380CC4-5D6E-409C-BE32-E72D297353CC}">
              <c16:uniqueId val="{00000003-65FB-4C25-BDB1-3EA5A68654DC}"/>
            </c:ext>
          </c:extLst>
        </c:ser>
        <c:ser>
          <c:idx val="4"/>
          <c:order val="4"/>
          <c:tx>
            <c:strRef>
              <c:f>Sheet1!$F$1</c:f>
              <c:strCache>
                <c:ptCount val="1"/>
                <c:pt idx="0">
                  <c:v>Meta-analysis therapies for non-chronic depression (Cuijpers et al., 2010)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Effect Size</c:v>
                </c:pt>
              </c:strCache>
            </c:strRef>
          </c:cat>
          <c:val>
            <c:numRef>
              <c:f>Sheet1!$F$2</c:f>
              <c:numCache>
                <c:formatCode>General</c:formatCode>
                <c:ptCount val="1"/>
                <c:pt idx="0">
                  <c:v>0.9</c:v>
                </c:pt>
              </c:numCache>
            </c:numRef>
          </c:val>
          <c:extLst>
            <c:ext xmlns:c16="http://schemas.microsoft.com/office/drawing/2014/chart" uri="{C3380CC4-5D6E-409C-BE32-E72D297353CC}">
              <c16:uniqueId val="{00000004-65FB-4C25-BDB1-3EA5A68654DC}"/>
            </c:ext>
          </c:extLst>
        </c:ser>
        <c:dLbls>
          <c:showLegendKey val="0"/>
          <c:showVal val="1"/>
          <c:showCatName val="0"/>
          <c:showSerName val="0"/>
          <c:showPercent val="0"/>
          <c:showBubbleSize val="0"/>
        </c:dLbls>
        <c:gapWidth val="75"/>
        <c:axId val="-1367077632"/>
        <c:axId val="-1367075856"/>
      </c:barChart>
      <c:catAx>
        <c:axId val="-136707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67075856"/>
        <c:crosses val="autoZero"/>
        <c:auto val="1"/>
        <c:lblAlgn val="ctr"/>
        <c:lblOffset val="100"/>
        <c:noMultiLvlLbl val="0"/>
      </c:catAx>
      <c:valAx>
        <c:axId val="-13670758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6707763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a:t>Remission % of treatment completers (Lynch et al., 2013)</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Remission %</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B97-4035-AAFD-E9693D66683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B97-4035-AAFD-E9693D66683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B97-4035-AAFD-E9693D66683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Full Remission</c:v>
                </c:pt>
                <c:pt idx="1">
                  <c:v>Partial Remission</c:v>
                </c:pt>
                <c:pt idx="2">
                  <c:v>No Remission</c:v>
                </c:pt>
              </c:strCache>
            </c:strRef>
          </c:cat>
          <c:val>
            <c:numRef>
              <c:f>Sheet1!$B$2:$B$4</c:f>
              <c:numCache>
                <c:formatCode>General</c:formatCode>
                <c:ptCount val="3"/>
                <c:pt idx="0">
                  <c:v>35</c:v>
                </c:pt>
                <c:pt idx="1">
                  <c:v>55</c:v>
                </c:pt>
                <c:pt idx="2">
                  <c:v>10</c:v>
                </c:pt>
              </c:numCache>
            </c:numRef>
          </c:val>
          <c:extLst>
            <c:ext xmlns:c16="http://schemas.microsoft.com/office/drawing/2014/chart" uri="{C3380CC4-5D6E-409C-BE32-E72D297353CC}">
              <c16:uniqueId val="{00000006-9B97-4035-AAFD-E9693D666836}"/>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GB"/>
              <a:t>Effect sizes BMI and EDE-scores</a:t>
            </a:r>
          </a:p>
        </c:rich>
      </c:tx>
      <c:overlay val="0"/>
      <c:spPr>
        <a:noFill/>
        <a:ln>
          <a:noFill/>
        </a:ln>
        <a:effectLst/>
      </c:spPr>
      <c:txPr>
        <a:bodyPr rot="0" spcFirstLastPara="1" vertOverflow="ellipsis" vert="horz" wrap="square" anchor="ctr" anchorCtr="1"/>
        <a:lstStyle/>
        <a:p>
          <a:pPr>
            <a:defRPr sz="216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BMI</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End Treatment</c:v>
                </c:pt>
                <c:pt idx="1">
                  <c:v>6 months</c:v>
                </c:pt>
                <c:pt idx="2">
                  <c:v>12 months</c:v>
                </c:pt>
              </c:strCache>
            </c:strRef>
          </c:cat>
          <c:val>
            <c:numRef>
              <c:f>Sheet1!$B$2:$B$4</c:f>
              <c:numCache>
                <c:formatCode>General</c:formatCode>
                <c:ptCount val="3"/>
                <c:pt idx="0">
                  <c:v>1.1200000000000001</c:v>
                </c:pt>
                <c:pt idx="1">
                  <c:v>0.87</c:v>
                </c:pt>
                <c:pt idx="2">
                  <c:v>1.21</c:v>
                </c:pt>
              </c:numCache>
            </c:numRef>
          </c:val>
          <c:smooth val="0"/>
          <c:extLst>
            <c:ext xmlns:c16="http://schemas.microsoft.com/office/drawing/2014/chart" uri="{C3380CC4-5D6E-409C-BE32-E72D297353CC}">
              <c16:uniqueId val="{00000000-9010-4D11-9CB6-4C4D8A24961B}"/>
            </c:ext>
          </c:extLst>
        </c:ser>
        <c:ser>
          <c:idx val="1"/>
          <c:order val="1"/>
          <c:tx>
            <c:strRef>
              <c:f>Sheet1!$C$1</c:f>
              <c:strCache>
                <c:ptCount val="1"/>
                <c:pt idx="0">
                  <c:v>EDE-scores</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End Treatment</c:v>
                </c:pt>
                <c:pt idx="1">
                  <c:v>6 months</c:v>
                </c:pt>
                <c:pt idx="2">
                  <c:v>12 months</c:v>
                </c:pt>
              </c:strCache>
            </c:strRef>
          </c:cat>
          <c:val>
            <c:numRef>
              <c:f>Sheet1!$C$2:$C$4</c:f>
              <c:numCache>
                <c:formatCode>General</c:formatCode>
                <c:ptCount val="3"/>
                <c:pt idx="0">
                  <c:v>0.46</c:v>
                </c:pt>
                <c:pt idx="1">
                  <c:v>0.45</c:v>
                </c:pt>
                <c:pt idx="2">
                  <c:v>0.34</c:v>
                </c:pt>
              </c:numCache>
            </c:numRef>
          </c:val>
          <c:smooth val="0"/>
          <c:extLst>
            <c:ext xmlns:c16="http://schemas.microsoft.com/office/drawing/2014/chart" uri="{C3380CC4-5D6E-409C-BE32-E72D297353CC}">
              <c16:uniqueId val="{00000001-9010-4D11-9CB6-4C4D8A24961B}"/>
            </c:ext>
          </c:extLst>
        </c:ser>
        <c:dLbls>
          <c:dLblPos val="ctr"/>
          <c:showLegendKey val="0"/>
          <c:showVal val="1"/>
          <c:showCatName val="0"/>
          <c:showSerName val="0"/>
          <c:showPercent val="0"/>
          <c:showBubbleSize val="0"/>
        </c:dLbls>
        <c:smooth val="0"/>
        <c:axId val="650734872"/>
        <c:axId val="682123520"/>
      </c:lineChart>
      <c:catAx>
        <c:axId val="650734872"/>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682123520"/>
        <c:crosses val="autoZero"/>
        <c:auto val="1"/>
        <c:lblAlgn val="ctr"/>
        <c:lblOffset val="100"/>
        <c:noMultiLvlLbl val="0"/>
      </c:catAx>
      <c:valAx>
        <c:axId val="68212352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650734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8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baseline="0">
                <a:solidFill>
                  <a:schemeClr val="tx1"/>
                </a:solidFill>
                <a:effectLst/>
                <a:latin typeface="+mn-lt"/>
                <a:ea typeface="+mn-ea"/>
                <a:cs typeface="+mn-cs"/>
              </a:defRPr>
            </a:pPr>
            <a:r>
              <a:rPr lang="en-US" sz="1600">
                <a:solidFill>
                  <a:schemeClr val="tx1"/>
                </a:solidFill>
              </a:rPr>
              <a:t>Correlations Between Social Connectedness and Personality Traits in AN adolescents (n=45)</a:t>
            </a:r>
          </a:p>
        </c:rich>
      </c:tx>
      <c:layout>
        <c:manualLayout>
          <c:xMode val="edge"/>
          <c:yMode val="edge"/>
          <c:x val="0.1649446804224099"/>
          <c:y val="2.047781569965870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effectLst/>
              <a:latin typeface="+mn-lt"/>
              <a:ea typeface="+mn-ea"/>
              <a:cs typeface="+mn-cs"/>
            </a:defRPr>
          </a:pPr>
          <a:endParaRPr lang="en-US"/>
        </a:p>
      </c:txPr>
    </c:title>
    <c:autoTitleDeleted val="0"/>
    <c:plotArea>
      <c:layout>
        <c:manualLayout>
          <c:layoutTarget val="inner"/>
          <c:xMode val="edge"/>
          <c:yMode val="edge"/>
          <c:x val="2.6699029126213591E-2"/>
          <c:y val="4.0870441536104918E-2"/>
          <c:w val="0.94660194174757284"/>
          <c:h val="0.87385638655236353"/>
        </c:manualLayout>
      </c:layout>
      <c:barChart>
        <c:barDir val="col"/>
        <c:grouping val="clustered"/>
        <c:varyColors val="0"/>
        <c:ser>
          <c:idx val="0"/>
          <c:order val="0"/>
          <c:tx>
            <c:strRef>
              <c:f>Sheet1!$B$22</c:f>
              <c:strCache>
                <c:ptCount val="1"/>
                <c:pt idx="0">
                  <c:v>Social Connectedness</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Sheet1!$A$23:$A$29</c:f>
              <c:strCache>
                <c:ptCount val="7"/>
                <c:pt idx="0">
                  <c:v>Anticipatory Reward</c:v>
                </c:pt>
                <c:pt idx="1">
                  <c:v>High Threat</c:v>
                </c:pt>
                <c:pt idx="2">
                  <c:v>Inflexibility</c:v>
                </c:pt>
                <c:pt idx="3">
                  <c:v>Risk Aversion</c:v>
                </c:pt>
                <c:pt idx="4">
                  <c:v>Ambivalence over Emotional Expression</c:v>
                </c:pt>
                <c:pt idx="5">
                  <c:v>Perfectionism</c:v>
                </c:pt>
                <c:pt idx="6">
                  <c:v>Workaholism</c:v>
                </c:pt>
              </c:strCache>
            </c:strRef>
          </c:cat>
          <c:val>
            <c:numRef>
              <c:f>Sheet1!$B$23:$B$29</c:f>
              <c:numCache>
                <c:formatCode>0.00</c:formatCode>
                <c:ptCount val="7"/>
                <c:pt idx="0">
                  <c:v>0.46</c:v>
                </c:pt>
                <c:pt idx="1">
                  <c:v>-0.72</c:v>
                </c:pt>
                <c:pt idx="2">
                  <c:v>-0.62</c:v>
                </c:pt>
                <c:pt idx="3">
                  <c:v>-0.55000000000000004</c:v>
                </c:pt>
                <c:pt idx="4">
                  <c:v>-0.53</c:v>
                </c:pt>
                <c:pt idx="5">
                  <c:v>-0.39</c:v>
                </c:pt>
                <c:pt idx="6">
                  <c:v>-0.32</c:v>
                </c:pt>
              </c:numCache>
            </c:numRef>
          </c:val>
          <c:extLst>
            <c:ext xmlns:c16="http://schemas.microsoft.com/office/drawing/2014/chart" uri="{C3380CC4-5D6E-409C-BE32-E72D297353CC}">
              <c16:uniqueId val="{00000000-A41D-BA45-AE4C-0713B3CD3D02}"/>
            </c:ext>
          </c:extLst>
        </c:ser>
        <c:dLbls>
          <c:dLblPos val="inEnd"/>
          <c:showLegendKey val="0"/>
          <c:showVal val="1"/>
          <c:showCatName val="0"/>
          <c:showSerName val="0"/>
          <c:showPercent val="0"/>
          <c:showBubbleSize val="0"/>
        </c:dLbls>
        <c:gapWidth val="41"/>
        <c:axId val="1144081280"/>
        <c:axId val="1122902896"/>
      </c:barChart>
      <c:catAx>
        <c:axId val="1144081280"/>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a:solidFill>
                      <a:schemeClr val="tx1"/>
                    </a:solidFill>
                  </a:rPr>
                  <a:t>r-values</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effectLst/>
                <a:latin typeface="+mn-lt"/>
                <a:ea typeface="+mn-ea"/>
                <a:cs typeface="+mn-cs"/>
              </a:defRPr>
            </a:pPr>
            <a:endParaRPr lang="en-US"/>
          </a:p>
        </c:txPr>
        <c:crossAx val="1122902896"/>
        <c:crosses val="autoZero"/>
        <c:auto val="1"/>
        <c:lblAlgn val="ctr"/>
        <c:lblOffset val="100"/>
        <c:noMultiLvlLbl val="0"/>
      </c:catAx>
      <c:valAx>
        <c:axId val="1122902896"/>
        <c:scaling>
          <c:orientation val="minMax"/>
        </c:scaling>
        <c:delete val="1"/>
        <c:axPos val="l"/>
        <c:numFmt formatCode="0.00" sourceLinked="1"/>
        <c:majorTickMark val="none"/>
        <c:minorTickMark val="none"/>
        <c:tickLblPos val="nextTo"/>
        <c:crossAx val="1144081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sz="105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r>
              <a:rPr lang="en-US"/>
              <a:t>Effect Sizes (partial eta-squared) of significant findings (Keogh et al., 2015)</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Sheet1!$A$3</c:f>
              <c:strCache>
                <c:ptCount val="1"/>
                <c:pt idx="0">
                  <c:v>Pre-Post, RO (n=47) versus TAU (n=37)</c:v>
                </c:pt>
              </c:strCache>
            </c:strRef>
          </c:tx>
          <c:spPr>
            <a:solidFill>
              <a:schemeClr val="accent1"/>
            </a:solidFill>
            <a:ln>
              <a:noFill/>
            </a:ln>
            <a:effectLst/>
          </c:spPr>
          <c:invertIfNegative val="0"/>
          <c:cat>
            <c:strRef>
              <c:f>Sheet1!$B$1:$F$2</c:f>
              <c:strCache>
                <c:ptCount val="5"/>
                <c:pt idx="0">
                  <c:v>Global Severity Index</c:v>
                </c:pt>
                <c:pt idx="1">
                  <c:v>Social Safeness &amp; Pleasure</c:v>
                </c:pt>
                <c:pt idx="2">
                  <c:v>Desire for Structure</c:v>
                </c:pt>
                <c:pt idx="3">
                  <c:v>DBT-WCCL Dysf Coping</c:v>
                </c:pt>
                <c:pt idx="4">
                  <c:v>DBT-WCCL Skills Use</c:v>
                </c:pt>
              </c:strCache>
            </c:strRef>
          </c:cat>
          <c:val>
            <c:numRef>
              <c:f>Sheet1!$B$3:$F$3</c:f>
              <c:numCache>
                <c:formatCode>General</c:formatCode>
                <c:ptCount val="5"/>
                <c:pt idx="0">
                  <c:v>0.41</c:v>
                </c:pt>
                <c:pt idx="1">
                  <c:v>0.06</c:v>
                </c:pt>
                <c:pt idx="2">
                  <c:v>0.04</c:v>
                </c:pt>
                <c:pt idx="3">
                  <c:v>0.1</c:v>
                </c:pt>
                <c:pt idx="4">
                  <c:v>0.14000000000000001</c:v>
                </c:pt>
              </c:numCache>
            </c:numRef>
          </c:val>
          <c:extLst>
            <c:ext xmlns:c16="http://schemas.microsoft.com/office/drawing/2014/chart" uri="{C3380CC4-5D6E-409C-BE32-E72D297353CC}">
              <c16:uniqueId val="{00000000-1602-1F4F-8939-A7E9791A6317}"/>
            </c:ext>
          </c:extLst>
        </c:ser>
        <c:ser>
          <c:idx val="1"/>
          <c:order val="1"/>
          <c:tx>
            <c:strRef>
              <c:f>Sheet1!$A$4</c:f>
              <c:strCache>
                <c:ptCount val="1"/>
                <c:pt idx="0">
                  <c:v>Pre-Post-Follow-up RO only (n=19)</c:v>
                </c:pt>
              </c:strCache>
            </c:strRef>
          </c:tx>
          <c:spPr>
            <a:solidFill>
              <a:schemeClr val="accent2"/>
            </a:solidFill>
            <a:ln>
              <a:noFill/>
            </a:ln>
            <a:effectLst/>
          </c:spPr>
          <c:invertIfNegative val="0"/>
          <c:cat>
            <c:strRef>
              <c:f>Sheet1!$B$1:$F$2</c:f>
              <c:strCache>
                <c:ptCount val="5"/>
                <c:pt idx="0">
                  <c:v>Global Severity Index</c:v>
                </c:pt>
                <c:pt idx="1">
                  <c:v>Social Safeness &amp; Pleasure</c:v>
                </c:pt>
                <c:pt idx="2">
                  <c:v>Desire for Structure</c:v>
                </c:pt>
                <c:pt idx="3">
                  <c:v>DBT-WCCL Dysf Coping</c:v>
                </c:pt>
                <c:pt idx="4">
                  <c:v>DBT-WCCL Skills Use</c:v>
                </c:pt>
              </c:strCache>
            </c:strRef>
          </c:cat>
          <c:val>
            <c:numRef>
              <c:f>Sheet1!$B$4:$F$4</c:f>
              <c:numCache>
                <c:formatCode>General</c:formatCode>
                <c:ptCount val="5"/>
                <c:pt idx="0">
                  <c:v>0.23</c:v>
                </c:pt>
                <c:pt idx="2">
                  <c:v>0.14000000000000001</c:v>
                </c:pt>
                <c:pt idx="3">
                  <c:v>0.36</c:v>
                </c:pt>
                <c:pt idx="4">
                  <c:v>0.27</c:v>
                </c:pt>
              </c:numCache>
            </c:numRef>
          </c:val>
          <c:extLst>
            <c:ext xmlns:c16="http://schemas.microsoft.com/office/drawing/2014/chart" uri="{C3380CC4-5D6E-409C-BE32-E72D297353CC}">
              <c16:uniqueId val="{00000001-1602-1F4F-8939-A7E9791A6317}"/>
            </c:ext>
          </c:extLst>
        </c:ser>
        <c:dLbls>
          <c:showLegendKey val="0"/>
          <c:showVal val="0"/>
          <c:showCatName val="0"/>
          <c:showSerName val="0"/>
          <c:showPercent val="0"/>
          <c:showBubbleSize val="0"/>
        </c:dLbls>
        <c:gapWidth val="219"/>
        <c:overlap val="-27"/>
        <c:axId val="1142291232"/>
        <c:axId val="1142292928"/>
      </c:barChart>
      <c:catAx>
        <c:axId val="114229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142292928"/>
        <c:crosses val="autoZero"/>
        <c:auto val="1"/>
        <c:lblAlgn val="ctr"/>
        <c:lblOffset val="100"/>
        <c:noMultiLvlLbl val="0"/>
      </c:catAx>
      <c:valAx>
        <c:axId val="1142292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142291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cap="none" spc="20" baseline="0">
                <a:solidFill>
                  <a:schemeClr val="tx1"/>
                </a:solidFill>
                <a:latin typeface="+mn-lt"/>
                <a:ea typeface="+mn-ea"/>
                <a:cs typeface="+mn-cs"/>
              </a:defRPr>
            </a:pPr>
            <a:r>
              <a:rPr lang="en-US"/>
              <a:t>Model adjusted Hamilton Rating Scale Depression Scores</a:t>
            </a:r>
          </a:p>
        </c:rich>
      </c:tx>
      <c:layout>
        <c:manualLayout>
          <c:xMode val="edge"/>
          <c:yMode val="edge"/>
          <c:x val="0.13431458154223602"/>
          <c:y val="0"/>
        </c:manualLayout>
      </c:layout>
      <c:overlay val="0"/>
      <c:spPr>
        <a:noFill/>
        <a:ln>
          <a:noFill/>
        </a:ln>
        <a:effectLst/>
      </c:spPr>
      <c:txPr>
        <a:bodyPr rot="0" spcFirstLastPara="1" vertOverflow="ellipsis" vert="horz" wrap="square" anchor="ctr" anchorCtr="1"/>
        <a:lstStyle/>
        <a:p>
          <a:pPr>
            <a:defRPr sz="1260" b="0" i="0" u="none" strike="noStrike" kern="1200" cap="none" spc="2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RO-DBT</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Sheet1!$A$2:$A$5</c:f>
              <c:strCache>
                <c:ptCount val="4"/>
                <c:pt idx="0">
                  <c:v>Month 0</c:v>
                </c:pt>
                <c:pt idx="1">
                  <c:v>Month 7</c:v>
                </c:pt>
                <c:pt idx="2">
                  <c:v>Month 12</c:v>
                </c:pt>
                <c:pt idx="3">
                  <c:v>Month 18</c:v>
                </c:pt>
              </c:strCache>
            </c:strRef>
          </c:cat>
          <c:val>
            <c:numRef>
              <c:f>Sheet1!$B$2:$B$5</c:f>
              <c:numCache>
                <c:formatCode>General</c:formatCode>
                <c:ptCount val="4"/>
                <c:pt idx="0">
                  <c:v>22.89</c:v>
                </c:pt>
                <c:pt idx="1">
                  <c:v>15.34</c:v>
                </c:pt>
                <c:pt idx="2">
                  <c:v>14.19</c:v>
                </c:pt>
                <c:pt idx="3">
                  <c:v>13.79</c:v>
                </c:pt>
              </c:numCache>
            </c:numRef>
          </c:val>
          <c:smooth val="0"/>
          <c:extLst>
            <c:ext xmlns:c16="http://schemas.microsoft.com/office/drawing/2014/chart" uri="{C3380CC4-5D6E-409C-BE32-E72D297353CC}">
              <c16:uniqueId val="{00000000-D2F2-8244-8EFF-02CF171A5BB6}"/>
            </c:ext>
          </c:extLst>
        </c:ser>
        <c:ser>
          <c:idx val="1"/>
          <c:order val="1"/>
          <c:tx>
            <c:strRef>
              <c:f>Sheet1!$C$1</c:f>
              <c:strCache>
                <c:ptCount val="1"/>
                <c:pt idx="0">
                  <c:v>TAU</c:v>
                </c:pt>
              </c:strCache>
            </c:strRef>
          </c:tx>
          <c:spPr>
            <a:ln w="22225" cap="rnd" cmpd="sng" algn="ctr">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Sheet1!$A$2:$A$5</c:f>
              <c:strCache>
                <c:ptCount val="4"/>
                <c:pt idx="0">
                  <c:v>Month 0</c:v>
                </c:pt>
                <c:pt idx="1">
                  <c:v>Month 7</c:v>
                </c:pt>
                <c:pt idx="2">
                  <c:v>Month 12</c:v>
                </c:pt>
                <c:pt idx="3">
                  <c:v>Month 18</c:v>
                </c:pt>
              </c:strCache>
            </c:strRef>
          </c:cat>
          <c:val>
            <c:numRef>
              <c:f>Sheet1!$C$2:$C$5</c:f>
              <c:numCache>
                <c:formatCode>General</c:formatCode>
                <c:ptCount val="4"/>
                <c:pt idx="0">
                  <c:v>22.89</c:v>
                </c:pt>
                <c:pt idx="1">
                  <c:v>20.73</c:v>
                </c:pt>
                <c:pt idx="2">
                  <c:v>16.34</c:v>
                </c:pt>
                <c:pt idx="3">
                  <c:v>15.48</c:v>
                </c:pt>
              </c:numCache>
            </c:numRef>
          </c:val>
          <c:smooth val="0"/>
          <c:extLst>
            <c:ext xmlns:c16="http://schemas.microsoft.com/office/drawing/2014/chart" uri="{C3380CC4-5D6E-409C-BE32-E72D297353CC}">
              <c16:uniqueId val="{00000001-D2F2-8244-8EFF-02CF171A5BB6}"/>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366794544"/>
        <c:axId val="-1222510320"/>
      </c:lineChart>
      <c:catAx>
        <c:axId val="-136679454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50" b="0" i="0" u="none" strike="noStrike" kern="1200" spc="20" baseline="0">
                <a:solidFill>
                  <a:schemeClr val="tx1"/>
                </a:solidFill>
                <a:latin typeface="+mn-lt"/>
                <a:ea typeface="+mn-ea"/>
                <a:cs typeface="+mn-cs"/>
              </a:defRPr>
            </a:pPr>
            <a:endParaRPr lang="en-US"/>
          </a:p>
        </c:txPr>
        <c:crossAx val="-1222510320"/>
        <c:crosses val="autoZero"/>
        <c:auto val="1"/>
        <c:lblAlgn val="ctr"/>
        <c:lblOffset val="100"/>
        <c:noMultiLvlLbl val="0"/>
      </c:catAx>
      <c:valAx>
        <c:axId val="-1222510320"/>
        <c:scaling>
          <c:orientation val="minMax"/>
          <c:min val="12"/>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tx1"/>
                </a:solidFill>
                <a:latin typeface="+mn-lt"/>
                <a:ea typeface="+mn-ea"/>
                <a:cs typeface="+mn-cs"/>
              </a:defRPr>
            </a:pPr>
            <a:endParaRPr lang="en-US"/>
          </a:p>
        </c:txPr>
        <c:crossAx val="-1366794544"/>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sz="105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1" i="0" u="none" strike="noStrike" kern="1200" baseline="0">
                <a:solidFill>
                  <a:schemeClr val="dk1">
                    <a:lumMod val="75000"/>
                    <a:lumOff val="25000"/>
                  </a:schemeClr>
                </a:solidFill>
                <a:latin typeface="+mn-lt"/>
                <a:ea typeface="+mn-ea"/>
                <a:cs typeface="+mn-cs"/>
              </a:defRPr>
            </a:pPr>
            <a:r>
              <a:rPr lang="fr-FR"/>
              <a:t>Remission Percentages RO DBT versus Control </a:t>
            </a:r>
            <a:endParaRPr lang="en-GB"/>
          </a:p>
        </c:rich>
      </c:tx>
      <c:overlay val="0"/>
      <c:spPr>
        <a:noFill/>
        <a:ln>
          <a:noFill/>
        </a:ln>
        <a:effectLst/>
      </c:spPr>
      <c:txPr>
        <a:bodyPr rot="0" spcFirstLastPara="1" vertOverflow="ellipsis" vert="horz" wrap="square" anchor="ctr" anchorCtr="1"/>
        <a:lstStyle/>
        <a:p>
          <a:pPr>
            <a:defRPr sz="126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RO DBT</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2"/>
                <c:pt idx="0">
                  <c:v>End of Treatment</c:v>
                </c:pt>
                <c:pt idx="1">
                  <c:v>6-month follow-up</c:v>
                </c:pt>
              </c:strCache>
            </c:strRef>
          </c:cat>
          <c:val>
            <c:numRef>
              <c:f>Sheet1!$B$2:$B$3</c:f>
              <c:numCache>
                <c:formatCode>General</c:formatCode>
                <c:ptCount val="2"/>
                <c:pt idx="0">
                  <c:v>71</c:v>
                </c:pt>
                <c:pt idx="1">
                  <c:v>75</c:v>
                </c:pt>
              </c:numCache>
            </c:numRef>
          </c:val>
          <c:extLst>
            <c:ext xmlns:c16="http://schemas.microsoft.com/office/drawing/2014/chart" uri="{C3380CC4-5D6E-409C-BE32-E72D297353CC}">
              <c16:uniqueId val="{00000000-68FA-6141-A4F1-06F9F4EEAA9C}"/>
            </c:ext>
          </c:extLst>
        </c:ser>
        <c:ser>
          <c:idx val="1"/>
          <c:order val="1"/>
          <c:tx>
            <c:strRef>
              <c:f>Sheet1!$C$1</c:f>
              <c:strCache>
                <c:ptCount val="1"/>
                <c:pt idx="0">
                  <c:v>MED</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2"/>
                <c:pt idx="0">
                  <c:v>End of Treatment</c:v>
                </c:pt>
                <c:pt idx="1">
                  <c:v>6-month follow-up</c:v>
                </c:pt>
              </c:strCache>
            </c:strRef>
          </c:cat>
          <c:val>
            <c:numRef>
              <c:f>Sheet1!$C$2:$C$3</c:f>
              <c:numCache>
                <c:formatCode>General</c:formatCode>
                <c:ptCount val="2"/>
                <c:pt idx="0">
                  <c:v>46</c:v>
                </c:pt>
                <c:pt idx="1">
                  <c:v>31</c:v>
                </c:pt>
              </c:numCache>
            </c:numRef>
          </c:val>
          <c:extLst>
            <c:ext xmlns:c16="http://schemas.microsoft.com/office/drawing/2014/chart" uri="{C3380CC4-5D6E-409C-BE32-E72D297353CC}">
              <c16:uniqueId val="{00000001-68FA-6141-A4F1-06F9F4EEAA9C}"/>
            </c:ext>
          </c:extLst>
        </c:ser>
        <c:dLbls>
          <c:dLblPos val="inEnd"/>
          <c:showLegendKey val="0"/>
          <c:showVal val="1"/>
          <c:showCatName val="0"/>
          <c:showSerName val="0"/>
          <c:showPercent val="0"/>
          <c:showBubbleSize val="0"/>
        </c:dLbls>
        <c:gapWidth val="65"/>
        <c:axId val="604785280"/>
        <c:axId val="604785936"/>
      </c:barChart>
      <c:catAx>
        <c:axId val="6047852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50" b="0" i="0" u="none" strike="noStrike" kern="1200" cap="all" baseline="0">
                <a:solidFill>
                  <a:schemeClr val="dk1">
                    <a:lumMod val="75000"/>
                    <a:lumOff val="25000"/>
                  </a:schemeClr>
                </a:solidFill>
                <a:latin typeface="+mn-lt"/>
                <a:ea typeface="+mn-ea"/>
                <a:cs typeface="+mn-cs"/>
              </a:defRPr>
            </a:pPr>
            <a:endParaRPr lang="en-US"/>
          </a:p>
        </c:txPr>
        <c:crossAx val="604785936"/>
        <c:crosses val="autoZero"/>
        <c:auto val="1"/>
        <c:lblAlgn val="ctr"/>
        <c:lblOffset val="100"/>
        <c:noMultiLvlLbl val="0"/>
      </c:catAx>
      <c:valAx>
        <c:axId val="60478593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0478528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5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1" i="0" u="none" strike="noStrike" kern="1200" baseline="0">
                <a:solidFill>
                  <a:schemeClr val="dk1">
                    <a:lumMod val="75000"/>
                    <a:lumOff val="25000"/>
                  </a:schemeClr>
                </a:solidFill>
                <a:latin typeface="+mn-lt"/>
                <a:ea typeface="+mn-ea"/>
                <a:cs typeface="+mn-cs"/>
              </a:defRPr>
            </a:pPr>
            <a:r>
              <a:rPr lang="fr-FR"/>
              <a:t>Remission Percentages RO DBT versus Control </a:t>
            </a:r>
            <a:endParaRPr lang="en-GB"/>
          </a:p>
        </c:rich>
      </c:tx>
      <c:overlay val="0"/>
      <c:spPr>
        <a:noFill/>
        <a:ln>
          <a:noFill/>
        </a:ln>
        <a:effectLst/>
      </c:spPr>
      <c:txPr>
        <a:bodyPr rot="0" spcFirstLastPara="1" vertOverflow="ellipsis" vert="horz" wrap="square" anchor="ctr" anchorCtr="1"/>
        <a:lstStyle/>
        <a:p>
          <a:pPr>
            <a:defRPr sz="126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RO DBT</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End Treatment</c:v>
                </c:pt>
                <c:pt idx="1">
                  <c:v>3-month f-u</c:v>
                </c:pt>
                <c:pt idx="2">
                  <c:v>6-month f-u</c:v>
                </c:pt>
              </c:strCache>
            </c:strRef>
          </c:cat>
          <c:val>
            <c:numRef>
              <c:f>Sheet1!$B$2:$B$4</c:f>
              <c:numCache>
                <c:formatCode>General</c:formatCode>
                <c:ptCount val="3"/>
                <c:pt idx="0">
                  <c:v>71</c:v>
                </c:pt>
                <c:pt idx="1">
                  <c:v>60</c:v>
                </c:pt>
                <c:pt idx="2">
                  <c:v>59</c:v>
                </c:pt>
              </c:numCache>
            </c:numRef>
          </c:val>
          <c:extLst>
            <c:ext xmlns:c16="http://schemas.microsoft.com/office/drawing/2014/chart" uri="{C3380CC4-5D6E-409C-BE32-E72D297353CC}">
              <c16:uniqueId val="{00000000-8D46-984E-A9C5-9C61A3BECA1C}"/>
            </c:ext>
          </c:extLst>
        </c:ser>
        <c:ser>
          <c:idx val="1"/>
          <c:order val="1"/>
          <c:tx>
            <c:strRef>
              <c:f>Sheet1!$C$1</c:f>
              <c:strCache>
                <c:ptCount val="1"/>
                <c:pt idx="0">
                  <c:v>MED+CARE</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End Treatment</c:v>
                </c:pt>
                <c:pt idx="1">
                  <c:v>3-month f-u</c:v>
                </c:pt>
                <c:pt idx="2">
                  <c:v>6-month f-u</c:v>
                </c:pt>
              </c:strCache>
            </c:strRef>
          </c:cat>
          <c:val>
            <c:numRef>
              <c:f>Sheet1!$C$2:$C$4</c:f>
              <c:numCache>
                <c:formatCode>General</c:formatCode>
                <c:ptCount val="3"/>
                <c:pt idx="0">
                  <c:v>50</c:v>
                </c:pt>
                <c:pt idx="1">
                  <c:v>50</c:v>
                </c:pt>
                <c:pt idx="2">
                  <c:v>64</c:v>
                </c:pt>
              </c:numCache>
            </c:numRef>
          </c:val>
          <c:extLst>
            <c:ext xmlns:c16="http://schemas.microsoft.com/office/drawing/2014/chart" uri="{C3380CC4-5D6E-409C-BE32-E72D297353CC}">
              <c16:uniqueId val="{00000001-8D46-984E-A9C5-9C61A3BECA1C}"/>
            </c:ext>
          </c:extLst>
        </c:ser>
        <c:dLbls>
          <c:dLblPos val="inEnd"/>
          <c:showLegendKey val="0"/>
          <c:showVal val="1"/>
          <c:showCatName val="0"/>
          <c:showSerName val="0"/>
          <c:showPercent val="0"/>
          <c:showBubbleSize val="0"/>
        </c:dLbls>
        <c:gapWidth val="65"/>
        <c:axId val="594623528"/>
        <c:axId val="594626480"/>
      </c:barChart>
      <c:catAx>
        <c:axId val="59462352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50" b="0" i="0" u="none" strike="noStrike" kern="1200" cap="all" baseline="0">
                <a:solidFill>
                  <a:schemeClr val="dk1">
                    <a:lumMod val="75000"/>
                    <a:lumOff val="25000"/>
                  </a:schemeClr>
                </a:solidFill>
                <a:latin typeface="+mn-lt"/>
                <a:ea typeface="+mn-ea"/>
                <a:cs typeface="+mn-cs"/>
              </a:defRPr>
            </a:pPr>
            <a:endParaRPr lang="en-US"/>
          </a:p>
        </c:txPr>
        <c:crossAx val="594626480"/>
        <c:crosses val="autoZero"/>
        <c:auto val="1"/>
        <c:lblAlgn val="ctr"/>
        <c:lblOffset val="100"/>
        <c:noMultiLvlLbl val="0"/>
      </c:catAx>
      <c:valAx>
        <c:axId val="59462648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59462352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5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RO-DBT (Lynch et al., under review)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Effect Size</c:v>
                </c:pt>
              </c:strCache>
            </c:strRef>
          </c:cat>
          <c:val>
            <c:numRef>
              <c:f>Sheet1!$B$2</c:f>
              <c:numCache>
                <c:formatCode>General</c:formatCode>
                <c:ptCount val="1"/>
                <c:pt idx="0">
                  <c:v>1.03</c:v>
                </c:pt>
              </c:numCache>
            </c:numRef>
          </c:val>
          <c:extLst>
            <c:ext xmlns:c16="http://schemas.microsoft.com/office/drawing/2014/chart" uri="{C3380CC4-5D6E-409C-BE32-E72D297353CC}">
              <c16:uniqueId val="{00000000-65FB-4C25-BDB1-3EA5A68654DC}"/>
            </c:ext>
          </c:extLst>
        </c:ser>
        <c:ser>
          <c:idx val="1"/>
          <c:order val="1"/>
          <c:tx>
            <c:strRef>
              <c:f>Sheet1!$C$1</c:f>
              <c:strCache>
                <c:ptCount val="1"/>
                <c:pt idx="0">
                  <c:v>CoBalT study (Wiles et al., 2013)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Effect Size</c:v>
                </c:pt>
              </c:strCache>
            </c:strRef>
          </c:cat>
          <c:val>
            <c:numRef>
              <c:f>Sheet1!$C$2</c:f>
              <c:numCache>
                <c:formatCode>General</c:formatCode>
                <c:ptCount val="1"/>
                <c:pt idx="0">
                  <c:v>0.53</c:v>
                </c:pt>
              </c:numCache>
            </c:numRef>
          </c:val>
          <c:extLst>
            <c:ext xmlns:c16="http://schemas.microsoft.com/office/drawing/2014/chart" uri="{C3380CC4-5D6E-409C-BE32-E72D297353CC}">
              <c16:uniqueId val="{00000001-65FB-4C25-BDB1-3EA5A68654DC}"/>
            </c:ext>
          </c:extLst>
        </c:ser>
        <c:ser>
          <c:idx val="2"/>
          <c:order val="2"/>
          <c:tx>
            <c:strRef>
              <c:f>Sheet1!$D$1</c:f>
              <c:strCache>
                <c:ptCount val="1"/>
                <c:pt idx="0">
                  <c:v>Meta-analysis CBASP (Negt et al., 2016)</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Effect Size</c:v>
                </c:pt>
              </c:strCache>
            </c:strRef>
          </c:cat>
          <c:val>
            <c:numRef>
              <c:f>Sheet1!$D$2</c:f>
              <c:numCache>
                <c:formatCode>General</c:formatCode>
                <c:ptCount val="1"/>
                <c:pt idx="0">
                  <c:v>0.34</c:v>
                </c:pt>
              </c:numCache>
            </c:numRef>
          </c:val>
          <c:extLst>
            <c:ext xmlns:c16="http://schemas.microsoft.com/office/drawing/2014/chart" uri="{C3380CC4-5D6E-409C-BE32-E72D297353CC}">
              <c16:uniqueId val="{00000002-65FB-4C25-BDB1-3EA5A68654DC}"/>
            </c:ext>
          </c:extLst>
        </c:ser>
        <c:ser>
          <c:idx val="3"/>
          <c:order val="3"/>
          <c:tx>
            <c:strRef>
              <c:f>Sheet1!$E$1</c:f>
              <c:strCache>
                <c:ptCount val="1"/>
                <c:pt idx="0">
                  <c:v>Meta-analysis therapies for chronic depression (Cuijpers et al., 2010)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Effect Size</c:v>
                </c:pt>
              </c:strCache>
            </c:strRef>
          </c:cat>
          <c:val>
            <c:numRef>
              <c:f>Sheet1!$E$2</c:f>
              <c:numCache>
                <c:formatCode>General</c:formatCode>
                <c:ptCount val="1"/>
                <c:pt idx="0">
                  <c:v>0.23</c:v>
                </c:pt>
              </c:numCache>
            </c:numRef>
          </c:val>
          <c:extLst>
            <c:ext xmlns:c16="http://schemas.microsoft.com/office/drawing/2014/chart" uri="{C3380CC4-5D6E-409C-BE32-E72D297353CC}">
              <c16:uniqueId val="{00000003-65FB-4C25-BDB1-3EA5A68654DC}"/>
            </c:ext>
          </c:extLst>
        </c:ser>
        <c:ser>
          <c:idx val="4"/>
          <c:order val="4"/>
          <c:tx>
            <c:strRef>
              <c:f>Sheet1!$F$1</c:f>
              <c:strCache>
                <c:ptCount val="1"/>
                <c:pt idx="0">
                  <c:v>Meta-analysis therapies for non-chronic depression (Cuijpers et al., 2010)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Effect Size</c:v>
                </c:pt>
              </c:strCache>
            </c:strRef>
          </c:cat>
          <c:val>
            <c:numRef>
              <c:f>Sheet1!$F$2</c:f>
              <c:numCache>
                <c:formatCode>General</c:formatCode>
                <c:ptCount val="1"/>
                <c:pt idx="0">
                  <c:v>0.9</c:v>
                </c:pt>
              </c:numCache>
            </c:numRef>
          </c:val>
          <c:extLst>
            <c:ext xmlns:c16="http://schemas.microsoft.com/office/drawing/2014/chart" uri="{C3380CC4-5D6E-409C-BE32-E72D297353CC}">
              <c16:uniqueId val="{00000004-65FB-4C25-BDB1-3EA5A68654DC}"/>
            </c:ext>
          </c:extLst>
        </c:ser>
        <c:dLbls>
          <c:showLegendKey val="0"/>
          <c:showVal val="1"/>
          <c:showCatName val="0"/>
          <c:showSerName val="0"/>
          <c:showPercent val="0"/>
          <c:showBubbleSize val="0"/>
        </c:dLbls>
        <c:gapWidth val="75"/>
        <c:axId val="-1367077632"/>
        <c:axId val="-1367075856"/>
      </c:barChart>
      <c:catAx>
        <c:axId val="-136707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67075856"/>
        <c:crosses val="autoZero"/>
        <c:auto val="1"/>
        <c:lblAlgn val="ctr"/>
        <c:lblOffset val="100"/>
        <c:noMultiLvlLbl val="0"/>
      </c:catAx>
      <c:valAx>
        <c:axId val="-13670758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6707763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Remission %</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7EE-894E-BE86-7D3867EEFE9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7EE-894E-BE86-7D3867EEFE97}"/>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7EE-894E-BE86-7D3867EEFE9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5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Full Remission</c:v>
                </c:pt>
                <c:pt idx="1">
                  <c:v>Partial Remission</c:v>
                </c:pt>
                <c:pt idx="2">
                  <c:v>No Remission</c:v>
                </c:pt>
              </c:strCache>
            </c:strRef>
          </c:cat>
          <c:val>
            <c:numRef>
              <c:f>Sheet1!$B$2:$B$4</c:f>
              <c:numCache>
                <c:formatCode>General</c:formatCode>
                <c:ptCount val="3"/>
                <c:pt idx="0">
                  <c:v>35</c:v>
                </c:pt>
                <c:pt idx="1">
                  <c:v>55</c:v>
                </c:pt>
                <c:pt idx="2">
                  <c:v>10</c:v>
                </c:pt>
              </c:numCache>
            </c:numRef>
          </c:val>
          <c:extLst>
            <c:ext xmlns:c16="http://schemas.microsoft.com/office/drawing/2014/chart" uri="{C3380CC4-5D6E-409C-BE32-E72D297353CC}">
              <c16:uniqueId val="{00000006-B7EE-894E-BE86-7D3867EEFE97}"/>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5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GB"/>
              <a:t>Effect sizes BMI and EDE-scores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BMI</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End Treatment</c:v>
                </c:pt>
                <c:pt idx="1">
                  <c:v>6 months</c:v>
                </c:pt>
                <c:pt idx="2">
                  <c:v>12 months</c:v>
                </c:pt>
              </c:strCache>
            </c:strRef>
          </c:cat>
          <c:val>
            <c:numRef>
              <c:f>Sheet1!$B$2:$B$4</c:f>
              <c:numCache>
                <c:formatCode>General</c:formatCode>
                <c:ptCount val="3"/>
                <c:pt idx="0">
                  <c:v>1.1200000000000001</c:v>
                </c:pt>
                <c:pt idx="1">
                  <c:v>0.87</c:v>
                </c:pt>
                <c:pt idx="2">
                  <c:v>1.21</c:v>
                </c:pt>
              </c:numCache>
            </c:numRef>
          </c:val>
          <c:smooth val="0"/>
          <c:extLst>
            <c:ext xmlns:c16="http://schemas.microsoft.com/office/drawing/2014/chart" uri="{C3380CC4-5D6E-409C-BE32-E72D297353CC}">
              <c16:uniqueId val="{00000000-4E40-EA41-8582-C87A1B50364C}"/>
            </c:ext>
          </c:extLst>
        </c:ser>
        <c:ser>
          <c:idx val="1"/>
          <c:order val="1"/>
          <c:tx>
            <c:strRef>
              <c:f>Sheet1!$C$1</c:f>
              <c:strCache>
                <c:ptCount val="1"/>
                <c:pt idx="0">
                  <c:v>EDE-scores</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Sheet1!$A$2:$A$4</c:f>
              <c:strCache>
                <c:ptCount val="3"/>
                <c:pt idx="0">
                  <c:v>End Treatment</c:v>
                </c:pt>
                <c:pt idx="1">
                  <c:v>6 months</c:v>
                </c:pt>
                <c:pt idx="2">
                  <c:v>12 months</c:v>
                </c:pt>
              </c:strCache>
            </c:strRef>
          </c:cat>
          <c:val>
            <c:numRef>
              <c:f>Sheet1!$C$2:$C$4</c:f>
              <c:numCache>
                <c:formatCode>General</c:formatCode>
                <c:ptCount val="3"/>
                <c:pt idx="0">
                  <c:v>0.46</c:v>
                </c:pt>
                <c:pt idx="1">
                  <c:v>0.45</c:v>
                </c:pt>
                <c:pt idx="2">
                  <c:v>0.34</c:v>
                </c:pt>
              </c:numCache>
            </c:numRef>
          </c:val>
          <c:smooth val="0"/>
          <c:extLst>
            <c:ext xmlns:c16="http://schemas.microsoft.com/office/drawing/2014/chart" uri="{C3380CC4-5D6E-409C-BE32-E72D297353CC}">
              <c16:uniqueId val="{00000001-4E40-EA41-8582-C87A1B50364C}"/>
            </c:ext>
          </c:extLst>
        </c:ser>
        <c:dLbls>
          <c:dLblPos val="ctr"/>
          <c:showLegendKey val="0"/>
          <c:showVal val="1"/>
          <c:showCatName val="0"/>
          <c:showSerName val="0"/>
          <c:showPercent val="0"/>
          <c:showBubbleSize val="0"/>
        </c:dLbls>
        <c:smooth val="0"/>
        <c:axId val="650734872"/>
        <c:axId val="682123520"/>
      </c:lineChart>
      <c:catAx>
        <c:axId val="650734872"/>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682123520"/>
        <c:crosses val="autoZero"/>
        <c:auto val="1"/>
        <c:lblAlgn val="ctr"/>
        <c:lblOffset val="100"/>
        <c:noMultiLvlLbl val="0"/>
      </c:catAx>
      <c:valAx>
        <c:axId val="68212352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650734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699029126213591E-2"/>
          <c:y val="4.0870441536104918E-2"/>
          <c:w val="0.94660194174757284"/>
          <c:h val="0.87385638655236353"/>
        </c:manualLayout>
      </c:layout>
      <c:barChart>
        <c:barDir val="col"/>
        <c:grouping val="clustered"/>
        <c:varyColors val="0"/>
        <c:ser>
          <c:idx val="0"/>
          <c:order val="0"/>
          <c:tx>
            <c:strRef>
              <c:f>Sheet1!$B$22</c:f>
              <c:strCache>
                <c:ptCount val="1"/>
                <c:pt idx="0">
                  <c:v>Social Connectedness</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Sheet1!$A$23:$A$29</c:f>
              <c:strCache>
                <c:ptCount val="7"/>
                <c:pt idx="0">
                  <c:v>Anticipatory Reward</c:v>
                </c:pt>
                <c:pt idx="1">
                  <c:v>High Threat</c:v>
                </c:pt>
                <c:pt idx="2">
                  <c:v>Inflexibility</c:v>
                </c:pt>
                <c:pt idx="3">
                  <c:v>Risk Aversion</c:v>
                </c:pt>
                <c:pt idx="4">
                  <c:v>Ambivalence over Emotional Expression</c:v>
                </c:pt>
                <c:pt idx="5">
                  <c:v>Perfectionism</c:v>
                </c:pt>
                <c:pt idx="6">
                  <c:v>Workaholism</c:v>
                </c:pt>
              </c:strCache>
            </c:strRef>
          </c:cat>
          <c:val>
            <c:numRef>
              <c:f>Sheet1!$B$23:$B$29</c:f>
              <c:numCache>
                <c:formatCode>0.00</c:formatCode>
                <c:ptCount val="7"/>
                <c:pt idx="0">
                  <c:v>0.46</c:v>
                </c:pt>
                <c:pt idx="1">
                  <c:v>-0.72</c:v>
                </c:pt>
                <c:pt idx="2">
                  <c:v>-0.62</c:v>
                </c:pt>
                <c:pt idx="3">
                  <c:v>-0.55000000000000004</c:v>
                </c:pt>
                <c:pt idx="4">
                  <c:v>-0.53</c:v>
                </c:pt>
                <c:pt idx="5">
                  <c:v>-0.39</c:v>
                </c:pt>
                <c:pt idx="6">
                  <c:v>-0.32</c:v>
                </c:pt>
              </c:numCache>
            </c:numRef>
          </c:val>
          <c:extLst>
            <c:ext xmlns:c16="http://schemas.microsoft.com/office/drawing/2014/chart" uri="{C3380CC4-5D6E-409C-BE32-E72D297353CC}">
              <c16:uniqueId val="{00000000-5A01-7D48-9A42-31AECF4D07C8}"/>
            </c:ext>
          </c:extLst>
        </c:ser>
        <c:dLbls>
          <c:dLblPos val="inEnd"/>
          <c:showLegendKey val="0"/>
          <c:showVal val="1"/>
          <c:showCatName val="0"/>
          <c:showSerName val="0"/>
          <c:showPercent val="0"/>
          <c:showBubbleSize val="0"/>
        </c:dLbls>
        <c:gapWidth val="41"/>
        <c:axId val="1144081280"/>
        <c:axId val="1122902896"/>
      </c:barChart>
      <c:catAx>
        <c:axId val="114408128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dk1">
                        <a:lumMod val="65000"/>
                        <a:lumOff val="35000"/>
                      </a:schemeClr>
                    </a:solidFill>
                    <a:latin typeface="+mn-lt"/>
                    <a:ea typeface="+mn-ea"/>
                    <a:cs typeface="+mn-cs"/>
                  </a:defRPr>
                </a:pPr>
                <a:r>
                  <a:rPr lang="en-US"/>
                  <a:t>r-values</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effectLst/>
                <a:latin typeface="+mn-lt"/>
                <a:ea typeface="+mn-ea"/>
                <a:cs typeface="+mn-cs"/>
              </a:defRPr>
            </a:pPr>
            <a:endParaRPr lang="en-US"/>
          </a:p>
        </c:txPr>
        <c:crossAx val="1122902896"/>
        <c:crosses val="autoZero"/>
        <c:auto val="1"/>
        <c:lblAlgn val="ctr"/>
        <c:lblOffset val="100"/>
        <c:noMultiLvlLbl val="0"/>
      </c:catAx>
      <c:valAx>
        <c:axId val="1122902896"/>
        <c:scaling>
          <c:orientation val="minMax"/>
        </c:scaling>
        <c:delete val="1"/>
        <c:axPos val="l"/>
        <c:numFmt formatCode="0.00" sourceLinked="1"/>
        <c:majorTickMark val="none"/>
        <c:minorTickMark val="none"/>
        <c:tickLblPos val="nextTo"/>
        <c:crossAx val="1144081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sz="10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r>
              <a:rPr lang="en-US"/>
              <a:t>Effect Sizes (partial eta-squared) of significant findings (Keogh et al., 2015)</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Sheet1!$A$3</c:f>
              <c:strCache>
                <c:ptCount val="1"/>
                <c:pt idx="0">
                  <c:v>Pre-Post, RO (n=47) versus TAU (n=37)</c:v>
                </c:pt>
              </c:strCache>
            </c:strRef>
          </c:tx>
          <c:spPr>
            <a:solidFill>
              <a:schemeClr val="accent1"/>
            </a:solidFill>
            <a:ln>
              <a:noFill/>
            </a:ln>
            <a:effectLst/>
          </c:spPr>
          <c:invertIfNegative val="0"/>
          <c:cat>
            <c:strRef>
              <c:f>Sheet1!$B$1:$F$2</c:f>
              <c:strCache>
                <c:ptCount val="5"/>
                <c:pt idx="0">
                  <c:v>Global Severity Index</c:v>
                </c:pt>
                <c:pt idx="1">
                  <c:v>Social Safeness &amp; Pleasure</c:v>
                </c:pt>
                <c:pt idx="2">
                  <c:v>Desire for Structure</c:v>
                </c:pt>
                <c:pt idx="3">
                  <c:v>DBT-WCCL Dysf Coping</c:v>
                </c:pt>
                <c:pt idx="4">
                  <c:v>DBT-WCCL Skills Use</c:v>
                </c:pt>
              </c:strCache>
            </c:strRef>
          </c:cat>
          <c:val>
            <c:numRef>
              <c:f>Sheet1!$B$3:$F$3</c:f>
              <c:numCache>
                <c:formatCode>General</c:formatCode>
                <c:ptCount val="5"/>
                <c:pt idx="0">
                  <c:v>0.41</c:v>
                </c:pt>
                <c:pt idx="1">
                  <c:v>0.06</c:v>
                </c:pt>
                <c:pt idx="2">
                  <c:v>0.04</c:v>
                </c:pt>
                <c:pt idx="3">
                  <c:v>0.1</c:v>
                </c:pt>
                <c:pt idx="4">
                  <c:v>0.14000000000000001</c:v>
                </c:pt>
              </c:numCache>
            </c:numRef>
          </c:val>
          <c:extLst>
            <c:ext xmlns:c16="http://schemas.microsoft.com/office/drawing/2014/chart" uri="{C3380CC4-5D6E-409C-BE32-E72D297353CC}">
              <c16:uniqueId val="{00000000-1602-1F4F-8939-A7E9791A6317}"/>
            </c:ext>
          </c:extLst>
        </c:ser>
        <c:ser>
          <c:idx val="1"/>
          <c:order val="1"/>
          <c:tx>
            <c:strRef>
              <c:f>Sheet1!$A$4</c:f>
              <c:strCache>
                <c:ptCount val="1"/>
                <c:pt idx="0">
                  <c:v>Pre-Post-Follow-up RO only (n=19)</c:v>
                </c:pt>
              </c:strCache>
            </c:strRef>
          </c:tx>
          <c:spPr>
            <a:solidFill>
              <a:schemeClr val="accent2"/>
            </a:solidFill>
            <a:ln>
              <a:noFill/>
            </a:ln>
            <a:effectLst/>
          </c:spPr>
          <c:invertIfNegative val="0"/>
          <c:cat>
            <c:strRef>
              <c:f>Sheet1!$B$1:$F$2</c:f>
              <c:strCache>
                <c:ptCount val="5"/>
                <c:pt idx="0">
                  <c:v>Global Severity Index</c:v>
                </c:pt>
                <c:pt idx="1">
                  <c:v>Social Safeness &amp; Pleasure</c:v>
                </c:pt>
                <c:pt idx="2">
                  <c:v>Desire for Structure</c:v>
                </c:pt>
                <c:pt idx="3">
                  <c:v>DBT-WCCL Dysf Coping</c:v>
                </c:pt>
                <c:pt idx="4">
                  <c:v>DBT-WCCL Skills Use</c:v>
                </c:pt>
              </c:strCache>
            </c:strRef>
          </c:cat>
          <c:val>
            <c:numRef>
              <c:f>Sheet1!$B$4:$F$4</c:f>
              <c:numCache>
                <c:formatCode>General</c:formatCode>
                <c:ptCount val="5"/>
                <c:pt idx="0">
                  <c:v>0.23</c:v>
                </c:pt>
                <c:pt idx="2">
                  <c:v>0.14000000000000001</c:v>
                </c:pt>
                <c:pt idx="3">
                  <c:v>0.36</c:v>
                </c:pt>
                <c:pt idx="4">
                  <c:v>0.27</c:v>
                </c:pt>
              </c:numCache>
            </c:numRef>
          </c:val>
          <c:extLst>
            <c:ext xmlns:c16="http://schemas.microsoft.com/office/drawing/2014/chart" uri="{C3380CC4-5D6E-409C-BE32-E72D297353CC}">
              <c16:uniqueId val="{00000001-1602-1F4F-8939-A7E9791A6317}"/>
            </c:ext>
          </c:extLst>
        </c:ser>
        <c:dLbls>
          <c:showLegendKey val="0"/>
          <c:showVal val="0"/>
          <c:showCatName val="0"/>
          <c:showSerName val="0"/>
          <c:showPercent val="0"/>
          <c:showBubbleSize val="0"/>
        </c:dLbls>
        <c:gapWidth val="219"/>
        <c:overlap val="-27"/>
        <c:axId val="1142291232"/>
        <c:axId val="1142292928"/>
      </c:barChart>
      <c:catAx>
        <c:axId val="114229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142292928"/>
        <c:crosses val="autoZero"/>
        <c:auto val="1"/>
        <c:lblAlgn val="ctr"/>
        <c:lblOffset val="100"/>
        <c:noMultiLvlLbl val="0"/>
      </c:catAx>
      <c:valAx>
        <c:axId val="1142292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142291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18217D-701B-4CD1-87E2-FF15C97BB66E}" type="doc">
      <dgm:prSet loTypeId="urn:microsoft.com/office/officeart/2005/8/layout/cycle7" loCatId="cycle" qsTypeId="urn:microsoft.com/office/officeart/2005/8/quickstyle/simple1#2" qsCatId="simple" csTypeId="urn:microsoft.com/office/officeart/2005/8/colors/accent1_2#1" csCatId="accent1" phldr="1"/>
      <dgm:spPr/>
      <dgm:t>
        <a:bodyPr/>
        <a:lstStyle/>
        <a:p>
          <a:endParaRPr lang="en-GB"/>
        </a:p>
      </dgm:t>
    </dgm:pt>
    <dgm:pt modelId="{2DD3BDA6-C5BE-4326-A597-DC32585EDDF9}">
      <dgm:prSet phldrT="[Text]" custT="1"/>
      <dgm:spPr>
        <a:solidFill>
          <a:schemeClr val="bg1"/>
        </a:solidFill>
        <a:ln>
          <a:solidFill>
            <a:schemeClr val="tx1"/>
          </a:solidFill>
        </a:ln>
      </dgm:spPr>
      <dgm:t>
        <a:bodyPr/>
        <a:lstStyle/>
        <a:p>
          <a:r>
            <a:rPr lang="en-GB" sz="1400" b="1">
              <a:solidFill>
                <a:schemeClr val="tx1"/>
              </a:solidFill>
            </a:rPr>
            <a:t>Frozen or Masked Inner Feelings </a:t>
          </a:r>
        </a:p>
      </dgm:t>
    </dgm:pt>
    <dgm:pt modelId="{6CE1F5D7-1CE6-4BF7-A653-04B5CD5F8BE4}" type="parTrans" cxnId="{75F5FF9E-D762-4B39-8C77-E5BF17672352}">
      <dgm:prSet/>
      <dgm:spPr/>
      <dgm:t>
        <a:bodyPr/>
        <a:lstStyle/>
        <a:p>
          <a:endParaRPr lang="en-GB" sz="3200"/>
        </a:p>
      </dgm:t>
    </dgm:pt>
    <dgm:pt modelId="{6273F53D-9991-42BB-A7D3-AF461762E904}" type="sibTrans" cxnId="{75F5FF9E-D762-4B39-8C77-E5BF17672352}">
      <dgm:prSet custT="1"/>
      <dgm:spPr>
        <a:solidFill>
          <a:schemeClr val="bg2">
            <a:lumMod val="60000"/>
            <a:lumOff val="40000"/>
          </a:schemeClr>
        </a:solidFill>
        <a:ln>
          <a:solidFill>
            <a:schemeClr val="tx1"/>
          </a:solidFill>
        </a:ln>
        <a:effectLst>
          <a:innerShdw blurRad="63500" dist="50800" dir="8100000">
            <a:prstClr val="black">
              <a:alpha val="50000"/>
            </a:prstClr>
          </a:innerShdw>
        </a:effectLst>
      </dgm:spPr>
      <dgm:t>
        <a:bodyPr/>
        <a:lstStyle/>
        <a:p>
          <a:endParaRPr lang="en-GB" sz="1100"/>
        </a:p>
      </dgm:t>
    </dgm:pt>
    <dgm:pt modelId="{69D0B87E-774E-40CE-9D20-F651F81FAB15}">
      <dgm:prSet phldrT="[Text]" custT="1"/>
      <dgm:spPr>
        <a:solidFill>
          <a:schemeClr val="bg1"/>
        </a:solidFill>
        <a:ln>
          <a:solidFill>
            <a:schemeClr val="tx1"/>
          </a:solidFill>
        </a:ln>
      </dgm:spPr>
      <dgm:t>
        <a:bodyPr/>
        <a:lstStyle/>
        <a:p>
          <a:r>
            <a:rPr lang="en-GB" sz="1400" b="1">
              <a:solidFill>
                <a:schemeClr val="tx1"/>
              </a:solidFill>
            </a:rPr>
            <a:t>Perceived as Untrustworthy, Stilted, or Inauthentic</a:t>
          </a:r>
        </a:p>
      </dgm:t>
    </dgm:pt>
    <dgm:pt modelId="{9B92E772-321D-43D0-9DE0-52CC85BD569F}" type="parTrans" cxnId="{818A98C1-8BB6-4205-BB0C-1C04A7281E76}">
      <dgm:prSet/>
      <dgm:spPr/>
      <dgm:t>
        <a:bodyPr/>
        <a:lstStyle/>
        <a:p>
          <a:endParaRPr lang="en-GB" sz="3200"/>
        </a:p>
      </dgm:t>
    </dgm:pt>
    <dgm:pt modelId="{6EB33871-C84C-4E4B-B2D5-B280856059D2}" type="sibTrans" cxnId="{818A98C1-8BB6-4205-BB0C-1C04A7281E76}">
      <dgm:prSet custT="1"/>
      <dgm:spPr>
        <a:solidFill>
          <a:schemeClr val="bg2">
            <a:lumMod val="60000"/>
            <a:lumOff val="40000"/>
          </a:schemeClr>
        </a:solidFill>
        <a:ln>
          <a:solidFill>
            <a:schemeClr val="tx1"/>
          </a:solidFill>
        </a:ln>
        <a:effectLst>
          <a:innerShdw blurRad="63500" dist="50800" dir="8100000">
            <a:prstClr val="black">
              <a:alpha val="50000"/>
            </a:prstClr>
          </a:innerShdw>
        </a:effectLst>
      </dgm:spPr>
      <dgm:t>
        <a:bodyPr/>
        <a:lstStyle/>
        <a:p>
          <a:endParaRPr lang="en-GB" sz="1100"/>
        </a:p>
      </dgm:t>
    </dgm:pt>
    <dgm:pt modelId="{8FF1FC91-AE28-4087-BE2D-D68EE29280E5}">
      <dgm:prSet phldrT="[Text]" custT="1"/>
      <dgm:spPr>
        <a:solidFill>
          <a:schemeClr val="bg1"/>
        </a:solidFill>
        <a:ln>
          <a:solidFill>
            <a:schemeClr val="tx1"/>
          </a:solidFill>
        </a:ln>
      </dgm:spPr>
      <dgm:t>
        <a:bodyPr/>
        <a:lstStyle/>
        <a:p>
          <a:r>
            <a:rPr lang="en-GB" sz="1400" b="1">
              <a:solidFill>
                <a:schemeClr val="tx1"/>
              </a:solidFill>
            </a:rPr>
            <a:t>Socially Ostracized</a:t>
          </a:r>
        </a:p>
      </dgm:t>
    </dgm:pt>
    <dgm:pt modelId="{F8628007-09C5-41A7-B9F9-0125C9E9BD33}" type="parTrans" cxnId="{6F119C80-0D36-4924-9DD8-CF35AB381F08}">
      <dgm:prSet/>
      <dgm:spPr/>
      <dgm:t>
        <a:bodyPr/>
        <a:lstStyle/>
        <a:p>
          <a:endParaRPr lang="en-GB" sz="3200"/>
        </a:p>
      </dgm:t>
    </dgm:pt>
    <dgm:pt modelId="{52108822-E56B-4EC6-9EA6-A682CB61CDB4}" type="sibTrans" cxnId="{6F119C80-0D36-4924-9DD8-CF35AB381F08}">
      <dgm:prSet custT="1"/>
      <dgm:spPr>
        <a:solidFill>
          <a:schemeClr val="bg2">
            <a:lumMod val="60000"/>
            <a:lumOff val="40000"/>
          </a:schemeClr>
        </a:solidFill>
        <a:ln>
          <a:solidFill>
            <a:schemeClr val="tx1"/>
          </a:solidFill>
        </a:ln>
        <a:effectLst>
          <a:innerShdw blurRad="63500" dist="50800" dir="8100000">
            <a:prstClr val="black">
              <a:alpha val="50000"/>
            </a:prstClr>
          </a:innerShdw>
        </a:effectLst>
      </dgm:spPr>
      <dgm:t>
        <a:bodyPr/>
        <a:lstStyle/>
        <a:p>
          <a:endParaRPr lang="en-GB" sz="1100"/>
        </a:p>
      </dgm:t>
    </dgm:pt>
    <dgm:pt modelId="{3D5A6E40-0E0B-457C-AC1B-5F02140CF3E4}">
      <dgm:prSet phldrT="[Text]" custT="1"/>
      <dgm:spPr>
        <a:solidFill>
          <a:schemeClr val="bg1"/>
        </a:solidFill>
        <a:ln>
          <a:solidFill>
            <a:schemeClr val="tx1"/>
          </a:solidFill>
        </a:ln>
      </dgm:spPr>
      <dgm:t>
        <a:bodyPr/>
        <a:lstStyle/>
        <a:p>
          <a:r>
            <a:rPr lang="en-GB" sz="1400" b="1">
              <a:solidFill>
                <a:schemeClr val="tx1"/>
              </a:solidFill>
            </a:rPr>
            <a:t>Feel Depressed or Anxious</a:t>
          </a:r>
        </a:p>
      </dgm:t>
    </dgm:pt>
    <dgm:pt modelId="{DB1A77C1-2AFF-48D9-A301-81146B4B748C}" type="parTrans" cxnId="{D8127A47-A883-4C69-A3F1-9FF440659C41}">
      <dgm:prSet/>
      <dgm:spPr/>
      <dgm:t>
        <a:bodyPr/>
        <a:lstStyle/>
        <a:p>
          <a:endParaRPr lang="en-GB" sz="3200"/>
        </a:p>
      </dgm:t>
    </dgm:pt>
    <dgm:pt modelId="{522DAF4E-6E32-4FB3-A6D5-68336B6D69EE}" type="sibTrans" cxnId="{D8127A47-A883-4C69-A3F1-9FF440659C41}">
      <dgm:prSet custT="1"/>
      <dgm:spPr>
        <a:solidFill>
          <a:schemeClr val="bg2">
            <a:lumMod val="60000"/>
            <a:lumOff val="40000"/>
          </a:schemeClr>
        </a:solidFill>
        <a:ln>
          <a:solidFill>
            <a:schemeClr val="tx1"/>
          </a:solidFill>
        </a:ln>
        <a:effectLst>
          <a:innerShdw blurRad="63500" dist="50800" dir="8100000">
            <a:prstClr val="black">
              <a:alpha val="50000"/>
            </a:prstClr>
          </a:innerShdw>
        </a:effectLst>
      </dgm:spPr>
      <dgm:t>
        <a:bodyPr/>
        <a:lstStyle/>
        <a:p>
          <a:endParaRPr lang="en-GB" sz="1100"/>
        </a:p>
      </dgm:t>
    </dgm:pt>
    <dgm:pt modelId="{83FAB2A1-502E-4919-8410-EAD44BBA0051}" type="pres">
      <dgm:prSet presAssocID="{1B18217D-701B-4CD1-87E2-FF15C97BB66E}" presName="Name0" presStyleCnt="0">
        <dgm:presLayoutVars>
          <dgm:dir/>
          <dgm:resizeHandles val="exact"/>
        </dgm:presLayoutVars>
      </dgm:prSet>
      <dgm:spPr/>
    </dgm:pt>
    <dgm:pt modelId="{3A0E90EB-FA01-4880-942A-A2C36BC446CF}" type="pres">
      <dgm:prSet presAssocID="{2DD3BDA6-C5BE-4326-A597-DC32585EDDF9}" presName="node" presStyleLbl="node1" presStyleIdx="0" presStyleCnt="4">
        <dgm:presLayoutVars>
          <dgm:bulletEnabled val="1"/>
        </dgm:presLayoutVars>
      </dgm:prSet>
      <dgm:spPr/>
    </dgm:pt>
    <dgm:pt modelId="{0445AA2C-EDF2-4BD0-9BDF-4A610A878707}" type="pres">
      <dgm:prSet presAssocID="{6273F53D-9991-42BB-A7D3-AF461762E904}" presName="sibTrans" presStyleLbl="sibTrans2D1" presStyleIdx="0" presStyleCnt="4"/>
      <dgm:spPr>
        <a:prstGeom prst="rightArrow">
          <a:avLst/>
        </a:prstGeom>
      </dgm:spPr>
    </dgm:pt>
    <dgm:pt modelId="{49AC3838-B7C5-47A5-A878-39D0171E265C}" type="pres">
      <dgm:prSet presAssocID="{6273F53D-9991-42BB-A7D3-AF461762E904}" presName="connectorText" presStyleLbl="sibTrans2D1" presStyleIdx="0" presStyleCnt="4"/>
      <dgm:spPr/>
    </dgm:pt>
    <dgm:pt modelId="{295F4947-35F2-403C-BA75-D94F4C18701A}" type="pres">
      <dgm:prSet presAssocID="{69D0B87E-774E-40CE-9D20-F651F81FAB15}" presName="node" presStyleLbl="node1" presStyleIdx="1" presStyleCnt="4" custScaleY="105578">
        <dgm:presLayoutVars>
          <dgm:bulletEnabled val="1"/>
        </dgm:presLayoutVars>
      </dgm:prSet>
      <dgm:spPr/>
    </dgm:pt>
    <dgm:pt modelId="{49B94476-11B3-4178-A6A9-3D96B9A768C9}" type="pres">
      <dgm:prSet presAssocID="{6EB33871-C84C-4E4B-B2D5-B280856059D2}" presName="sibTrans" presStyleLbl="sibTrans2D1" presStyleIdx="1" presStyleCnt="4"/>
      <dgm:spPr>
        <a:prstGeom prst="rightArrow">
          <a:avLst/>
        </a:prstGeom>
      </dgm:spPr>
    </dgm:pt>
    <dgm:pt modelId="{78388CBC-A4A2-4C38-B313-86DC3570539A}" type="pres">
      <dgm:prSet presAssocID="{6EB33871-C84C-4E4B-B2D5-B280856059D2}" presName="connectorText" presStyleLbl="sibTrans2D1" presStyleIdx="1" presStyleCnt="4"/>
      <dgm:spPr/>
    </dgm:pt>
    <dgm:pt modelId="{197A90B4-ED26-4DA1-87FC-67B7A174F68E}" type="pres">
      <dgm:prSet presAssocID="{8FF1FC91-AE28-4087-BE2D-D68EE29280E5}" presName="node" presStyleLbl="node1" presStyleIdx="2" presStyleCnt="4" custRadScaleRad="102466" custRadScaleInc="-4071">
        <dgm:presLayoutVars>
          <dgm:bulletEnabled val="1"/>
        </dgm:presLayoutVars>
      </dgm:prSet>
      <dgm:spPr/>
    </dgm:pt>
    <dgm:pt modelId="{1622E65E-AD8D-4A53-879D-24AC3C2A24C2}" type="pres">
      <dgm:prSet presAssocID="{52108822-E56B-4EC6-9EA6-A682CB61CDB4}" presName="sibTrans" presStyleLbl="sibTrans2D1" presStyleIdx="2" presStyleCnt="4"/>
      <dgm:spPr>
        <a:prstGeom prst="rightArrow">
          <a:avLst/>
        </a:prstGeom>
      </dgm:spPr>
    </dgm:pt>
    <dgm:pt modelId="{CEEA4560-44ED-4AD1-9A08-B11C84454C36}" type="pres">
      <dgm:prSet presAssocID="{52108822-E56B-4EC6-9EA6-A682CB61CDB4}" presName="connectorText" presStyleLbl="sibTrans2D1" presStyleIdx="2" presStyleCnt="4"/>
      <dgm:spPr/>
    </dgm:pt>
    <dgm:pt modelId="{0A5DF529-DFDE-4AE8-AD95-CE026025FF94}" type="pres">
      <dgm:prSet presAssocID="{3D5A6E40-0E0B-457C-AC1B-5F02140CF3E4}" presName="node" presStyleLbl="node1" presStyleIdx="3" presStyleCnt="4" custScaleX="99999" custScaleY="102262" custRadScaleRad="94231" custRadScaleInc="1963">
        <dgm:presLayoutVars>
          <dgm:bulletEnabled val="1"/>
        </dgm:presLayoutVars>
      </dgm:prSet>
      <dgm:spPr/>
    </dgm:pt>
    <dgm:pt modelId="{4C1A2C6F-EA5E-47B1-8C21-B5CB5FF48A05}" type="pres">
      <dgm:prSet presAssocID="{522DAF4E-6E32-4FB3-A6D5-68336B6D69EE}" presName="sibTrans" presStyleLbl="sibTrans2D1" presStyleIdx="3" presStyleCnt="4"/>
      <dgm:spPr>
        <a:prstGeom prst="rightArrow">
          <a:avLst/>
        </a:prstGeom>
      </dgm:spPr>
    </dgm:pt>
    <dgm:pt modelId="{0E2DB61B-4AA5-4AAD-9D7D-C7940FB22845}" type="pres">
      <dgm:prSet presAssocID="{522DAF4E-6E32-4FB3-A6D5-68336B6D69EE}" presName="connectorText" presStyleLbl="sibTrans2D1" presStyleIdx="3" presStyleCnt="4"/>
      <dgm:spPr/>
    </dgm:pt>
  </dgm:ptLst>
  <dgm:cxnLst>
    <dgm:cxn modelId="{70817A33-23D5-4875-AFF5-A455747790B6}" type="presOf" srcId="{3D5A6E40-0E0B-457C-AC1B-5F02140CF3E4}" destId="{0A5DF529-DFDE-4AE8-AD95-CE026025FF94}" srcOrd="0" destOrd="0" presId="urn:microsoft.com/office/officeart/2005/8/layout/cycle7"/>
    <dgm:cxn modelId="{67E8FD5C-6E71-4829-8124-A9BFD125A924}" type="presOf" srcId="{6EB33871-C84C-4E4B-B2D5-B280856059D2}" destId="{78388CBC-A4A2-4C38-B313-86DC3570539A}" srcOrd="1" destOrd="0" presId="urn:microsoft.com/office/officeart/2005/8/layout/cycle7"/>
    <dgm:cxn modelId="{D8127A47-A883-4C69-A3F1-9FF440659C41}" srcId="{1B18217D-701B-4CD1-87E2-FF15C97BB66E}" destId="{3D5A6E40-0E0B-457C-AC1B-5F02140CF3E4}" srcOrd="3" destOrd="0" parTransId="{DB1A77C1-2AFF-48D9-A301-81146B4B748C}" sibTransId="{522DAF4E-6E32-4FB3-A6D5-68336B6D69EE}"/>
    <dgm:cxn modelId="{D8C54E6E-1E05-4EA2-8BD7-FC7BE2DAE9C6}" type="presOf" srcId="{52108822-E56B-4EC6-9EA6-A682CB61CDB4}" destId="{CEEA4560-44ED-4AD1-9A08-B11C84454C36}" srcOrd="1" destOrd="0" presId="urn:microsoft.com/office/officeart/2005/8/layout/cycle7"/>
    <dgm:cxn modelId="{90611354-E22B-426F-892F-3E04DA8DC90B}" type="presOf" srcId="{69D0B87E-774E-40CE-9D20-F651F81FAB15}" destId="{295F4947-35F2-403C-BA75-D94F4C18701A}" srcOrd="0" destOrd="0" presId="urn:microsoft.com/office/officeart/2005/8/layout/cycle7"/>
    <dgm:cxn modelId="{95F1FD59-C3FC-44E6-BC27-196F22787860}" type="presOf" srcId="{522DAF4E-6E32-4FB3-A6D5-68336B6D69EE}" destId="{0E2DB61B-4AA5-4AAD-9D7D-C7940FB22845}" srcOrd="1" destOrd="0" presId="urn:microsoft.com/office/officeart/2005/8/layout/cycle7"/>
    <dgm:cxn modelId="{6F119C80-0D36-4924-9DD8-CF35AB381F08}" srcId="{1B18217D-701B-4CD1-87E2-FF15C97BB66E}" destId="{8FF1FC91-AE28-4087-BE2D-D68EE29280E5}" srcOrd="2" destOrd="0" parTransId="{F8628007-09C5-41A7-B9F9-0125C9E9BD33}" sibTransId="{52108822-E56B-4EC6-9EA6-A682CB61CDB4}"/>
    <dgm:cxn modelId="{44229F95-A2C2-4890-9CC8-478E2D546B1F}" type="presOf" srcId="{2DD3BDA6-C5BE-4326-A597-DC32585EDDF9}" destId="{3A0E90EB-FA01-4880-942A-A2C36BC446CF}" srcOrd="0" destOrd="0" presId="urn:microsoft.com/office/officeart/2005/8/layout/cycle7"/>
    <dgm:cxn modelId="{333D499E-8FAC-4210-A470-576D477C19D4}" type="presOf" srcId="{522DAF4E-6E32-4FB3-A6D5-68336B6D69EE}" destId="{4C1A2C6F-EA5E-47B1-8C21-B5CB5FF48A05}" srcOrd="0" destOrd="0" presId="urn:microsoft.com/office/officeart/2005/8/layout/cycle7"/>
    <dgm:cxn modelId="{75F5FF9E-D762-4B39-8C77-E5BF17672352}" srcId="{1B18217D-701B-4CD1-87E2-FF15C97BB66E}" destId="{2DD3BDA6-C5BE-4326-A597-DC32585EDDF9}" srcOrd="0" destOrd="0" parTransId="{6CE1F5D7-1CE6-4BF7-A653-04B5CD5F8BE4}" sibTransId="{6273F53D-9991-42BB-A7D3-AF461762E904}"/>
    <dgm:cxn modelId="{D3620FA5-7604-4113-89B6-16E55360EA3E}" type="presOf" srcId="{6EB33871-C84C-4E4B-B2D5-B280856059D2}" destId="{49B94476-11B3-4178-A6A9-3D96B9A768C9}" srcOrd="0" destOrd="0" presId="urn:microsoft.com/office/officeart/2005/8/layout/cycle7"/>
    <dgm:cxn modelId="{CD982CA8-F445-427F-A5D5-DB690209A0BB}" type="presOf" srcId="{1B18217D-701B-4CD1-87E2-FF15C97BB66E}" destId="{83FAB2A1-502E-4919-8410-EAD44BBA0051}" srcOrd="0" destOrd="0" presId="urn:microsoft.com/office/officeart/2005/8/layout/cycle7"/>
    <dgm:cxn modelId="{818A98C1-8BB6-4205-BB0C-1C04A7281E76}" srcId="{1B18217D-701B-4CD1-87E2-FF15C97BB66E}" destId="{69D0B87E-774E-40CE-9D20-F651F81FAB15}" srcOrd="1" destOrd="0" parTransId="{9B92E772-321D-43D0-9DE0-52CC85BD569F}" sibTransId="{6EB33871-C84C-4E4B-B2D5-B280856059D2}"/>
    <dgm:cxn modelId="{C9E0B1E0-0D63-47B1-ADC4-84FD17D17F6B}" type="presOf" srcId="{6273F53D-9991-42BB-A7D3-AF461762E904}" destId="{0445AA2C-EDF2-4BD0-9BDF-4A610A878707}" srcOrd="0" destOrd="0" presId="urn:microsoft.com/office/officeart/2005/8/layout/cycle7"/>
    <dgm:cxn modelId="{153AB3E4-B5CB-4239-BB24-FBB962C6D482}" type="presOf" srcId="{8FF1FC91-AE28-4087-BE2D-D68EE29280E5}" destId="{197A90B4-ED26-4DA1-87FC-67B7A174F68E}" srcOrd="0" destOrd="0" presId="urn:microsoft.com/office/officeart/2005/8/layout/cycle7"/>
    <dgm:cxn modelId="{1F502BEE-4E08-4F43-9C61-F2EFF39F8C89}" type="presOf" srcId="{52108822-E56B-4EC6-9EA6-A682CB61CDB4}" destId="{1622E65E-AD8D-4A53-879D-24AC3C2A24C2}" srcOrd="0" destOrd="0" presId="urn:microsoft.com/office/officeart/2005/8/layout/cycle7"/>
    <dgm:cxn modelId="{02D1C1F8-9465-4B5C-BAB2-921E582E97E0}" type="presOf" srcId="{6273F53D-9991-42BB-A7D3-AF461762E904}" destId="{49AC3838-B7C5-47A5-A878-39D0171E265C}" srcOrd="1" destOrd="0" presId="urn:microsoft.com/office/officeart/2005/8/layout/cycle7"/>
    <dgm:cxn modelId="{9E62991F-AF8C-4B08-B4D1-F88DB027E66C}" type="presParOf" srcId="{83FAB2A1-502E-4919-8410-EAD44BBA0051}" destId="{3A0E90EB-FA01-4880-942A-A2C36BC446CF}" srcOrd="0" destOrd="0" presId="urn:microsoft.com/office/officeart/2005/8/layout/cycle7"/>
    <dgm:cxn modelId="{16C57D75-4F37-4D6C-807F-3C9B61E7A8A4}" type="presParOf" srcId="{83FAB2A1-502E-4919-8410-EAD44BBA0051}" destId="{0445AA2C-EDF2-4BD0-9BDF-4A610A878707}" srcOrd="1" destOrd="0" presId="urn:microsoft.com/office/officeart/2005/8/layout/cycle7"/>
    <dgm:cxn modelId="{68DFC470-E415-481E-85D3-4B6D1AD156EA}" type="presParOf" srcId="{0445AA2C-EDF2-4BD0-9BDF-4A610A878707}" destId="{49AC3838-B7C5-47A5-A878-39D0171E265C}" srcOrd="0" destOrd="0" presId="urn:microsoft.com/office/officeart/2005/8/layout/cycle7"/>
    <dgm:cxn modelId="{8228EB95-3DA4-4E6B-9242-53BC9ED5A364}" type="presParOf" srcId="{83FAB2A1-502E-4919-8410-EAD44BBA0051}" destId="{295F4947-35F2-403C-BA75-D94F4C18701A}" srcOrd="2" destOrd="0" presId="urn:microsoft.com/office/officeart/2005/8/layout/cycle7"/>
    <dgm:cxn modelId="{8999EE4E-8317-4595-AC45-4309F52A10D9}" type="presParOf" srcId="{83FAB2A1-502E-4919-8410-EAD44BBA0051}" destId="{49B94476-11B3-4178-A6A9-3D96B9A768C9}" srcOrd="3" destOrd="0" presId="urn:microsoft.com/office/officeart/2005/8/layout/cycle7"/>
    <dgm:cxn modelId="{D79B0B5A-968A-4700-97FD-3041AA40862B}" type="presParOf" srcId="{49B94476-11B3-4178-A6A9-3D96B9A768C9}" destId="{78388CBC-A4A2-4C38-B313-86DC3570539A}" srcOrd="0" destOrd="0" presId="urn:microsoft.com/office/officeart/2005/8/layout/cycle7"/>
    <dgm:cxn modelId="{FE36E3C1-FCD8-41FC-BA56-8A1DFC98FA2E}" type="presParOf" srcId="{83FAB2A1-502E-4919-8410-EAD44BBA0051}" destId="{197A90B4-ED26-4DA1-87FC-67B7A174F68E}" srcOrd="4" destOrd="0" presId="urn:microsoft.com/office/officeart/2005/8/layout/cycle7"/>
    <dgm:cxn modelId="{6E86E7F9-77D9-4C04-BDE7-161716AD57BA}" type="presParOf" srcId="{83FAB2A1-502E-4919-8410-EAD44BBA0051}" destId="{1622E65E-AD8D-4A53-879D-24AC3C2A24C2}" srcOrd="5" destOrd="0" presId="urn:microsoft.com/office/officeart/2005/8/layout/cycle7"/>
    <dgm:cxn modelId="{4DE27246-6B61-45D7-A587-6179558807A5}" type="presParOf" srcId="{1622E65E-AD8D-4A53-879D-24AC3C2A24C2}" destId="{CEEA4560-44ED-4AD1-9A08-B11C84454C36}" srcOrd="0" destOrd="0" presId="urn:microsoft.com/office/officeart/2005/8/layout/cycle7"/>
    <dgm:cxn modelId="{6FA07913-7801-46E4-B437-A820B3D1BB38}" type="presParOf" srcId="{83FAB2A1-502E-4919-8410-EAD44BBA0051}" destId="{0A5DF529-DFDE-4AE8-AD95-CE026025FF94}" srcOrd="6" destOrd="0" presId="urn:microsoft.com/office/officeart/2005/8/layout/cycle7"/>
    <dgm:cxn modelId="{43BE478E-1CBE-492D-ABED-3DF425FCFD3C}" type="presParOf" srcId="{83FAB2A1-502E-4919-8410-EAD44BBA0051}" destId="{4C1A2C6F-EA5E-47B1-8C21-B5CB5FF48A05}" srcOrd="7" destOrd="0" presId="urn:microsoft.com/office/officeart/2005/8/layout/cycle7"/>
    <dgm:cxn modelId="{8C8A1C31-3AF9-4498-B804-89355F227525}" type="presParOf" srcId="{4C1A2C6F-EA5E-47B1-8C21-B5CB5FF48A05}" destId="{0E2DB61B-4AA5-4AAD-9D7D-C7940FB22845}"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CAB40D-F788-4084-A02B-AF0232A3BC58}" type="doc">
      <dgm:prSet loTypeId="urn:microsoft.com/office/officeart/2005/8/layout/cycle2" loCatId="cycle" qsTypeId="urn:microsoft.com/office/officeart/2005/8/quickstyle/simple1#3" qsCatId="simple" csTypeId="urn:microsoft.com/office/officeart/2005/8/colors/accent1_2#2" csCatId="accent1" phldr="1"/>
      <dgm:spPr/>
      <dgm:t>
        <a:bodyPr/>
        <a:lstStyle/>
        <a:p>
          <a:endParaRPr lang="en-GB"/>
        </a:p>
      </dgm:t>
    </dgm:pt>
    <dgm:pt modelId="{DAE52C04-6909-457E-932A-618DE6FB2FAD}">
      <dgm:prSet phldrT="[Text]" custT="1"/>
      <dgm:spPr>
        <a:solidFill>
          <a:schemeClr val="bg1"/>
        </a:solidFill>
        <a:ln>
          <a:solidFill>
            <a:schemeClr val="tx1"/>
          </a:solidFill>
        </a:ln>
      </dgm:spPr>
      <dgm:t>
        <a:bodyPr/>
        <a:lstStyle/>
        <a:p>
          <a:r>
            <a:rPr lang="en-GB" sz="1400" b="1">
              <a:solidFill>
                <a:schemeClr val="tx1"/>
              </a:solidFill>
            </a:rPr>
            <a:t>Open  Expression &amp; Self-Disclosure</a:t>
          </a:r>
        </a:p>
      </dgm:t>
    </dgm:pt>
    <dgm:pt modelId="{C90EBF8B-0467-4563-8973-385A9F599434}" type="parTrans" cxnId="{08F19813-ED62-472C-AF47-59AF7F214142}">
      <dgm:prSet/>
      <dgm:spPr/>
      <dgm:t>
        <a:bodyPr/>
        <a:lstStyle/>
        <a:p>
          <a:endParaRPr lang="en-GB" sz="2000"/>
        </a:p>
      </dgm:t>
    </dgm:pt>
    <dgm:pt modelId="{477D8290-43EB-41AF-B7D8-166E1D6EACAB}" type="sibTrans" cxnId="{08F19813-ED62-472C-AF47-59AF7F214142}">
      <dgm:prSet custT="1"/>
      <dgm:spPr>
        <a:solidFill>
          <a:schemeClr val="bg2">
            <a:lumMod val="60000"/>
            <a:lumOff val="40000"/>
          </a:schemeClr>
        </a:solidFill>
        <a:ln>
          <a:solidFill>
            <a:schemeClr val="tx1"/>
          </a:solidFill>
        </a:ln>
        <a:effectLst>
          <a:innerShdw blurRad="63500" dist="50800" dir="10800000">
            <a:prstClr val="black">
              <a:alpha val="50000"/>
            </a:prstClr>
          </a:innerShdw>
        </a:effectLst>
      </dgm:spPr>
      <dgm:t>
        <a:bodyPr/>
        <a:lstStyle/>
        <a:p>
          <a:endParaRPr lang="en-GB" sz="1800"/>
        </a:p>
      </dgm:t>
    </dgm:pt>
    <dgm:pt modelId="{961FF56F-8FF7-4131-BC61-CFEED6062113}">
      <dgm:prSet phldrT="[Text]" custT="1"/>
      <dgm:spPr>
        <a:solidFill>
          <a:schemeClr val="bg1"/>
        </a:solidFill>
        <a:ln>
          <a:solidFill>
            <a:schemeClr val="tx1"/>
          </a:solidFill>
        </a:ln>
      </dgm:spPr>
      <dgm:t>
        <a:bodyPr/>
        <a:lstStyle/>
        <a:p>
          <a:r>
            <a:rPr lang="en-GB" sz="1400" b="1">
              <a:solidFill>
                <a:schemeClr val="tx1"/>
              </a:solidFill>
            </a:rPr>
            <a:t>Perceived as Trustworthy  &amp; Genuine</a:t>
          </a:r>
        </a:p>
      </dgm:t>
    </dgm:pt>
    <dgm:pt modelId="{2E5B94A7-CCD6-471A-87F6-1FA9616D59AF}" type="parTrans" cxnId="{A7C34B9E-C1F5-443C-8126-E9A05E05CAB4}">
      <dgm:prSet/>
      <dgm:spPr/>
      <dgm:t>
        <a:bodyPr/>
        <a:lstStyle/>
        <a:p>
          <a:endParaRPr lang="en-GB" sz="2000"/>
        </a:p>
      </dgm:t>
    </dgm:pt>
    <dgm:pt modelId="{C5D56D32-8A86-43DA-A26E-7B19434C4189}" type="sibTrans" cxnId="{A7C34B9E-C1F5-443C-8126-E9A05E05CAB4}">
      <dgm:prSet custT="1"/>
      <dgm:spPr>
        <a:solidFill>
          <a:schemeClr val="bg2">
            <a:lumMod val="60000"/>
            <a:lumOff val="40000"/>
          </a:schemeClr>
        </a:solidFill>
        <a:ln>
          <a:solidFill>
            <a:schemeClr val="tx1"/>
          </a:solidFill>
        </a:ln>
        <a:effectLst>
          <a:innerShdw blurRad="63500" dist="50800" dir="18900000">
            <a:prstClr val="black">
              <a:alpha val="50000"/>
            </a:prstClr>
          </a:innerShdw>
        </a:effectLst>
      </dgm:spPr>
      <dgm:t>
        <a:bodyPr/>
        <a:lstStyle/>
        <a:p>
          <a:endParaRPr lang="en-GB" sz="1800"/>
        </a:p>
      </dgm:t>
    </dgm:pt>
    <dgm:pt modelId="{0B7813B9-DEB5-41E4-9112-1EA876FE49B5}">
      <dgm:prSet phldrT="[Text]" custT="1"/>
      <dgm:spPr>
        <a:solidFill>
          <a:schemeClr val="bg1"/>
        </a:solidFill>
        <a:ln>
          <a:solidFill>
            <a:schemeClr val="tx1"/>
          </a:solidFill>
        </a:ln>
      </dgm:spPr>
      <dgm:t>
        <a:bodyPr/>
        <a:lstStyle/>
        <a:p>
          <a:r>
            <a:rPr lang="en-GB" sz="1400" b="1">
              <a:solidFill>
                <a:schemeClr val="tx1"/>
              </a:solidFill>
            </a:rPr>
            <a:t>Socially</a:t>
          </a:r>
        </a:p>
        <a:p>
          <a:r>
            <a:rPr lang="en-GB" sz="1400" b="1">
              <a:solidFill>
                <a:schemeClr val="tx1"/>
              </a:solidFill>
            </a:rPr>
            <a:t>Connected</a:t>
          </a:r>
        </a:p>
      </dgm:t>
    </dgm:pt>
    <dgm:pt modelId="{0553DBD7-49FB-4BE5-B552-38381400A96E}" type="parTrans" cxnId="{3BD278AE-95FD-4D95-B7A7-B38F49BD2E55}">
      <dgm:prSet/>
      <dgm:spPr/>
      <dgm:t>
        <a:bodyPr/>
        <a:lstStyle/>
        <a:p>
          <a:endParaRPr lang="en-GB" sz="2000"/>
        </a:p>
      </dgm:t>
    </dgm:pt>
    <dgm:pt modelId="{93A81964-24FA-4202-A589-9481A48CA882}" type="sibTrans" cxnId="{3BD278AE-95FD-4D95-B7A7-B38F49BD2E55}">
      <dgm:prSet custT="1"/>
      <dgm:spPr>
        <a:solidFill>
          <a:schemeClr val="bg2">
            <a:lumMod val="60000"/>
            <a:lumOff val="40000"/>
          </a:schemeClr>
        </a:solidFill>
        <a:ln>
          <a:solidFill>
            <a:schemeClr val="tx1"/>
          </a:solidFill>
        </a:ln>
        <a:effectLst>
          <a:innerShdw blurRad="63500" dist="50800" dir="18900000">
            <a:prstClr val="black">
              <a:alpha val="50000"/>
            </a:prstClr>
          </a:innerShdw>
        </a:effectLst>
      </dgm:spPr>
      <dgm:t>
        <a:bodyPr/>
        <a:lstStyle/>
        <a:p>
          <a:endParaRPr lang="en-GB" sz="1800"/>
        </a:p>
      </dgm:t>
    </dgm:pt>
    <dgm:pt modelId="{1FF08F13-2652-4585-97BC-7158B47D8186}">
      <dgm:prSet phldrT="[Text]" custT="1"/>
      <dgm:spPr>
        <a:solidFill>
          <a:schemeClr val="bg1"/>
        </a:solidFill>
        <a:ln>
          <a:solidFill>
            <a:schemeClr val="tx1"/>
          </a:solidFill>
        </a:ln>
      </dgm:spPr>
      <dgm:t>
        <a:bodyPr/>
        <a:lstStyle/>
        <a:p>
          <a:r>
            <a:rPr lang="en-GB" sz="1400" b="1">
              <a:solidFill>
                <a:schemeClr val="tx1"/>
              </a:solidFill>
            </a:rPr>
            <a:t>Feel Safe and Secure</a:t>
          </a:r>
        </a:p>
      </dgm:t>
    </dgm:pt>
    <dgm:pt modelId="{2FC1D74F-EDD5-4FAC-AD07-E721DCA81CE5}" type="parTrans" cxnId="{F0B1022B-9067-4E52-9C70-39F917F79F98}">
      <dgm:prSet/>
      <dgm:spPr/>
      <dgm:t>
        <a:bodyPr/>
        <a:lstStyle/>
        <a:p>
          <a:endParaRPr lang="en-GB" sz="2000"/>
        </a:p>
      </dgm:t>
    </dgm:pt>
    <dgm:pt modelId="{AE59FE55-8529-41F8-A239-88F1203EDFDB}" type="sibTrans" cxnId="{F0B1022B-9067-4E52-9C70-39F917F79F98}">
      <dgm:prSet custT="1"/>
      <dgm:spPr>
        <a:solidFill>
          <a:schemeClr val="bg2">
            <a:lumMod val="60000"/>
            <a:lumOff val="40000"/>
          </a:schemeClr>
        </a:solidFill>
        <a:ln>
          <a:solidFill>
            <a:schemeClr val="tx1"/>
          </a:solidFill>
        </a:ln>
        <a:effectLst>
          <a:innerShdw blurRad="63500" dist="50800" dir="8100000">
            <a:prstClr val="black">
              <a:alpha val="50000"/>
            </a:prstClr>
          </a:innerShdw>
        </a:effectLst>
      </dgm:spPr>
      <dgm:t>
        <a:bodyPr/>
        <a:lstStyle/>
        <a:p>
          <a:endParaRPr lang="en-GB" sz="1800"/>
        </a:p>
      </dgm:t>
    </dgm:pt>
    <dgm:pt modelId="{AF25E48D-E1AC-40B0-B9C0-4B8EA02AA503}" type="pres">
      <dgm:prSet presAssocID="{AECAB40D-F788-4084-A02B-AF0232A3BC58}" presName="cycle" presStyleCnt="0">
        <dgm:presLayoutVars>
          <dgm:dir/>
          <dgm:resizeHandles val="exact"/>
        </dgm:presLayoutVars>
      </dgm:prSet>
      <dgm:spPr/>
    </dgm:pt>
    <dgm:pt modelId="{500DBA49-D594-45B5-9A45-53F8008D0EBB}" type="pres">
      <dgm:prSet presAssocID="{DAE52C04-6909-457E-932A-618DE6FB2FAD}" presName="node" presStyleLbl="node1" presStyleIdx="0" presStyleCnt="4" custScaleX="107407" custRadScaleRad="95595" custRadScaleInc="3698">
        <dgm:presLayoutVars>
          <dgm:bulletEnabled val="1"/>
        </dgm:presLayoutVars>
      </dgm:prSet>
      <dgm:spPr/>
    </dgm:pt>
    <dgm:pt modelId="{405717FB-CD3C-4FA1-8A9E-F64743E1BCA7}" type="pres">
      <dgm:prSet presAssocID="{477D8290-43EB-41AF-B7D8-166E1D6EACAB}" presName="sibTrans" presStyleLbl="sibTrans2D1" presStyleIdx="0" presStyleCnt="4"/>
      <dgm:spPr/>
    </dgm:pt>
    <dgm:pt modelId="{47B6B775-2BBF-4BA9-8A16-7E27CB4299DE}" type="pres">
      <dgm:prSet presAssocID="{477D8290-43EB-41AF-B7D8-166E1D6EACAB}" presName="connectorText" presStyleLbl="sibTrans2D1" presStyleIdx="0" presStyleCnt="4"/>
      <dgm:spPr/>
    </dgm:pt>
    <dgm:pt modelId="{358C9427-8AAB-4DAA-BAF4-F19DD4C543B5}" type="pres">
      <dgm:prSet presAssocID="{961FF56F-8FF7-4131-BC61-CFEED6062113}" presName="node" presStyleLbl="node1" presStyleIdx="1" presStyleCnt="4" custScaleX="113987">
        <dgm:presLayoutVars>
          <dgm:bulletEnabled val="1"/>
        </dgm:presLayoutVars>
      </dgm:prSet>
      <dgm:spPr/>
    </dgm:pt>
    <dgm:pt modelId="{89A1817B-FD27-4C4A-BF3A-5C21B24F5046}" type="pres">
      <dgm:prSet presAssocID="{C5D56D32-8A86-43DA-A26E-7B19434C4189}" presName="sibTrans" presStyleLbl="sibTrans2D1" presStyleIdx="1" presStyleCnt="4"/>
      <dgm:spPr/>
    </dgm:pt>
    <dgm:pt modelId="{A6623B58-79A5-4136-AAED-AACB6F18EE39}" type="pres">
      <dgm:prSet presAssocID="{C5D56D32-8A86-43DA-A26E-7B19434C4189}" presName="connectorText" presStyleLbl="sibTrans2D1" presStyleIdx="1" presStyleCnt="4"/>
      <dgm:spPr/>
    </dgm:pt>
    <dgm:pt modelId="{00010F5C-04C8-4EDD-813B-6DF755EF6843}" type="pres">
      <dgm:prSet presAssocID="{0B7813B9-DEB5-41E4-9112-1EA876FE49B5}" presName="node" presStyleLbl="node1" presStyleIdx="2" presStyleCnt="4" custScaleX="111768" custRadScaleRad="98818" custRadScaleInc="-3578">
        <dgm:presLayoutVars>
          <dgm:bulletEnabled val="1"/>
        </dgm:presLayoutVars>
      </dgm:prSet>
      <dgm:spPr/>
    </dgm:pt>
    <dgm:pt modelId="{2A4D1A0C-1125-4D75-A3ED-4085F624FC45}" type="pres">
      <dgm:prSet presAssocID="{93A81964-24FA-4202-A589-9481A48CA882}" presName="sibTrans" presStyleLbl="sibTrans2D1" presStyleIdx="2" presStyleCnt="4"/>
      <dgm:spPr/>
    </dgm:pt>
    <dgm:pt modelId="{580876ED-97DB-49F3-8642-ED1DBAF1320E}" type="pres">
      <dgm:prSet presAssocID="{93A81964-24FA-4202-A589-9481A48CA882}" presName="connectorText" presStyleLbl="sibTrans2D1" presStyleIdx="2" presStyleCnt="4"/>
      <dgm:spPr/>
    </dgm:pt>
    <dgm:pt modelId="{D75DF314-AAE7-4459-94B9-2B251510DF9A}" type="pres">
      <dgm:prSet presAssocID="{1FF08F13-2652-4585-97BC-7158B47D8186}" presName="node" presStyleLbl="node1" presStyleIdx="3" presStyleCnt="4" custScaleX="114253" custRadScaleRad="94463" custRadScaleInc="1569">
        <dgm:presLayoutVars>
          <dgm:bulletEnabled val="1"/>
        </dgm:presLayoutVars>
      </dgm:prSet>
      <dgm:spPr/>
    </dgm:pt>
    <dgm:pt modelId="{9EA56949-B829-441C-8DD8-FBBEF6741ACA}" type="pres">
      <dgm:prSet presAssocID="{AE59FE55-8529-41F8-A239-88F1203EDFDB}" presName="sibTrans" presStyleLbl="sibTrans2D1" presStyleIdx="3" presStyleCnt="4"/>
      <dgm:spPr/>
    </dgm:pt>
    <dgm:pt modelId="{BB4AE9D2-1FCE-4EEB-B8EA-325A0A79D1A4}" type="pres">
      <dgm:prSet presAssocID="{AE59FE55-8529-41F8-A239-88F1203EDFDB}" presName="connectorText" presStyleLbl="sibTrans2D1" presStyleIdx="3" presStyleCnt="4"/>
      <dgm:spPr/>
    </dgm:pt>
  </dgm:ptLst>
  <dgm:cxnLst>
    <dgm:cxn modelId="{D1CF0506-B7A2-4989-B828-E178A0D906E9}" type="presOf" srcId="{477D8290-43EB-41AF-B7D8-166E1D6EACAB}" destId="{405717FB-CD3C-4FA1-8A9E-F64743E1BCA7}" srcOrd="0" destOrd="0" presId="urn:microsoft.com/office/officeart/2005/8/layout/cycle2"/>
    <dgm:cxn modelId="{08F19813-ED62-472C-AF47-59AF7F214142}" srcId="{AECAB40D-F788-4084-A02B-AF0232A3BC58}" destId="{DAE52C04-6909-457E-932A-618DE6FB2FAD}" srcOrd="0" destOrd="0" parTransId="{C90EBF8B-0467-4563-8973-385A9F599434}" sibTransId="{477D8290-43EB-41AF-B7D8-166E1D6EACAB}"/>
    <dgm:cxn modelId="{70343A14-F390-46A2-B322-E3DDB12A0143}" type="presOf" srcId="{1FF08F13-2652-4585-97BC-7158B47D8186}" destId="{D75DF314-AAE7-4459-94B9-2B251510DF9A}" srcOrd="0" destOrd="0" presId="urn:microsoft.com/office/officeart/2005/8/layout/cycle2"/>
    <dgm:cxn modelId="{C0D89019-141C-457A-9522-7A2DCFA5DD40}" type="presOf" srcId="{477D8290-43EB-41AF-B7D8-166E1D6EACAB}" destId="{47B6B775-2BBF-4BA9-8A16-7E27CB4299DE}" srcOrd="1" destOrd="0" presId="urn:microsoft.com/office/officeart/2005/8/layout/cycle2"/>
    <dgm:cxn modelId="{F0B1022B-9067-4E52-9C70-39F917F79F98}" srcId="{AECAB40D-F788-4084-A02B-AF0232A3BC58}" destId="{1FF08F13-2652-4585-97BC-7158B47D8186}" srcOrd="3" destOrd="0" parTransId="{2FC1D74F-EDD5-4FAC-AD07-E721DCA81CE5}" sibTransId="{AE59FE55-8529-41F8-A239-88F1203EDFDB}"/>
    <dgm:cxn modelId="{D272C335-905D-403E-9BCD-CD816B452D32}" type="presOf" srcId="{93A81964-24FA-4202-A589-9481A48CA882}" destId="{2A4D1A0C-1125-4D75-A3ED-4085F624FC45}" srcOrd="0" destOrd="0" presId="urn:microsoft.com/office/officeart/2005/8/layout/cycle2"/>
    <dgm:cxn modelId="{80B96139-9506-4E20-B0E0-773025E4E9C7}" type="presOf" srcId="{961FF56F-8FF7-4131-BC61-CFEED6062113}" destId="{358C9427-8AAB-4DAA-BAF4-F19DD4C543B5}" srcOrd="0" destOrd="0" presId="urn:microsoft.com/office/officeart/2005/8/layout/cycle2"/>
    <dgm:cxn modelId="{599F595B-103D-4D5C-BB27-03B1B95B9AD7}" type="presOf" srcId="{DAE52C04-6909-457E-932A-618DE6FB2FAD}" destId="{500DBA49-D594-45B5-9A45-53F8008D0EBB}" srcOrd="0" destOrd="0" presId="urn:microsoft.com/office/officeart/2005/8/layout/cycle2"/>
    <dgm:cxn modelId="{2FE3766E-AE19-4838-9E87-61F01423B125}" type="presOf" srcId="{C5D56D32-8A86-43DA-A26E-7B19434C4189}" destId="{A6623B58-79A5-4136-AAED-AACB6F18EE39}" srcOrd="1" destOrd="0" presId="urn:microsoft.com/office/officeart/2005/8/layout/cycle2"/>
    <dgm:cxn modelId="{70FC565A-CA41-4C90-91C8-566159CCC7AE}" type="presOf" srcId="{AECAB40D-F788-4084-A02B-AF0232A3BC58}" destId="{AF25E48D-E1AC-40B0-B9C0-4B8EA02AA503}" srcOrd="0" destOrd="0" presId="urn:microsoft.com/office/officeart/2005/8/layout/cycle2"/>
    <dgm:cxn modelId="{67D4B17F-3846-40AF-AA8E-07D0EB2AEB2A}" type="presOf" srcId="{0B7813B9-DEB5-41E4-9112-1EA876FE49B5}" destId="{00010F5C-04C8-4EDD-813B-6DF755EF6843}" srcOrd="0" destOrd="0" presId="urn:microsoft.com/office/officeart/2005/8/layout/cycle2"/>
    <dgm:cxn modelId="{8D63E586-1184-4B3C-989F-D7D2804CC0E5}" type="presOf" srcId="{AE59FE55-8529-41F8-A239-88F1203EDFDB}" destId="{9EA56949-B829-441C-8DD8-FBBEF6741ACA}" srcOrd="0" destOrd="0" presId="urn:microsoft.com/office/officeart/2005/8/layout/cycle2"/>
    <dgm:cxn modelId="{0E619095-4771-4163-A05D-3499D793C960}" type="presOf" srcId="{93A81964-24FA-4202-A589-9481A48CA882}" destId="{580876ED-97DB-49F3-8642-ED1DBAF1320E}" srcOrd="1" destOrd="0" presId="urn:microsoft.com/office/officeart/2005/8/layout/cycle2"/>
    <dgm:cxn modelId="{A7C34B9E-C1F5-443C-8126-E9A05E05CAB4}" srcId="{AECAB40D-F788-4084-A02B-AF0232A3BC58}" destId="{961FF56F-8FF7-4131-BC61-CFEED6062113}" srcOrd="1" destOrd="0" parTransId="{2E5B94A7-CCD6-471A-87F6-1FA9616D59AF}" sibTransId="{C5D56D32-8A86-43DA-A26E-7B19434C4189}"/>
    <dgm:cxn modelId="{3BD278AE-95FD-4D95-B7A7-B38F49BD2E55}" srcId="{AECAB40D-F788-4084-A02B-AF0232A3BC58}" destId="{0B7813B9-DEB5-41E4-9112-1EA876FE49B5}" srcOrd="2" destOrd="0" parTransId="{0553DBD7-49FB-4BE5-B552-38381400A96E}" sibTransId="{93A81964-24FA-4202-A589-9481A48CA882}"/>
    <dgm:cxn modelId="{B410E2B5-CDAF-4632-B40E-D1AD8B8097A7}" type="presOf" srcId="{C5D56D32-8A86-43DA-A26E-7B19434C4189}" destId="{89A1817B-FD27-4C4A-BF3A-5C21B24F5046}" srcOrd="0" destOrd="0" presId="urn:microsoft.com/office/officeart/2005/8/layout/cycle2"/>
    <dgm:cxn modelId="{3EA354C3-36A1-4352-9F8B-DB662CF80D0D}" type="presOf" srcId="{AE59FE55-8529-41F8-A239-88F1203EDFDB}" destId="{BB4AE9D2-1FCE-4EEB-B8EA-325A0A79D1A4}" srcOrd="1" destOrd="0" presId="urn:microsoft.com/office/officeart/2005/8/layout/cycle2"/>
    <dgm:cxn modelId="{74141EFD-00D2-490C-AAF1-3AC2BEC3C723}" type="presParOf" srcId="{AF25E48D-E1AC-40B0-B9C0-4B8EA02AA503}" destId="{500DBA49-D594-45B5-9A45-53F8008D0EBB}" srcOrd="0" destOrd="0" presId="urn:microsoft.com/office/officeart/2005/8/layout/cycle2"/>
    <dgm:cxn modelId="{8F50E585-33A8-4EF4-A133-8776B7B2E52B}" type="presParOf" srcId="{AF25E48D-E1AC-40B0-B9C0-4B8EA02AA503}" destId="{405717FB-CD3C-4FA1-8A9E-F64743E1BCA7}" srcOrd="1" destOrd="0" presId="urn:microsoft.com/office/officeart/2005/8/layout/cycle2"/>
    <dgm:cxn modelId="{91338A47-C602-43FB-9F6F-84D6412E7078}" type="presParOf" srcId="{405717FB-CD3C-4FA1-8A9E-F64743E1BCA7}" destId="{47B6B775-2BBF-4BA9-8A16-7E27CB4299DE}" srcOrd="0" destOrd="0" presId="urn:microsoft.com/office/officeart/2005/8/layout/cycle2"/>
    <dgm:cxn modelId="{2F0D92C3-72A1-464E-9374-B43B2A51E7B8}" type="presParOf" srcId="{AF25E48D-E1AC-40B0-B9C0-4B8EA02AA503}" destId="{358C9427-8AAB-4DAA-BAF4-F19DD4C543B5}" srcOrd="2" destOrd="0" presId="urn:microsoft.com/office/officeart/2005/8/layout/cycle2"/>
    <dgm:cxn modelId="{AF6F23B0-FBCB-4354-A580-3EF40CD806F6}" type="presParOf" srcId="{AF25E48D-E1AC-40B0-B9C0-4B8EA02AA503}" destId="{89A1817B-FD27-4C4A-BF3A-5C21B24F5046}" srcOrd="3" destOrd="0" presId="urn:microsoft.com/office/officeart/2005/8/layout/cycle2"/>
    <dgm:cxn modelId="{BDE87328-B195-42BB-9613-EE01A260176B}" type="presParOf" srcId="{89A1817B-FD27-4C4A-BF3A-5C21B24F5046}" destId="{A6623B58-79A5-4136-AAED-AACB6F18EE39}" srcOrd="0" destOrd="0" presId="urn:microsoft.com/office/officeart/2005/8/layout/cycle2"/>
    <dgm:cxn modelId="{6920AA60-FB06-4083-AF72-B53CFF2FC7F7}" type="presParOf" srcId="{AF25E48D-E1AC-40B0-B9C0-4B8EA02AA503}" destId="{00010F5C-04C8-4EDD-813B-6DF755EF6843}" srcOrd="4" destOrd="0" presId="urn:microsoft.com/office/officeart/2005/8/layout/cycle2"/>
    <dgm:cxn modelId="{8BFF5375-C4BD-4FC6-ADC3-AAA53433152E}" type="presParOf" srcId="{AF25E48D-E1AC-40B0-B9C0-4B8EA02AA503}" destId="{2A4D1A0C-1125-4D75-A3ED-4085F624FC45}" srcOrd="5" destOrd="0" presId="urn:microsoft.com/office/officeart/2005/8/layout/cycle2"/>
    <dgm:cxn modelId="{E217B9CD-1231-465B-AE22-06E54EF616C0}" type="presParOf" srcId="{2A4D1A0C-1125-4D75-A3ED-4085F624FC45}" destId="{580876ED-97DB-49F3-8642-ED1DBAF1320E}" srcOrd="0" destOrd="0" presId="urn:microsoft.com/office/officeart/2005/8/layout/cycle2"/>
    <dgm:cxn modelId="{387E1827-6C9F-4291-9F2B-3F37ECD22C2E}" type="presParOf" srcId="{AF25E48D-E1AC-40B0-B9C0-4B8EA02AA503}" destId="{D75DF314-AAE7-4459-94B9-2B251510DF9A}" srcOrd="6" destOrd="0" presId="urn:microsoft.com/office/officeart/2005/8/layout/cycle2"/>
    <dgm:cxn modelId="{DCAE4A92-B3C0-430B-8338-85AC51DE8D27}" type="presParOf" srcId="{AF25E48D-E1AC-40B0-B9C0-4B8EA02AA503}" destId="{9EA56949-B829-441C-8DD8-FBBEF6741ACA}" srcOrd="7" destOrd="0" presId="urn:microsoft.com/office/officeart/2005/8/layout/cycle2"/>
    <dgm:cxn modelId="{2DE9E948-D001-4FE6-BB43-93BE1F672852}" type="presParOf" srcId="{9EA56949-B829-441C-8DD8-FBBEF6741ACA}" destId="{BB4AE9D2-1FCE-4EEB-B8EA-325A0A79D1A4}" srcOrd="0" destOrd="0" presId="urn:microsoft.com/office/officeart/2005/8/layout/cycle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FA151B-98E3-1B4B-9AEB-90240F0F3654}" type="doc">
      <dgm:prSet loTypeId="urn:microsoft.com/office/officeart/2005/8/layout/pyramid1" loCatId="pyramid" qsTypeId="urn:microsoft.com/office/officeart/2005/8/quickstyle/simple1" qsCatId="simple" csTypeId="urn:microsoft.com/office/officeart/2005/8/colors/accent1_1" csCatId="accent1" phldr="1"/>
      <dgm:spPr/>
    </dgm:pt>
    <dgm:pt modelId="{05561A51-3D26-CD48-9943-75B70146B331}">
      <dgm:prSet phldrT="[Text]" custT="1"/>
      <dgm:spPr/>
      <dgm:t>
        <a:bodyPr/>
        <a:lstStyle/>
        <a:p>
          <a:endParaRPr lang="en-US" sz="1800" b="1"/>
        </a:p>
        <a:p>
          <a:r>
            <a:rPr lang="en-US" sz="1600" b="1"/>
            <a:t>Life</a:t>
          </a:r>
        </a:p>
        <a:p>
          <a:r>
            <a:rPr lang="en-US" sz="1600" b="1"/>
            <a:t> Threatening Behaviors</a:t>
          </a:r>
        </a:p>
        <a:p>
          <a:r>
            <a:rPr lang="en-US" sz="1600"/>
            <a:t>Suicide ideation/behaviors</a:t>
          </a:r>
        </a:p>
        <a:p>
          <a:r>
            <a:rPr lang="en-US" sz="1600"/>
            <a:t>Self injury</a:t>
          </a:r>
        </a:p>
      </dgm:t>
    </dgm:pt>
    <dgm:pt modelId="{EBECA748-725B-6945-801D-CFD7B7ADA95C}" type="parTrans" cxnId="{564C4E52-9504-2D49-81AA-F4698C9233DA}">
      <dgm:prSet/>
      <dgm:spPr/>
      <dgm:t>
        <a:bodyPr/>
        <a:lstStyle/>
        <a:p>
          <a:endParaRPr lang="en-US"/>
        </a:p>
      </dgm:t>
    </dgm:pt>
    <dgm:pt modelId="{BB06CC4C-80BE-8F43-B47C-080E34F8E79D}" type="sibTrans" cxnId="{564C4E52-9504-2D49-81AA-F4698C9233DA}">
      <dgm:prSet/>
      <dgm:spPr/>
      <dgm:t>
        <a:bodyPr/>
        <a:lstStyle/>
        <a:p>
          <a:endParaRPr lang="en-US"/>
        </a:p>
      </dgm:t>
    </dgm:pt>
    <dgm:pt modelId="{8D54DB8D-D98B-6E44-ACA1-D9423451808F}">
      <dgm:prSet phldrT="[Text]" custT="1"/>
      <dgm:spPr/>
      <dgm:t>
        <a:bodyPr/>
        <a:lstStyle/>
        <a:p>
          <a:r>
            <a:rPr lang="en-US" sz="1800" b="1"/>
            <a:t>Therapeutic Alliance-Ruptures</a:t>
          </a:r>
        </a:p>
        <a:p>
          <a:r>
            <a:rPr lang="en-US" sz="1300" b="0"/>
            <a:t>Patient feels misunderstood or perceives therapy as not relevant to their problems</a:t>
          </a:r>
        </a:p>
        <a:p>
          <a:r>
            <a:rPr lang="en-US" sz="1300" b="0"/>
            <a:t>Patient not engaged</a:t>
          </a:r>
        </a:p>
        <a:p>
          <a:r>
            <a:rPr lang="en-US" sz="1300" b="0"/>
            <a:t>Changes in the movement, speed, and flow of in-session behavior</a:t>
          </a:r>
        </a:p>
      </dgm:t>
    </dgm:pt>
    <dgm:pt modelId="{3930E5C9-7125-4049-BB8C-CE4852A9753C}" type="parTrans" cxnId="{4FDD09FA-FA86-5C4F-A4BE-D4230239F502}">
      <dgm:prSet/>
      <dgm:spPr/>
      <dgm:t>
        <a:bodyPr/>
        <a:lstStyle/>
        <a:p>
          <a:endParaRPr lang="en-US"/>
        </a:p>
      </dgm:t>
    </dgm:pt>
    <dgm:pt modelId="{0E9031D3-24D0-604C-9067-D54CB5E2E117}" type="sibTrans" cxnId="{4FDD09FA-FA86-5C4F-A4BE-D4230239F502}">
      <dgm:prSet/>
      <dgm:spPr/>
      <dgm:t>
        <a:bodyPr/>
        <a:lstStyle/>
        <a:p>
          <a:endParaRPr lang="en-US"/>
        </a:p>
      </dgm:t>
    </dgm:pt>
    <dgm:pt modelId="{552315F6-EE84-9F40-AB70-09AA090F45E5}">
      <dgm:prSet phldrT="[Text]" custT="1"/>
      <dgm:spPr/>
      <dgm:t>
        <a:bodyPr/>
        <a:lstStyle/>
        <a:p>
          <a:r>
            <a:rPr lang="en-US" sz="1800" b="1"/>
            <a:t>OC Behavioral Themes</a:t>
          </a:r>
        </a:p>
        <a:p>
          <a:r>
            <a:rPr lang="en-US" sz="1300" b="0"/>
            <a:t>Inhibited Emotional Expressions</a:t>
          </a:r>
        </a:p>
        <a:p>
          <a:r>
            <a:rPr lang="en-US" sz="1300" b="0"/>
            <a:t>Overly-Cautious and Hyper-Vigilant</a:t>
          </a:r>
        </a:p>
        <a:p>
          <a:r>
            <a:rPr lang="en-US" sz="1300" b="0"/>
            <a:t>Rigid and Rule-Governed Behavior</a:t>
          </a:r>
        </a:p>
        <a:p>
          <a:r>
            <a:rPr lang="en-US" sz="1300" b="0"/>
            <a:t>Aloof and Distant Relationships</a:t>
          </a:r>
        </a:p>
        <a:p>
          <a:r>
            <a:rPr lang="en-US" sz="1300" b="0"/>
            <a:t>Envy and Bitterness</a:t>
          </a:r>
        </a:p>
      </dgm:t>
    </dgm:pt>
    <dgm:pt modelId="{FEF1828F-5C92-7845-8993-15F1C29BBCAA}" type="parTrans" cxnId="{0B373F75-C3BD-AF4F-AA1B-89421EA78B46}">
      <dgm:prSet/>
      <dgm:spPr/>
      <dgm:t>
        <a:bodyPr/>
        <a:lstStyle/>
        <a:p>
          <a:endParaRPr lang="en-US"/>
        </a:p>
      </dgm:t>
    </dgm:pt>
    <dgm:pt modelId="{D09AC100-EAB4-B943-9357-3057A62A5907}" type="sibTrans" cxnId="{0B373F75-C3BD-AF4F-AA1B-89421EA78B46}">
      <dgm:prSet/>
      <dgm:spPr/>
      <dgm:t>
        <a:bodyPr/>
        <a:lstStyle/>
        <a:p>
          <a:endParaRPr lang="en-US"/>
        </a:p>
      </dgm:t>
    </dgm:pt>
    <dgm:pt modelId="{4749E669-BB26-444D-8E28-61D233ACB3E1}" type="pres">
      <dgm:prSet presAssocID="{26FA151B-98E3-1B4B-9AEB-90240F0F3654}" presName="Name0" presStyleCnt="0">
        <dgm:presLayoutVars>
          <dgm:dir/>
          <dgm:animLvl val="lvl"/>
          <dgm:resizeHandles val="exact"/>
        </dgm:presLayoutVars>
      </dgm:prSet>
      <dgm:spPr/>
    </dgm:pt>
    <dgm:pt modelId="{1538BBE9-D5C2-734B-AFAE-9C302B8FA8B9}" type="pres">
      <dgm:prSet presAssocID="{05561A51-3D26-CD48-9943-75B70146B331}" presName="Name8" presStyleCnt="0"/>
      <dgm:spPr/>
    </dgm:pt>
    <dgm:pt modelId="{BA1A018B-60DA-E745-A56E-9D35CF00C5B8}" type="pres">
      <dgm:prSet presAssocID="{05561A51-3D26-CD48-9943-75B70146B331}" presName="level" presStyleLbl="node1" presStyleIdx="0" presStyleCnt="3" custScaleX="99014" custLinFactNeighborX="-258" custLinFactNeighborY="-4924">
        <dgm:presLayoutVars>
          <dgm:chMax val="1"/>
          <dgm:bulletEnabled val="1"/>
        </dgm:presLayoutVars>
      </dgm:prSet>
      <dgm:spPr/>
    </dgm:pt>
    <dgm:pt modelId="{42D9CE84-E139-4C4F-8E1B-A70DDF3DD139}" type="pres">
      <dgm:prSet presAssocID="{05561A51-3D26-CD48-9943-75B70146B331}" presName="levelTx" presStyleLbl="revTx" presStyleIdx="0" presStyleCnt="0">
        <dgm:presLayoutVars>
          <dgm:chMax val="1"/>
          <dgm:bulletEnabled val="1"/>
        </dgm:presLayoutVars>
      </dgm:prSet>
      <dgm:spPr/>
    </dgm:pt>
    <dgm:pt modelId="{88EC944A-44CF-CA4A-9064-C44667A1E55E}" type="pres">
      <dgm:prSet presAssocID="{8D54DB8D-D98B-6E44-ACA1-D9423451808F}" presName="Name8" presStyleCnt="0"/>
      <dgm:spPr/>
    </dgm:pt>
    <dgm:pt modelId="{B5CB149D-8F11-3A48-8F10-2F5A9D9D6E8F}" type="pres">
      <dgm:prSet presAssocID="{8D54DB8D-D98B-6E44-ACA1-D9423451808F}" presName="level" presStyleLbl="node1" presStyleIdx="1" presStyleCnt="3" custLinFactNeighborX="0" custLinFactNeighborY="697">
        <dgm:presLayoutVars>
          <dgm:chMax val="1"/>
          <dgm:bulletEnabled val="1"/>
        </dgm:presLayoutVars>
      </dgm:prSet>
      <dgm:spPr/>
    </dgm:pt>
    <dgm:pt modelId="{8DA5A2F4-136A-9F46-994C-1775B53E17DD}" type="pres">
      <dgm:prSet presAssocID="{8D54DB8D-D98B-6E44-ACA1-D9423451808F}" presName="levelTx" presStyleLbl="revTx" presStyleIdx="0" presStyleCnt="0">
        <dgm:presLayoutVars>
          <dgm:chMax val="1"/>
          <dgm:bulletEnabled val="1"/>
        </dgm:presLayoutVars>
      </dgm:prSet>
      <dgm:spPr/>
    </dgm:pt>
    <dgm:pt modelId="{FAFA31F5-F8E3-B443-B069-F5662844182B}" type="pres">
      <dgm:prSet presAssocID="{552315F6-EE84-9F40-AB70-09AA090F45E5}" presName="Name8" presStyleCnt="0"/>
      <dgm:spPr/>
    </dgm:pt>
    <dgm:pt modelId="{11AE1B74-8391-F64C-A26A-F03D98E6C82F}" type="pres">
      <dgm:prSet presAssocID="{552315F6-EE84-9F40-AB70-09AA090F45E5}" presName="level" presStyleLbl="node1" presStyleIdx="2" presStyleCnt="3" custLinFactNeighborY="0">
        <dgm:presLayoutVars>
          <dgm:chMax val="1"/>
          <dgm:bulletEnabled val="1"/>
        </dgm:presLayoutVars>
      </dgm:prSet>
      <dgm:spPr/>
    </dgm:pt>
    <dgm:pt modelId="{C84070F1-B5FD-3C4E-BEDF-5F79DD53A394}" type="pres">
      <dgm:prSet presAssocID="{552315F6-EE84-9F40-AB70-09AA090F45E5}" presName="levelTx" presStyleLbl="revTx" presStyleIdx="0" presStyleCnt="0">
        <dgm:presLayoutVars>
          <dgm:chMax val="1"/>
          <dgm:bulletEnabled val="1"/>
        </dgm:presLayoutVars>
      </dgm:prSet>
      <dgm:spPr/>
    </dgm:pt>
  </dgm:ptLst>
  <dgm:cxnLst>
    <dgm:cxn modelId="{08FC9A3B-8946-49E6-AD68-6E2A6B5146AF}" type="presOf" srcId="{05561A51-3D26-CD48-9943-75B70146B331}" destId="{42D9CE84-E139-4C4F-8E1B-A70DDF3DD139}" srcOrd="1" destOrd="0" presId="urn:microsoft.com/office/officeart/2005/8/layout/pyramid1"/>
    <dgm:cxn modelId="{3B076348-308B-4A63-A322-B5F537BB1BA4}" type="presOf" srcId="{552315F6-EE84-9F40-AB70-09AA090F45E5}" destId="{11AE1B74-8391-F64C-A26A-F03D98E6C82F}" srcOrd="0" destOrd="0" presId="urn:microsoft.com/office/officeart/2005/8/layout/pyramid1"/>
    <dgm:cxn modelId="{564C4E52-9504-2D49-81AA-F4698C9233DA}" srcId="{26FA151B-98E3-1B4B-9AEB-90240F0F3654}" destId="{05561A51-3D26-CD48-9943-75B70146B331}" srcOrd="0" destOrd="0" parTransId="{EBECA748-725B-6945-801D-CFD7B7ADA95C}" sibTransId="{BB06CC4C-80BE-8F43-B47C-080E34F8E79D}"/>
    <dgm:cxn modelId="{0B373F75-C3BD-AF4F-AA1B-89421EA78B46}" srcId="{26FA151B-98E3-1B4B-9AEB-90240F0F3654}" destId="{552315F6-EE84-9F40-AB70-09AA090F45E5}" srcOrd="2" destOrd="0" parTransId="{FEF1828F-5C92-7845-8993-15F1C29BBCAA}" sibTransId="{D09AC100-EAB4-B943-9357-3057A62A5907}"/>
    <dgm:cxn modelId="{4ED3E775-CD90-472A-9DEE-2A928C1318D3}" type="presOf" srcId="{26FA151B-98E3-1B4B-9AEB-90240F0F3654}" destId="{4749E669-BB26-444D-8E28-61D233ACB3E1}" srcOrd="0" destOrd="0" presId="urn:microsoft.com/office/officeart/2005/8/layout/pyramid1"/>
    <dgm:cxn modelId="{44A00396-FB17-4937-886F-814CA80C44E1}" type="presOf" srcId="{8D54DB8D-D98B-6E44-ACA1-D9423451808F}" destId="{8DA5A2F4-136A-9F46-994C-1775B53E17DD}" srcOrd="1" destOrd="0" presId="urn:microsoft.com/office/officeart/2005/8/layout/pyramid1"/>
    <dgm:cxn modelId="{F279ACAE-6CCF-429B-9028-3FFECCD79768}" type="presOf" srcId="{05561A51-3D26-CD48-9943-75B70146B331}" destId="{BA1A018B-60DA-E745-A56E-9D35CF00C5B8}" srcOrd="0" destOrd="0" presId="urn:microsoft.com/office/officeart/2005/8/layout/pyramid1"/>
    <dgm:cxn modelId="{514E78C8-FA8D-4399-8A49-B6CA73447909}" type="presOf" srcId="{552315F6-EE84-9F40-AB70-09AA090F45E5}" destId="{C84070F1-B5FD-3C4E-BEDF-5F79DD53A394}" srcOrd="1" destOrd="0" presId="urn:microsoft.com/office/officeart/2005/8/layout/pyramid1"/>
    <dgm:cxn modelId="{AA69BAED-3724-45C6-9EB5-72BA69771741}" type="presOf" srcId="{8D54DB8D-D98B-6E44-ACA1-D9423451808F}" destId="{B5CB149D-8F11-3A48-8F10-2F5A9D9D6E8F}" srcOrd="0" destOrd="0" presId="urn:microsoft.com/office/officeart/2005/8/layout/pyramid1"/>
    <dgm:cxn modelId="{4FDD09FA-FA86-5C4F-A4BE-D4230239F502}" srcId="{26FA151B-98E3-1B4B-9AEB-90240F0F3654}" destId="{8D54DB8D-D98B-6E44-ACA1-D9423451808F}" srcOrd="1" destOrd="0" parTransId="{3930E5C9-7125-4049-BB8C-CE4852A9753C}" sibTransId="{0E9031D3-24D0-604C-9067-D54CB5E2E117}"/>
    <dgm:cxn modelId="{61130D42-9E74-491C-BD02-14E7465D0CFF}" type="presParOf" srcId="{4749E669-BB26-444D-8E28-61D233ACB3E1}" destId="{1538BBE9-D5C2-734B-AFAE-9C302B8FA8B9}" srcOrd="0" destOrd="0" presId="urn:microsoft.com/office/officeart/2005/8/layout/pyramid1"/>
    <dgm:cxn modelId="{8E307F46-CC07-441B-B574-60F774CF7265}" type="presParOf" srcId="{1538BBE9-D5C2-734B-AFAE-9C302B8FA8B9}" destId="{BA1A018B-60DA-E745-A56E-9D35CF00C5B8}" srcOrd="0" destOrd="0" presId="urn:microsoft.com/office/officeart/2005/8/layout/pyramid1"/>
    <dgm:cxn modelId="{5771B58F-F50F-4E6C-9F9E-51B0EE76A5C4}" type="presParOf" srcId="{1538BBE9-D5C2-734B-AFAE-9C302B8FA8B9}" destId="{42D9CE84-E139-4C4F-8E1B-A70DDF3DD139}" srcOrd="1" destOrd="0" presId="urn:microsoft.com/office/officeart/2005/8/layout/pyramid1"/>
    <dgm:cxn modelId="{93036132-6BE0-4A1D-926D-B493821035F3}" type="presParOf" srcId="{4749E669-BB26-444D-8E28-61D233ACB3E1}" destId="{88EC944A-44CF-CA4A-9064-C44667A1E55E}" srcOrd="1" destOrd="0" presId="urn:microsoft.com/office/officeart/2005/8/layout/pyramid1"/>
    <dgm:cxn modelId="{C7F5BB6B-C2DD-4876-BA0D-46DA027B566F}" type="presParOf" srcId="{88EC944A-44CF-CA4A-9064-C44667A1E55E}" destId="{B5CB149D-8F11-3A48-8F10-2F5A9D9D6E8F}" srcOrd="0" destOrd="0" presId="urn:microsoft.com/office/officeart/2005/8/layout/pyramid1"/>
    <dgm:cxn modelId="{EF8D37AD-96B7-4420-9C0A-708D5B89B351}" type="presParOf" srcId="{88EC944A-44CF-CA4A-9064-C44667A1E55E}" destId="{8DA5A2F4-136A-9F46-994C-1775B53E17DD}" srcOrd="1" destOrd="0" presId="urn:microsoft.com/office/officeart/2005/8/layout/pyramid1"/>
    <dgm:cxn modelId="{E16422A8-EC09-4647-8592-18A4833BB34F}" type="presParOf" srcId="{4749E669-BB26-444D-8E28-61D233ACB3E1}" destId="{FAFA31F5-F8E3-B443-B069-F5662844182B}" srcOrd="2" destOrd="0" presId="urn:microsoft.com/office/officeart/2005/8/layout/pyramid1"/>
    <dgm:cxn modelId="{C4C3AEC8-7751-4213-B443-67A3E9A352A4}" type="presParOf" srcId="{FAFA31F5-F8E3-B443-B069-F5662844182B}" destId="{11AE1B74-8391-F64C-A26A-F03D98E6C82F}" srcOrd="0" destOrd="0" presId="urn:microsoft.com/office/officeart/2005/8/layout/pyramid1"/>
    <dgm:cxn modelId="{7FDE1CDF-6D6A-4C49-8A96-1E0C31C7D031}" type="presParOf" srcId="{FAFA31F5-F8E3-B443-B069-F5662844182B}" destId="{C84070F1-B5FD-3C4E-BEDF-5F79DD53A394}" srcOrd="1" destOrd="0" presId="urn:microsoft.com/office/officeart/2005/8/layout/pyramid1"/>
  </dgm:cxnLst>
  <dgm:bg/>
  <dgm:whole>
    <a:ln w="28575"/>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17E29926-C928-5E44-8E2F-E38961DC88D5}"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C8FD595F-2140-CD4B-86EE-CC5F51AE1204}">
      <dgm:prSet phldrT="[Text]"/>
      <dgm:spPr/>
      <dgm:t>
        <a:bodyPr/>
        <a:lstStyle/>
        <a:p>
          <a:r>
            <a:rPr lang="en-US"/>
            <a:t>N=250</a:t>
          </a:r>
        </a:p>
      </dgm:t>
    </dgm:pt>
    <dgm:pt modelId="{8DBD3B08-359C-534B-AB2F-145F09EB44E1}" type="parTrans" cxnId="{C376D865-E62A-354C-B5CE-1042A4655893}">
      <dgm:prSet/>
      <dgm:spPr/>
      <dgm:t>
        <a:bodyPr/>
        <a:lstStyle/>
        <a:p>
          <a:endParaRPr lang="en-US"/>
        </a:p>
      </dgm:t>
    </dgm:pt>
    <dgm:pt modelId="{87EED14D-52AF-544A-8238-E09CFF7164A3}" type="sibTrans" cxnId="{C376D865-E62A-354C-B5CE-1042A4655893}">
      <dgm:prSet/>
      <dgm:spPr/>
      <dgm:t>
        <a:bodyPr/>
        <a:lstStyle/>
        <a:p>
          <a:endParaRPr lang="en-US"/>
        </a:p>
      </dgm:t>
    </dgm:pt>
    <dgm:pt modelId="{373A0905-0D21-2549-A106-A10445E85727}">
      <dgm:prSet phldrT="[Text]"/>
      <dgm:spPr/>
      <dgm:t>
        <a:bodyPr/>
        <a:lstStyle/>
        <a:p>
          <a:r>
            <a:rPr lang="en-US"/>
            <a:t>RO DBT</a:t>
          </a:r>
        </a:p>
        <a:p>
          <a:r>
            <a:rPr lang="en-US"/>
            <a:t>N=162</a:t>
          </a:r>
        </a:p>
      </dgm:t>
    </dgm:pt>
    <dgm:pt modelId="{BDC81CDF-8380-EC47-9882-643E6CA46B8B}" type="parTrans" cxnId="{0A87E8A3-2660-CF4A-A33F-713046BA5CFC}">
      <dgm:prSet/>
      <dgm:spPr/>
      <dgm:t>
        <a:bodyPr/>
        <a:lstStyle/>
        <a:p>
          <a:endParaRPr lang="en-US"/>
        </a:p>
      </dgm:t>
    </dgm:pt>
    <dgm:pt modelId="{58FD63FA-B4A3-5C42-87F3-D4792ECE9ADE}" type="sibTrans" cxnId="{0A87E8A3-2660-CF4A-A33F-713046BA5CFC}">
      <dgm:prSet/>
      <dgm:spPr/>
      <dgm:t>
        <a:bodyPr/>
        <a:lstStyle/>
        <a:p>
          <a:endParaRPr lang="en-US"/>
        </a:p>
      </dgm:t>
    </dgm:pt>
    <dgm:pt modelId="{61E622C7-5182-924C-A0A6-B27ACF19DBF3}">
      <dgm:prSet phldrT="[Text]"/>
      <dgm:spPr/>
      <dgm:t>
        <a:bodyPr/>
        <a:lstStyle/>
        <a:p>
          <a:r>
            <a:rPr lang="en-US"/>
            <a:t>TAU</a:t>
          </a:r>
        </a:p>
        <a:p>
          <a:r>
            <a:rPr lang="en-US"/>
            <a:t>N=88</a:t>
          </a:r>
        </a:p>
      </dgm:t>
    </dgm:pt>
    <dgm:pt modelId="{C4CDEAF8-DC8A-0A44-A799-4FAB67949C31}" type="parTrans" cxnId="{4933F3B8-C88D-FD41-A733-E4189739E4B4}">
      <dgm:prSet/>
      <dgm:spPr/>
      <dgm:t>
        <a:bodyPr/>
        <a:lstStyle/>
        <a:p>
          <a:endParaRPr lang="en-US"/>
        </a:p>
      </dgm:t>
    </dgm:pt>
    <dgm:pt modelId="{6F655D04-345A-D94E-94B4-A71054A88B75}" type="sibTrans" cxnId="{4933F3B8-C88D-FD41-A733-E4189739E4B4}">
      <dgm:prSet/>
      <dgm:spPr/>
      <dgm:t>
        <a:bodyPr/>
        <a:lstStyle/>
        <a:p>
          <a:endParaRPr lang="en-US"/>
        </a:p>
      </dgm:t>
    </dgm:pt>
    <dgm:pt modelId="{5E7AFF8E-CF79-A444-B361-A3D1710E421A}" type="pres">
      <dgm:prSet presAssocID="{17E29926-C928-5E44-8E2F-E38961DC88D5}" presName="hierChild1" presStyleCnt="0">
        <dgm:presLayoutVars>
          <dgm:orgChart val="1"/>
          <dgm:chPref val="1"/>
          <dgm:dir/>
          <dgm:animOne val="branch"/>
          <dgm:animLvl val="lvl"/>
          <dgm:resizeHandles/>
        </dgm:presLayoutVars>
      </dgm:prSet>
      <dgm:spPr/>
    </dgm:pt>
    <dgm:pt modelId="{A5F1B05D-C13B-4747-8E17-367BDFCC7AA0}" type="pres">
      <dgm:prSet presAssocID="{C8FD595F-2140-CD4B-86EE-CC5F51AE1204}" presName="hierRoot1" presStyleCnt="0">
        <dgm:presLayoutVars>
          <dgm:hierBranch val="init"/>
        </dgm:presLayoutVars>
      </dgm:prSet>
      <dgm:spPr/>
    </dgm:pt>
    <dgm:pt modelId="{BDF35685-E48D-2949-86E4-F3FF8A680DB8}" type="pres">
      <dgm:prSet presAssocID="{C8FD595F-2140-CD4B-86EE-CC5F51AE1204}" presName="rootComposite1" presStyleCnt="0"/>
      <dgm:spPr/>
    </dgm:pt>
    <dgm:pt modelId="{F0601BC4-9E81-0D44-8A3F-9D726978503E}" type="pres">
      <dgm:prSet presAssocID="{C8FD595F-2140-CD4B-86EE-CC5F51AE1204}" presName="rootText1" presStyleLbl="node0" presStyleIdx="0" presStyleCnt="1">
        <dgm:presLayoutVars>
          <dgm:chPref val="3"/>
        </dgm:presLayoutVars>
      </dgm:prSet>
      <dgm:spPr/>
    </dgm:pt>
    <dgm:pt modelId="{7FB7E638-E874-214F-A778-8FB384F34DF7}" type="pres">
      <dgm:prSet presAssocID="{C8FD595F-2140-CD4B-86EE-CC5F51AE1204}" presName="rootConnector1" presStyleLbl="node1" presStyleIdx="0" presStyleCnt="0"/>
      <dgm:spPr/>
    </dgm:pt>
    <dgm:pt modelId="{1A8822E9-B946-EE49-93E9-051E60F61FB2}" type="pres">
      <dgm:prSet presAssocID="{C8FD595F-2140-CD4B-86EE-CC5F51AE1204}" presName="hierChild2" presStyleCnt="0"/>
      <dgm:spPr/>
    </dgm:pt>
    <dgm:pt modelId="{A502A701-EB77-2545-BF0E-824BFFCF7FBF}" type="pres">
      <dgm:prSet presAssocID="{BDC81CDF-8380-EC47-9882-643E6CA46B8B}" presName="Name37" presStyleLbl="parChTrans1D2" presStyleIdx="0" presStyleCnt="2"/>
      <dgm:spPr/>
    </dgm:pt>
    <dgm:pt modelId="{559C0899-656F-3248-B3F4-B3E95A74AE51}" type="pres">
      <dgm:prSet presAssocID="{373A0905-0D21-2549-A106-A10445E85727}" presName="hierRoot2" presStyleCnt="0">
        <dgm:presLayoutVars>
          <dgm:hierBranch val="init"/>
        </dgm:presLayoutVars>
      </dgm:prSet>
      <dgm:spPr/>
    </dgm:pt>
    <dgm:pt modelId="{33141C94-43C2-BE46-B96D-B1C0E7D47127}" type="pres">
      <dgm:prSet presAssocID="{373A0905-0D21-2549-A106-A10445E85727}" presName="rootComposite" presStyleCnt="0"/>
      <dgm:spPr/>
    </dgm:pt>
    <dgm:pt modelId="{923C0F40-BE87-9940-8ABE-2766FDFE4A9D}" type="pres">
      <dgm:prSet presAssocID="{373A0905-0D21-2549-A106-A10445E85727}" presName="rootText" presStyleLbl="node2" presStyleIdx="0" presStyleCnt="2">
        <dgm:presLayoutVars>
          <dgm:chPref val="3"/>
        </dgm:presLayoutVars>
      </dgm:prSet>
      <dgm:spPr/>
    </dgm:pt>
    <dgm:pt modelId="{E3C314C6-EA5F-AD4B-ACD8-A8B4EDFC4CE1}" type="pres">
      <dgm:prSet presAssocID="{373A0905-0D21-2549-A106-A10445E85727}" presName="rootConnector" presStyleLbl="node2" presStyleIdx="0" presStyleCnt="2"/>
      <dgm:spPr/>
    </dgm:pt>
    <dgm:pt modelId="{93A24F33-2765-0044-B69E-E5E9E2CC053B}" type="pres">
      <dgm:prSet presAssocID="{373A0905-0D21-2549-A106-A10445E85727}" presName="hierChild4" presStyleCnt="0"/>
      <dgm:spPr/>
    </dgm:pt>
    <dgm:pt modelId="{2953117C-4F73-D443-B31A-2D98141A1EC9}" type="pres">
      <dgm:prSet presAssocID="{373A0905-0D21-2549-A106-A10445E85727}" presName="hierChild5" presStyleCnt="0"/>
      <dgm:spPr/>
    </dgm:pt>
    <dgm:pt modelId="{66B11243-D1C1-5E4B-A3C6-4F68358FC8A8}" type="pres">
      <dgm:prSet presAssocID="{C4CDEAF8-DC8A-0A44-A799-4FAB67949C31}" presName="Name37" presStyleLbl="parChTrans1D2" presStyleIdx="1" presStyleCnt="2"/>
      <dgm:spPr/>
    </dgm:pt>
    <dgm:pt modelId="{9EA30630-4E03-2C42-AB53-583E5435D859}" type="pres">
      <dgm:prSet presAssocID="{61E622C7-5182-924C-A0A6-B27ACF19DBF3}" presName="hierRoot2" presStyleCnt="0">
        <dgm:presLayoutVars>
          <dgm:hierBranch val="init"/>
        </dgm:presLayoutVars>
      </dgm:prSet>
      <dgm:spPr/>
    </dgm:pt>
    <dgm:pt modelId="{878927B7-CC3A-FA4E-8C54-A05911877E41}" type="pres">
      <dgm:prSet presAssocID="{61E622C7-5182-924C-A0A6-B27ACF19DBF3}" presName="rootComposite" presStyleCnt="0"/>
      <dgm:spPr/>
    </dgm:pt>
    <dgm:pt modelId="{12D66161-B0C7-D140-9A35-97CA52A5E05C}" type="pres">
      <dgm:prSet presAssocID="{61E622C7-5182-924C-A0A6-B27ACF19DBF3}" presName="rootText" presStyleLbl="node2" presStyleIdx="1" presStyleCnt="2">
        <dgm:presLayoutVars>
          <dgm:chPref val="3"/>
        </dgm:presLayoutVars>
      </dgm:prSet>
      <dgm:spPr/>
    </dgm:pt>
    <dgm:pt modelId="{9439A764-3E03-ED41-848B-5E1C4E8977CB}" type="pres">
      <dgm:prSet presAssocID="{61E622C7-5182-924C-A0A6-B27ACF19DBF3}" presName="rootConnector" presStyleLbl="node2" presStyleIdx="1" presStyleCnt="2"/>
      <dgm:spPr/>
    </dgm:pt>
    <dgm:pt modelId="{E8709207-5889-1D4C-B889-62D3A4BA0484}" type="pres">
      <dgm:prSet presAssocID="{61E622C7-5182-924C-A0A6-B27ACF19DBF3}" presName="hierChild4" presStyleCnt="0"/>
      <dgm:spPr/>
    </dgm:pt>
    <dgm:pt modelId="{3EB19A0C-9E5F-7340-9121-B40FBB4990BE}" type="pres">
      <dgm:prSet presAssocID="{61E622C7-5182-924C-A0A6-B27ACF19DBF3}" presName="hierChild5" presStyleCnt="0"/>
      <dgm:spPr/>
    </dgm:pt>
    <dgm:pt modelId="{F978BD14-0064-224A-B506-CD87E267859D}" type="pres">
      <dgm:prSet presAssocID="{C8FD595F-2140-CD4B-86EE-CC5F51AE1204}" presName="hierChild3" presStyleCnt="0"/>
      <dgm:spPr/>
    </dgm:pt>
  </dgm:ptLst>
  <dgm:cxnLst>
    <dgm:cxn modelId="{8FF2E901-3CD3-2C47-A411-13DEBC64FA96}" type="presOf" srcId="{C8FD595F-2140-CD4B-86EE-CC5F51AE1204}" destId="{7FB7E638-E874-214F-A778-8FB384F34DF7}" srcOrd="1" destOrd="0" presId="urn:microsoft.com/office/officeart/2005/8/layout/orgChart1"/>
    <dgm:cxn modelId="{82F14310-F63D-6A47-A2EB-295603262C22}" type="presOf" srcId="{C4CDEAF8-DC8A-0A44-A799-4FAB67949C31}" destId="{66B11243-D1C1-5E4B-A3C6-4F68358FC8A8}" srcOrd="0" destOrd="0" presId="urn:microsoft.com/office/officeart/2005/8/layout/orgChart1"/>
    <dgm:cxn modelId="{2ABE0C37-ED25-8C4D-A26D-20397C965FF0}" type="presOf" srcId="{BDC81CDF-8380-EC47-9882-643E6CA46B8B}" destId="{A502A701-EB77-2545-BF0E-824BFFCF7FBF}" srcOrd="0" destOrd="0" presId="urn:microsoft.com/office/officeart/2005/8/layout/orgChart1"/>
    <dgm:cxn modelId="{33C24B60-89AF-FB46-9E49-15DDF2FA5B9B}" type="presOf" srcId="{61E622C7-5182-924C-A0A6-B27ACF19DBF3}" destId="{12D66161-B0C7-D140-9A35-97CA52A5E05C}" srcOrd="0" destOrd="0" presId="urn:microsoft.com/office/officeart/2005/8/layout/orgChart1"/>
    <dgm:cxn modelId="{C376D865-E62A-354C-B5CE-1042A4655893}" srcId="{17E29926-C928-5E44-8E2F-E38961DC88D5}" destId="{C8FD595F-2140-CD4B-86EE-CC5F51AE1204}" srcOrd="0" destOrd="0" parTransId="{8DBD3B08-359C-534B-AB2F-145F09EB44E1}" sibTransId="{87EED14D-52AF-544A-8238-E09CFF7164A3}"/>
    <dgm:cxn modelId="{3C77B747-8D62-F440-9B3E-3497570CE592}" type="presOf" srcId="{373A0905-0D21-2549-A106-A10445E85727}" destId="{E3C314C6-EA5F-AD4B-ACD8-A8B4EDFC4CE1}" srcOrd="1" destOrd="0" presId="urn:microsoft.com/office/officeart/2005/8/layout/orgChart1"/>
    <dgm:cxn modelId="{0A87E8A3-2660-CF4A-A33F-713046BA5CFC}" srcId="{C8FD595F-2140-CD4B-86EE-CC5F51AE1204}" destId="{373A0905-0D21-2549-A106-A10445E85727}" srcOrd="0" destOrd="0" parTransId="{BDC81CDF-8380-EC47-9882-643E6CA46B8B}" sibTransId="{58FD63FA-B4A3-5C42-87F3-D4792ECE9ADE}"/>
    <dgm:cxn modelId="{4933F3B8-C88D-FD41-A733-E4189739E4B4}" srcId="{C8FD595F-2140-CD4B-86EE-CC5F51AE1204}" destId="{61E622C7-5182-924C-A0A6-B27ACF19DBF3}" srcOrd="1" destOrd="0" parTransId="{C4CDEAF8-DC8A-0A44-A799-4FAB67949C31}" sibTransId="{6F655D04-345A-D94E-94B4-A71054A88B75}"/>
    <dgm:cxn modelId="{EFECF4CD-DBD0-FC46-A9AF-1582DA3AC29A}" type="presOf" srcId="{61E622C7-5182-924C-A0A6-B27ACF19DBF3}" destId="{9439A764-3E03-ED41-848B-5E1C4E8977CB}" srcOrd="1" destOrd="0" presId="urn:microsoft.com/office/officeart/2005/8/layout/orgChart1"/>
    <dgm:cxn modelId="{A7110CD9-CFE9-4442-B8C1-50316AA5423B}" type="presOf" srcId="{373A0905-0D21-2549-A106-A10445E85727}" destId="{923C0F40-BE87-9940-8ABE-2766FDFE4A9D}" srcOrd="0" destOrd="0" presId="urn:microsoft.com/office/officeart/2005/8/layout/orgChart1"/>
    <dgm:cxn modelId="{ADE20FE4-838F-5046-8380-FEA09BAED7C6}" type="presOf" srcId="{17E29926-C928-5E44-8E2F-E38961DC88D5}" destId="{5E7AFF8E-CF79-A444-B361-A3D1710E421A}" srcOrd="0" destOrd="0" presId="urn:microsoft.com/office/officeart/2005/8/layout/orgChart1"/>
    <dgm:cxn modelId="{120B25F5-3767-3D4F-9DD1-9888790553C6}" type="presOf" srcId="{C8FD595F-2140-CD4B-86EE-CC5F51AE1204}" destId="{F0601BC4-9E81-0D44-8A3F-9D726978503E}" srcOrd="0" destOrd="0" presId="urn:microsoft.com/office/officeart/2005/8/layout/orgChart1"/>
    <dgm:cxn modelId="{526A0187-9FDA-134F-A0BD-E34A8D58C2E4}" type="presParOf" srcId="{5E7AFF8E-CF79-A444-B361-A3D1710E421A}" destId="{A5F1B05D-C13B-4747-8E17-367BDFCC7AA0}" srcOrd="0" destOrd="0" presId="urn:microsoft.com/office/officeart/2005/8/layout/orgChart1"/>
    <dgm:cxn modelId="{68B935D3-8314-5C4B-8281-23335691F670}" type="presParOf" srcId="{A5F1B05D-C13B-4747-8E17-367BDFCC7AA0}" destId="{BDF35685-E48D-2949-86E4-F3FF8A680DB8}" srcOrd="0" destOrd="0" presId="urn:microsoft.com/office/officeart/2005/8/layout/orgChart1"/>
    <dgm:cxn modelId="{C2725BB6-626B-D84E-B397-9D9B90A529CF}" type="presParOf" srcId="{BDF35685-E48D-2949-86E4-F3FF8A680DB8}" destId="{F0601BC4-9E81-0D44-8A3F-9D726978503E}" srcOrd="0" destOrd="0" presId="urn:microsoft.com/office/officeart/2005/8/layout/orgChart1"/>
    <dgm:cxn modelId="{288C1D30-6DD1-384C-821D-905CF50A5331}" type="presParOf" srcId="{BDF35685-E48D-2949-86E4-F3FF8A680DB8}" destId="{7FB7E638-E874-214F-A778-8FB384F34DF7}" srcOrd="1" destOrd="0" presId="urn:microsoft.com/office/officeart/2005/8/layout/orgChart1"/>
    <dgm:cxn modelId="{044C70A1-B6C9-7346-89EA-771DDC84745C}" type="presParOf" srcId="{A5F1B05D-C13B-4747-8E17-367BDFCC7AA0}" destId="{1A8822E9-B946-EE49-93E9-051E60F61FB2}" srcOrd="1" destOrd="0" presId="urn:microsoft.com/office/officeart/2005/8/layout/orgChart1"/>
    <dgm:cxn modelId="{BF28AD0E-DCAF-4C43-A389-AD8E0B85F403}" type="presParOf" srcId="{1A8822E9-B946-EE49-93E9-051E60F61FB2}" destId="{A502A701-EB77-2545-BF0E-824BFFCF7FBF}" srcOrd="0" destOrd="0" presId="urn:microsoft.com/office/officeart/2005/8/layout/orgChart1"/>
    <dgm:cxn modelId="{2A75737B-4AFE-0941-9AC8-708400CF0CDF}" type="presParOf" srcId="{1A8822E9-B946-EE49-93E9-051E60F61FB2}" destId="{559C0899-656F-3248-B3F4-B3E95A74AE51}" srcOrd="1" destOrd="0" presId="urn:microsoft.com/office/officeart/2005/8/layout/orgChart1"/>
    <dgm:cxn modelId="{46A350DE-243A-CC42-9B63-18A9097CB856}" type="presParOf" srcId="{559C0899-656F-3248-B3F4-B3E95A74AE51}" destId="{33141C94-43C2-BE46-B96D-B1C0E7D47127}" srcOrd="0" destOrd="0" presId="urn:microsoft.com/office/officeart/2005/8/layout/orgChart1"/>
    <dgm:cxn modelId="{33EB8FE7-4B89-494E-A8F8-8D73C8754F67}" type="presParOf" srcId="{33141C94-43C2-BE46-B96D-B1C0E7D47127}" destId="{923C0F40-BE87-9940-8ABE-2766FDFE4A9D}" srcOrd="0" destOrd="0" presId="urn:microsoft.com/office/officeart/2005/8/layout/orgChart1"/>
    <dgm:cxn modelId="{C1936D26-6CA0-AC46-AB1D-9F77E5314D13}" type="presParOf" srcId="{33141C94-43C2-BE46-B96D-B1C0E7D47127}" destId="{E3C314C6-EA5F-AD4B-ACD8-A8B4EDFC4CE1}" srcOrd="1" destOrd="0" presId="urn:microsoft.com/office/officeart/2005/8/layout/orgChart1"/>
    <dgm:cxn modelId="{AAE84D9F-B97A-DA4F-8B3C-AF01F1FB0FE9}" type="presParOf" srcId="{559C0899-656F-3248-B3F4-B3E95A74AE51}" destId="{93A24F33-2765-0044-B69E-E5E9E2CC053B}" srcOrd="1" destOrd="0" presId="urn:microsoft.com/office/officeart/2005/8/layout/orgChart1"/>
    <dgm:cxn modelId="{1F2EC70D-2495-EB44-8BA5-453A338A1814}" type="presParOf" srcId="{559C0899-656F-3248-B3F4-B3E95A74AE51}" destId="{2953117C-4F73-D443-B31A-2D98141A1EC9}" srcOrd="2" destOrd="0" presId="urn:microsoft.com/office/officeart/2005/8/layout/orgChart1"/>
    <dgm:cxn modelId="{419CF0D9-268D-BB49-94C3-CC9B3ADBBEAE}" type="presParOf" srcId="{1A8822E9-B946-EE49-93E9-051E60F61FB2}" destId="{66B11243-D1C1-5E4B-A3C6-4F68358FC8A8}" srcOrd="2" destOrd="0" presId="urn:microsoft.com/office/officeart/2005/8/layout/orgChart1"/>
    <dgm:cxn modelId="{3BFEC93D-8479-0C42-B06D-9DC27354A833}" type="presParOf" srcId="{1A8822E9-B946-EE49-93E9-051E60F61FB2}" destId="{9EA30630-4E03-2C42-AB53-583E5435D859}" srcOrd="3" destOrd="0" presId="urn:microsoft.com/office/officeart/2005/8/layout/orgChart1"/>
    <dgm:cxn modelId="{C65E3534-EE55-794F-9380-71866691C9F6}" type="presParOf" srcId="{9EA30630-4E03-2C42-AB53-583E5435D859}" destId="{878927B7-CC3A-FA4E-8C54-A05911877E41}" srcOrd="0" destOrd="0" presId="urn:microsoft.com/office/officeart/2005/8/layout/orgChart1"/>
    <dgm:cxn modelId="{4818F131-C380-7745-A22D-1D4C57CCAE2E}" type="presParOf" srcId="{878927B7-CC3A-FA4E-8C54-A05911877E41}" destId="{12D66161-B0C7-D140-9A35-97CA52A5E05C}" srcOrd="0" destOrd="0" presId="urn:microsoft.com/office/officeart/2005/8/layout/orgChart1"/>
    <dgm:cxn modelId="{7A04EB71-6CBE-464A-843C-69D788DB7D70}" type="presParOf" srcId="{878927B7-CC3A-FA4E-8C54-A05911877E41}" destId="{9439A764-3E03-ED41-848B-5E1C4E8977CB}" srcOrd="1" destOrd="0" presId="urn:microsoft.com/office/officeart/2005/8/layout/orgChart1"/>
    <dgm:cxn modelId="{B640921A-83F6-0D41-A3A4-ABBEC60C2781}" type="presParOf" srcId="{9EA30630-4E03-2C42-AB53-583E5435D859}" destId="{E8709207-5889-1D4C-B889-62D3A4BA0484}" srcOrd="1" destOrd="0" presId="urn:microsoft.com/office/officeart/2005/8/layout/orgChart1"/>
    <dgm:cxn modelId="{A5404DED-28F6-9F4B-A4CF-C7F24883046E}" type="presParOf" srcId="{9EA30630-4E03-2C42-AB53-583E5435D859}" destId="{3EB19A0C-9E5F-7340-9121-B40FBB4990BE}" srcOrd="2" destOrd="0" presId="urn:microsoft.com/office/officeart/2005/8/layout/orgChart1"/>
    <dgm:cxn modelId="{0B6DE047-ED27-4F46-9567-6DBA04AD9ADE}" type="presParOf" srcId="{A5F1B05D-C13B-4747-8E17-367BDFCC7AA0}" destId="{F978BD14-0064-224A-B506-CD87E267859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E90EB-FA01-4880-942A-A2C36BC446CF}">
      <dsp:nvSpPr>
        <dsp:cNvPr id="0" name=""/>
        <dsp:cNvSpPr/>
      </dsp:nvSpPr>
      <dsp:spPr>
        <a:xfrm>
          <a:off x="1414690" y="616924"/>
          <a:ext cx="1472454" cy="736227"/>
        </a:xfrm>
        <a:prstGeom prst="roundRect">
          <a:avLst>
            <a:gd name="adj" fmla="val 10000"/>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tx1"/>
              </a:solidFill>
            </a:rPr>
            <a:t>Frozen or Masked Inner Feelings </a:t>
          </a:r>
        </a:p>
      </dsp:txBody>
      <dsp:txXfrm>
        <a:off x="1436253" y="638487"/>
        <a:ext cx="1429328" cy="693101"/>
      </dsp:txXfrm>
    </dsp:sp>
    <dsp:sp modelId="{0445AA2C-EDF2-4BD0-9BDF-4A610A878707}">
      <dsp:nvSpPr>
        <dsp:cNvPr id="0" name=""/>
        <dsp:cNvSpPr/>
      </dsp:nvSpPr>
      <dsp:spPr>
        <a:xfrm rot="2700000">
          <a:off x="2488559" y="1552772"/>
          <a:ext cx="717867" cy="257679"/>
        </a:xfrm>
        <a:prstGeom prst="rightArrow">
          <a:avLst/>
        </a:prstGeom>
        <a:solidFill>
          <a:schemeClr val="bg2">
            <a:lumMod val="60000"/>
            <a:lumOff val="40000"/>
          </a:schemeClr>
        </a:solidFill>
        <a:ln>
          <a:solidFill>
            <a:schemeClr val="tx1"/>
          </a:solidFill>
        </a:ln>
        <a:effectLst>
          <a:innerShdw blurRad="63500" dist="50800" dir="8100000">
            <a:prstClr val="black">
              <a:alpha val="50000"/>
            </a:prstClr>
          </a:inn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2565863" y="1604308"/>
        <a:ext cx="563259" cy="154607"/>
      </dsp:txXfrm>
    </dsp:sp>
    <dsp:sp modelId="{295F4947-35F2-403C-BA75-D94F4C18701A}">
      <dsp:nvSpPr>
        <dsp:cNvPr id="0" name=""/>
        <dsp:cNvSpPr/>
      </dsp:nvSpPr>
      <dsp:spPr>
        <a:xfrm>
          <a:off x="2828373" y="2010073"/>
          <a:ext cx="1472454" cy="777294"/>
        </a:xfrm>
        <a:prstGeom prst="roundRect">
          <a:avLst>
            <a:gd name="adj" fmla="val 10000"/>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tx1"/>
              </a:solidFill>
            </a:rPr>
            <a:t>Perceived as Untrustworthy, Stilted, or Inauthentic</a:t>
          </a:r>
        </a:p>
      </dsp:txBody>
      <dsp:txXfrm>
        <a:off x="2851139" y="2032839"/>
        <a:ext cx="1426922" cy="731762"/>
      </dsp:txXfrm>
    </dsp:sp>
    <dsp:sp modelId="{49B94476-11B3-4178-A6A9-3D96B9A768C9}">
      <dsp:nvSpPr>
        <dsp:cNvPr id="0" name=""/>
        <dsp:cNvSpPr/>
      </dsp:nvSpPr>
      <dsp:spPr>
        <a:xfrm rot="8001812">
          <a:off x="2512283" y="3004049"/>
          <a:ext cx="717867" cy="257679"/>
        </a:xfrm>
        <a:prstGeom prst="rightArrow">
          <a:avLst/>
        </a:prstGeom>
        <a:solidFill>
          <a:schemeClr val="bg2">
            <a:lumMod val="60000"/>
            <a:lumOff val="40000"/>
          </a:schemeClr>
        </a:solidFill>
        <a:ln>
          <a:solidFill>
            <a:schemeClr val="tx1"/>
          </a:solidFill>
        </a:ln>
        <a:effectLst>
          <a:innerShdw blurRad="63500" dist="50800" dir="8100000">
            <a:prstClr val="black">
              <a:alpha val="50000"/>
            </a:prstClr>
          </a:inn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10800000">
        <a:off x="2589587" y="3055585"/>
        <a:ext cx="563259" cy="154607"/>
      </dsp:txXfrm>
    </dsp:sp>
    <dsp:sp modelId="{197A90B4-ED26-4DA1-87FC-67B7A174F68E}">
      <dsp:nvSpPr>
        <dsp:cNvPr id="0" name=""/>
        <dsp:cNvSpPr/>
      </dsp:nvSpPr>
      <dsp:spPr>
        <a:xfrm>
          <a:off x="1460997" y="3478410"/>
          <a:ext cx="1472454" cy="736227"/>
        </a:xfrm>
        <a:prstGeom prst="roundRect">
          <a:avLst>
            <a:gd name="adj" fmla="val 10000"/>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tx1"/>
              </a:solidFill>
            </a:rPr>
            <a:t>Socially Ostracized</a:t>
          </a:r>
        </a:p>
      </dsp:txBody>
      <dsp:txXfrm>
        <a:off x="1482560" y="3499973"/>
        <a:ext cx="1429328" cy="693101"/>
      </dsp:txXfrm>
    </dsp:sp>
    <dsp:sp modelId="{1622E65E-AD8D-4A53-879D-24AC3C2A24C2}">
      <dsp:nvSpPr>
        <dsp:cNvPr id="0" name=""/>
        <dsp:cNvSpPr/>
      </dsp:nvSpPr>
      <dsp:spPr>
        <a:xfrm rot="13608731">
          <a:off x="1153061" y="2987677"/>
          <a:ext cx="717867" cy="257679"/>
        </a:xfrm>
        <a:prstGeom prst="rightArrow">
          <a:avLst/>
        </a:prstGeom>
        <a:solidFill>
          <a:schemeClr val="bg2">
            <a:lumMod val="60000"/>
            <a:lumOff val="40000"/>
          </a:schemeClr>
        </a:solidFill>
        <a:ln>
          <a:solidFill>
            <a:schemeClr val="tx1"/>
          </a:solidFill>
        </a:ln>
        <a:effectLst>
          <a:innerShdw blurRad="63500" dist="50800" dir="8100000">
            <a:prstClr val="black">
              <a:alpha val="50000"/>
            </a:prstClr>
          </a:inn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10800000">
        <a:off x="1230365" y="3039213"/>
        <a:ext cx="563259" cy="154607"/>
      </dsp:txXfrm>
    </dsp:sp>
    <dsp:sp modelId="{0A5DF529-DFDE-4AE8-AD95-CE026025FF94}">
      <dsp:nvSpPr>
        <dsp:cNvPr id="0" name=""/>
        <dsp:cNvSpPr/>
      </dsp:nvSpPr>
      <dsp:spPr>
        <a:xfrm>
          <a:off x="82728" y="2001743"/>
          <a:ext cx="1472439" cy="752880"/>
        </a:xfrm>
        <a:prstGeom prst="roundRect">
          <a:avLst>
            <a:gd name="adj" fmla="val 10000"/>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tx1"/>
              </a:solidFill>
            </a:rPr>
            <a:t>Feel Depressed or Anxious</a:t>
          </a:r>
        </a:p>
      </dsp:txBody>
      <dsp:txXfrm>
        <a:off x="104779" y="2023794"/>
        <a:ext cx="1428337" cy="708778"/>
      </dsp:txXfrm>
    </dsp:sp>
    <dsp:sp modelId="{4C1A2C6F-EA5E-47B1-8C21-B5CB5FF48A05}">
      <dsp:nvSpPr>
        <dsp:cNvPr id="0" name=""/>
        <dsp:cNvSpPr/>
      </dsp:nvSpPr>
      <dsp:spPr>
        <a:xfrm rot="18822838">
          <a:off x="1129980" y="1548607"/>
          <a:ext cx="717867" cy="257679"/>
        </a:xfrm>
        <a:prstGeom prst="rightArrow">
          <a:avLst/>
        </a:prstGeom>
        <a:solidFill>
          <a:schemeClr val="bg2">
            <a:lumMod val="60000"/>
            <a:lumOff val="40000"/>
          </a:schemeClr>
        </a:solidFill>
        <a:ln>
          <a:solidFill>
            <a:schemeClr val="tx1"/>
          </a:solidFill>
        </a:ln>
        <a:effectLst>
          <a:innerShdw blurRad="63500" dist="50800" dir="8100000">
            <a:prstClr val="black">
              <a:alpha val="50000"/>
            </a:prstClr>
          </a:inn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207284" y="1600143"/>
        <a:ext cx="563259" cy="154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DBA49-D594-45B5-9A45-53F8008D0EBB}">
      <dsp:nvSpPr>
        <dsp:cNvPr id="0" name=""/>
        <dsp:cNvSpPr/>
      </dsp:nvSpPr>
      <dsp:spPr>
        <a:xfrm>
          <a:off x="1252447" y="257785"/>
          <a:ext cx="1276228" cy="1188216"/>
        </a:xfrm>
        <a:prstGeom prst="ellipse">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tx1"/>
              </a:solidFill>
            </a:rPr>
            <a:t>Open  Expression &amp; Self-Disclosure</a:t>
          </a:r>
        </a:p>
      </dsp:txBody>
      <dsp:txXfrm>
        <a:off x="1439346" y="431795"/>
        <a:ext cx="902430" cy="840196"/>
      </dsp:txXfrm>
    </dsp:sp>
    <dsp:sp modelId="{405717FB-CD3C-4FA1-8A9E-F64743E1BCA7}">
      <dsp:nvSpPr>
        <dsp:cNvPr id="0" name=""/>
        <dsp:cNvSpPr/>
      </dsp:nvSpPr>
      <dsp:spPr>
        <a:xfrm rot="2670234">
          <a:off x="2367493" y="1242740"/>
          <a:ext cx="249515" cy="401023"/>
        </a:xfrm>
        <a:prstGeom prst="rightArrow">
          <a:avLst>
            <a:gd name="adj1" fmla="val 60000"/>
            <a:gd name="adj2" fmla="val 50000"/>
          </a:avLst>
        </a:prstGeom>
        <a:solidFill>
          <a:schemeClr val="bg2">
            <a:lumMod val="60000"/>
            <a:lumOff val="40000"/>
          </a:schemeClr>
        </a:solidFill>
        <a:ln>
          <a:solidFill>
            <a:schemeClr val="tx1"/>
          </a:solidFill>
        </a:ln>
        <a:effectLst>
          <a:innerShdw blurRad="63500" dist="50800" dir="10800000">
            <a:prstClr val="black">
              <a:alpha val="50000"/>
            </a:prstClr>
          </a:inn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2378227" y="1296710"/>
        <a:ext cx="174661" cy="240613"/>
      </dsp:txXfrm>
    </dsp:sp>
    <dsp:sp modelId="{358C9427-8AAB-4DAA-BAF4-F19DD4C543B5}">
      <dsp:nvSpPr>
        <dsp:cNvPr id="0" name=""/>
        <dsp:cNvSpPr/>
      </dsp:nvSpPr>
      <dsp:spPr>
        <a:xfrm>
          <a:off x="2438926" y="1462314"/>
          <a:ext cx="1354412" cy="1188216"/>
        </a:xfrm>
        <a:prstGeom prst="ellipse">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tx1"/>
              </a:solidFill>
            </a:rPr>
            <a:t>Perceived as Trustworthy  &amp; Genuine</a:t>
          </a:r>
        </a:p>
      </dsp:txBody>
      <dsp:txXfrm>
        <a:off x="2637275" y="1636324"/>
        <a:ext cx="957714" cy="840196"/>
      </dsp:txXfrm>
    </dsp:sp>
    <dsp:sp modelId="{89A1817B-FD27-4C4A-BF3A-5C21B24F5046}">
      <dsp:nvSpPr>
        <dsp:cNvPr id="0" name=""/>
        <dsp:cNvSpPr/>
      </dsp:nvSpPr>
      <dsp:spPr>
        <a:xfrm rot="8072717">
          <a:off x="2376637" y="2475154"/>
          <a:ext cx="260008" cy="401023"/>
        </a:xfrm>
        <a:prstGeom prst="rightArrow">
          <a:avLst>
            <a:gd name="adj1" fmla="val 60000"/>
            <a:gd name="adj2" fmla="val 50000"/>
          </a:avLst>
        </a:prstGeom>
        <a:solidFill>
          <a:schemeClr val="bg2">
            <a:lumMod val="60000"/>
            <a:lumOff val="40000"/>
          </a:schemeClr>
        </a:solidFill>
        <a:ln>
          <a:solidFill>
            <a:schemeClr val="tx1"/>
          </a:solidFill>
        </a:ln>
        <a:effectLst>
          <a:innerShdw blurRad="63500" dist="50800" dir="18900000">
            <a:prstClr val="black">
              <a:alpha val="50000"/>
            </a:prstClr>
          </a:inn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2442996" y="2527563"/>
        <a:ext cx="182006" cy="240613"/>
      </dsp:txXfrm>
    </dsp:sp>
    <dsp:sp modelId="{00010F5C-04C8-4EDD-813B-6DF755EF6843}">
      <dsp:nvSpPr>
        <dsp:cNvPr id="0" name=""/>
        <dsp:cNvSpPr/>
      </dsp:nvSpPr>
      <dsp:spPr>
        <a:xfrm>
          <a:off x="1226545" y="2707488"/>
          <a:ext cx="1328046" cy="1188216"/>
        </a:xfrm>
        <a:prstGeom prst="ellipse">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tx1"/>
              </a:solidFill>
            </a:rPr>
            <a:t>Socially</a:t>
          </a:r>
        </a:p>
        <a:p>
          <a:pPr marL="0" lvl="0" indent="0" algn="ctr" defTabSz="622300">
            <a:lnSpc>
              <a:spcPct val="90000"/>
            </a:lnSpc>
            <a:spcBef>
              <a:spcPct val="0"/>
            </a:spcBef>
            <a:spcAft>
              <a:spcPct val="35000"/>
            </a:spcAft>
            <a:buNone/>
          </a:pPr>
          <a:r>
            <a:rPr lang="en-GB" sz="1400" b="1" kern="1200">
              <a:solidFill>
                <a:schemeClr val="tx1"/>
              </a:solidFill>
            </a:rPr>
            <a:t>Connected</a:t>
          </a:r>
        </a:p>
      </dsp:txBody>
      <dsp:txXfrm>
        <a:off x="1421033" y="2881498"/>
        <a:ext cx="939070" cy="840196"/>
      </dsp:txXfrm>
    </dsp:sp>
    <dsp:sp modelId="{2A4D1A0C-1125-4D75-A3ED-4085F624FC45}">
      <dsp:nvSpPr>
        <dsp:cNvPr id="0" name=""/>
        <dsp:cNvSpPr/>
      </dsp:nvSpPr>
      <dsp:spPr>
        <a:xfrm rot="13547256">
          <a:off x="1152151" y="2478659"/>
          <a:ext cx="265745" cy="401023"/>
        </a:xfrm>
        <a:prstGeom prst="rightArrow">
          <a:avLst>
            <a:gd name="adj1" fmla="val 60000"/>
            <a:gd name="adj2" fmla="val 50000"/>
          </a:avLst>
        </a:prstGeom>
        <a:solidFill>
          <a:schemeClr val="bg2">
            <a:lumMod val="60000"/>
            <a:lumOff val="40000"/>
          </a:schemeClr>
        </a:solidFill>
        <a:ln>
          <a:solidFill>
            <a:schemeClr val="tx1"/>
          </a:solidFill>
        </a:ln>
        <a:effectLst>
          <a:innerShdw blurRad="63500" dist="50800" dir="18900000">
            <a:prstClr val="black">
              <a:alpha val="50000"/>
            </a:prstClr>
          </a:inn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1219809" y="2587435"/>
        <a:ext cx="186022" cy="240613"/>
      </dsp:txXfrm>
    </dsp:sp>
    <dsp:sp modelId="{D75DF314-AAE7-4459-94B9-2B251510DF9A}">
      <dsp:nvSpPr>
        <dsp:cNvPr id="0" name=""/>
        <dsp:cNvSpPr/>
      </dsp:nvSpPr>
      <dsp:spPr>
        <a:xfrm>
          <a:off x="-13896" y="1447641"/>
          <a:ext cx="1357573" cy="1188216"/>
        </a:xfrm>
        <a:prstGeom prst="ellipse">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solidFill>
                <a:schemeClr val="tx1"/>
              </a:solidFill>
            </a:rPr>
            <a:t>Feel Safe and Secure</a:t>
          </a:r>
        </a:p>
      </dsp:txBody>
      <dsp:txXfrm>
        <a:off x="184916" y="1621651"/>
        <a:ext cx="959949" cy="840196"/>
      </dsp:txXfrm>
    </dsp:sp>
    <dsp:sp modelId="{9EA56949-B829-441C-8DD8-FBBEF6741ACA}">
      <dsp:nvSpPr>
        <dsp:cNvPr id="0" name=""/>
        <dsp:cNvSpPr/>
      </dsp:nvSpPr>
      <dsp:spPr>
        <a:xfrm rot="18950969">
          <a:off x="1157526" y="1244875"/>
          <a:ext cx="243355" cy="401023"/>
        </a:xfrm>
        <a:prstGeom prst="rightArrow">
          <a:avLst>
            <a:gd name="adj1" fmla="val 60000"/>
            <a:gd name="adj2" fmla="val 50000"/>
          </a:avLst>
        </a:prstGeom>
        <a:solidFill>
          <a:schemeClr val="bg2">
            <a:lumMod val="60000"/>
            <a:lumOff val="40000"/>
          </a:schemeClr>
        </a:solidFill>
        <a:ln>
          <a:solidFill>
            <a:schemeClr val="tx1"/>
          </a:solidFill>
        </a:ln>
        <a:effectLst>
          <a:innerShdw blurRad="63500" dist="50800" dir="8100000">
            <a:prstClr val="black">
              <a:alpha val="50000"/>
            </a:prstClr>
          </a:inn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1167838" y="1350506"/>
        <a:ext cx="170349" cy="2406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A018B-60DA-E745-A56E-9D35CF00C5B8}">
      <dsp:nvSpPr>
        <dsp:cNvPr id="0" name=""/>
        <dsp:cNvSpPr/>
      </dsp:nvSpPr>
      <dsp:spPr>
        <a:xfrm>
          <a:off x="2691783" y="0"/>
          <a:ext cx="2658993" cy="1688192"/>
        </a:xfrm>
        <a:prstGeom prst="trapezoid">
          <a:avLst>
            <a:gd name="adj" fmla="val 79537"/>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1" kern="1200"/>
        </a:p>
        <a:p>
          <a:pPr marL="0" lvl="0" indent="0" algn="ctr" defTabSz="800100">
            <a:lnSpc>
              <a:spcPct val="90000"/>
            </a:lnSpc>
            <a:spcBef>
              <a:spcPct val="0"/>
            </a:spcBef>
            <a:spcAft>
              <a:spcPct val="35000"/>
            </a:spcAft>
            <a:buNone/>
          </a:pPr>
          <a:r>
            <a:rPr lang="en-US" sz="1600" b="1" kern="1200"/>
            <a:t>Life</a:t>
          </a:r>
        </a:p>
        <a:p>
          <a:pPr marL="0" lvl="0" indent="0" algn="ctr" defTabSz="800100">
            <a:lnSpc>
              <a:spcPct val="90000"/>
            </a:lnSpc>
            <a:spcBef>
              <a:spcPct val="0"/>
            </a:spcBef>
            <a:spcAft>
              <a:spcPct val="35000"/>
            </a:spcAft>
            <a:buNone/>
          </a:pPr>
          <a:r>
            <a:rPr lang="en-US" sz="1600" b="1" kern="1200"/>
            <a:t> Threatening Behaviors</a:t>
          </a:r>
        </a:p>
        <a:p>
          <a:pPr marL="0" lvl="0" indent="0" algn="ctr" defTabSz="800100">
            <a:lnSpc>
              <a:spcPct val="90000"/>
            </a:lnSpc>
            <a:spcBef>
              <a:spcPct val="0"/>
            </a:spcBef>
            <a:spcAft>
              <a:spcPct val="35000"/>
            </a:spcAft>
            <a:buNone/>
          </a:pPr>
          <a:r>
            <a:rPr lang="en-US" sz="1600" kern="1200"/>
            <a:t>Suicide ideation/behaviors</a:t>
          </a:r>
        </a:p>
        <a:p>
          <a:pPr marL="0" lvl="0" indent="0" algn="ctr" defTabSz="800100">
            <a:lnSpc>
              <a:spcPct val="90000"/>
            </a:lnSpc>
            <a:spcBef>
              <a:spcPct val="0"/>
            </a:spcBef>
            <a:spcAft>
              <a:spcPct val="35000"/>
            </a:spcAft>
            <a:buNone/>
          </a:pPr>
          <a:r>
            <a:rPr lang="en-US" sz="1600" kern="1200"/>
            <a:t>Self injury</a:t>
          </a:r>
        </a:p>
      </dsp:txBody>
      <dsp:txXfrm>
        <a:off x="2691783" y="0"/>
        <a:ext cx="2658993" cy="1688192"/>
      </dsp:txXfrm>
    </dsp:sp>
    <dsp:sp modelId="{B5CB149D-8F11-3A48-8F10-2F5A9D9D6E8F}">
      <dsp:nvSpPr>
        <dsp:cNvPr id="0" name=""/>
        <dsp:cNvSpPr/>
      </dsp:nvSpPr>
      <dsp:spPr>
        <a:xfrm>
          <a:off x="1342736" y="1699959"/>
          <a:ext cx="5370945" cy="1688192"/>
        </a:xfrm>
        <a:prstGeom prst="trapezoid">
          <a:avLst>
            <a:gd name="adj" fmla="val 79537"/>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t>Therapeutic Alliance-Ruptures</a:t>
          </a:r>
        </a:p>
        <a:p>
          <a:pPr marL="0" lvl="0" indent="0" algn="ctr" defTabSz="800100">
            <a:lnSpc>
              <a:spcPct val="90000"/>
            </a:lnSpc>
            <a:spcBef>
              <a:spcPct val="0"/>
            </a:spcBef>
            <a:spcAft>
              <a:spcPct val="35000"/>
            </a:spcAft>
            <a:buNone/>
          </a:pPr>
          <a:r>
            <a:rPr lang="en-US" sz="1300" b="0" kern="1200"/>
            <a:t>Patient feels misunderstood or perceives therapy as not relevant to their problems</a:t>
          </a:r>
        </a:p>
        <a:p>
          <a:pPr marL="0" lvl="0" indent="0" algn="ctr" defTabSz="800100">
            <a:lnSpc>
              <a:spcPct val="90000"/>
            </a:lnSpc>
            <a:spcBef>
              <a:spcPct val="0"/>
            </a:spcBef>
            <a:spcAft>
              <a:spcPct val="35000"/>
            </a:spcAft>
            <a:buNone/>
          </a:pPr>
          <a:r>
            <a:rPr lang="en-US" sz="1300" b="0" kern="1200"/>
            <a:t>Patient not engaged</a:t>
          </a:r>
        </a:p>
        <a:p>
          <a:pPr marL="0" lvl="0" indent="0" algn="ctr" defTabSz="800100">
            <a:lnSpc>
              <a:spcPct val="90000"/>
            </a:lnSpc>
            <a:spcBef>
              <a:spcPct val="0"/>
            </a:spcBef>
            <a:spcAft>
              <a:spcPct val="35000"/>
            </a:spcAft>
            <a:buNone/>
          </a:pPr>
          <a:r>
            <a:rPr lang="en-US" sz="1300" b="0" kern="1200"/>
            <a:t>Changes in the movement, speed, and flow of in-session behavior</a:t>
          </a:r>
        </a:p>
      </dsp:txBody>
      <dsp:txXfrm>
        <a:off x="2282651" y="1699959"/>
        <a:ext cx="3491114" cy="1688192"/>
      </dsp:txXfrm>
    </dsp:sp>
    <dsp:sp modelId="{11AE1B74-8391-F64C-A26A-F03D98E6C82F}">
      <dsp:nvSpPr>
        <dsp:cNvPr id="0" name=""/>
        <dsp:cNvSpPr/>
      </dsp:nvSpPr>
      <dsp:spPr>
        <a:xfrm>
          <a:off x="0" y="3376384"/>
          <a:ext cx="8056418" cy="1688192"/>
        </a:xfrm>
        <a:prstGeom prst="trapezoid">
          <a:avLst>
            <a:gd name="adj" fmla="val 79537"/>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t>OC Behavioral Themes</a:t>
          </a:r>
        </a:p>
        <a:p>
          <a:pPr marL="0" lvl="0" indent="0" algn="ctr" defTabSz="800100">
            <a:lnSpc>
              <a:spcPct val="90000"/>
            </a:lnSpc>
            <a:spcBef>
              <a:spcPct val="0"/>
            </a:spcBef>
            <a:spcAft>
              <a:spcPct val="35000"/>
            </a:spcAft>
            <a:buNone/>
          </a:pPr>
          <a:r>
            <a:rPr lang="en-US" sz="1300" b="0" kern="1200"/>
            <a:t>Inhibited Emotional Expressions</a:t>
          </a:r>
        </a:p>
        <a:p>
          <a:pPr marL="0" lvl="0" indent="0" algn="ctr" defTabSz="800100">
            <a:lnSpc>
              <a:spcPct val="90000"/>
            </a:lnSpc>
            <a:spcBef>
              <a:spcPct val="0"/>
            </a:spcBef>
            <a:spcAft>
              <a:spcPct val="35000"/>
            </a:spcAft>
            <a:buNone/>
          </a:pPr>
          <a:r>
            <a:rPr lang="en-US" sz="1300" b="0" kern="1200"/>
            <a:t>Overly-Cautious and Hyper-Vigilant</a:t>
          </a:r>
        </a:p>
        <a:p>
          <a:pPr marL="0" lvl="0" indent="0" algn="ctr" defTabSz="800100">
            <a:lnSpc>
              <a:spcPct val="90000"/>
            </a:lnSpc>
            <a:spcBef>
              <a:spcPct val="0"/>
            </a:spcBef>
            <a:spcAft>
              <a:spcPct val="35000"/>
            </a:spcAft>
            <a:buNone/>
          </a:pPr>
          <a:r>
            <a:rPr lang="en-US" sz="1300" b="0" kern="1200"/>
            <a:t>Rigid and Rule-Governed Behavior</a:t>
          </a:r>
        </a:p>
        <a:p>
          <a:pPr marL="0" lvl="0" indent="0" algn="ctr" defTabSz="800100">
            <a:lnSpc>
              <a:spcPct val="90000"/>
            </a:lnSpc>
            <a:spcBef>
              <a:spcPct val="0"/>
            </a:spcBef>
            <a:spcAft>
              <a:spcPct val="35000"/>
            </a:spcAft>
            <a:buNone/>
          </a:pPr>
          <a:r>
            <a:rPr lang="en-US" sz="1300" b="0" kern="1200"/>
            <a:t>Aloof and Distant Relationships</a:t>
          </a:r>
        </a:p>
        <a:p>
          <a:pPr marL="0" lvl="0" indent="0" algn="ctr" defTabSz="800100">
            <a:lnSpc>
              <a:spcPct val="90000"/>
            </a:lnSpc>
            <a:spcBef>
              <a:spcPct val="0"/>
            </a:spcBef>
            <a:spcAft>
              <a:spcPct val="35000"/>
            </a:spcAft>
            <a:buNone/>
          </a:pPr>
          <a:r>
            <a:rPr lang="en-US" sz="1300" b="0" kern="1200"/>
            <a:t>Envy and Bitterness</a:t>
          </a:r>
        </a:p>
      </dsp:txBody>
      <dsp:txXfrm>
        <a:off x="1409873" y="3376384"/>
        <a:ext cx="5236671" cy="16881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11243-D1C1-5E4B-A3C6-4F68358FC8A8}">
      <dsp:nvSpPr>
        <dsp:cNvPr id="0" name=""/>
        <dsp:cNvSpPr/>
      </dsp:nvSpPr>
      <dsp:spPr>
        <a:xfrm>
          <a:off x="1099116" y="697648"/>
          <a:ext cx="601488" cy="208781"/>
        </a:xfrm>
        <a:custGeom>
          <a:avLst/>
          <a:gdLst/>
          <a:ahLst/>
          <a:cxnLst/>
          <a:rect l="0" t="0" r="0" b="0"/>
          <a:pathLst>
            <a:path>
              <a:moveTo>
                <a:pt x="0" y="0"/>
              </a:moveTo>
              <a:lnTo>
                <a:pt x="0" y="104390"/>
              </a:lnTo>
              <a:lnTo>
                <a:pt x="601488" y="104390"/>
              </a:lnTo>
              <a:lnTo>
                <a:pt x="601488" y="20878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502A701-EB77-2545-BF0E-824BFFCF7FBF}">
      <dsp:nvSpPr>
        <dsp:cNvPr id="0" name=""/>
        <dsp:cNvSpPr/>
      </dsp:nvSpPr>
      <dsp:spPr>
        <a:xfrm>
          <a:off x="497628" y="697648"/>
          <a:ext cx="601488" cy="208781"/>
        </a:xfrm>
        <a:custGeom>
          <a:avLst/>
          <a:gdLst/>
          <a:ahLst/>
          <a:cxnLst/>
          <a:rect l="0" t="0" r="0" b="0"/>
          <a:pathLst>
            <a:path>
              <a:moveTo>
                <a:pt x="601488" y="0"/>
              </a:moveTo>
              <a:lnTo>
                <a:pt x="601488" y="104390"/>
              </a:lnTo>
              <a:lnTo>
                <a:pt x="0" y="104390"/>
              </a:lnTo>
              <a:lnTo>
                <a:pt x="0" y="20878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0601BC4-9E81-0D44-8A3F-9D726978503E}">
      <dsp:nvSpPr>
        <dsp:cNvPr id="0" name=""/>
        <dsp:cNvSpPr/>
      </dsp:nvSpPr>
      <dsp:spPr>
        <a:xfrm>
          <a:off x="602018" y="200550"/>
          <a:ext cx="994196" cy="49709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N=250</a:t>
          </a:r>
        </a:p>
      </dsp:txBody>
      <dsp:txXfrm>
        <a:off x="602018" y="200550"/>
        <a:ext cx="994196" cy="497098"/>
      </dsp:txXfrm>
    </dsp:sp>
    <dsp:sp modelId="{923C0F40-BE87-9940-8ABE-2766FDFE4A9D}">
      <dsp:nvSpPr>
        <dsp:cNvPr id="0" name=""/>
        <dsp:cNvSpPr/>
      </dsp:nvSpPr>
      <dsp:spPr>
        <a:xfrm>
          <a:off x="529" y="906429"/>
          <a:ext cx="994196" cy="49709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RO DBT</a:t>
          </a:r>
        </a:p>
        <a:p>
          <a:pPr marL="0" lvl="0" indent="0" algn="ctr" defTabSz="622300">
            <a:lnSpc>
              <a:spcPct val="90000"/>
            </a:lnSpc>
            <a:spcBef>
              <a:spcPct val="0"/>
            </a:spcBef>
            <a:spcAft>
              <a:spcPct val="35000"/>
            </a:spcAft>
            <a:buNone/>
          </a:pPr>
          <a:r>
            <a:rPr lang="en-US" sz="1400" kern="1200"/>
            <a:t>N=162</a:t>
          </a:r>
        </a:p>
      </dsp:txBody>
      <dsp:txXfrm>
        <a:off x="529" y="906429"/>
        <a:ext cx="994196" cy="497098"/>
      </dsp:txXfrm>
    </dsp:sp>
    <dsp:sp modelId="{12D66161-B0C7-D140-9A35-97CA52A5E05C}">
      <dsp:nvSpPr>
        <dsp:cNvPr id="0" name=""/>
        <dsp:cNvSpPr/>
      </dsp:nvSpPr>
      <dsp:spPr>
        <a:xfrm>
          <a:off x="1203507" y="906429"/>
          <a:ext cx="994196" cy="49709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TAU</a:t>
          </a:r>
        </a:p>
        <a:p>
          <a:pPr marL="0" lvl="0" indent="0" algn="ctr" defTabSz="622300">
            <a:lnSpc>
              <a:spcPct val="90000"/>
            </a:lnSpc>
            <a:spcBef>
              <a:spcPct val="0"/>
            </a:spcBef>
            <a:spcAft>
              <a:spcPct val="35000"/>
            </a:spcAft>
            <a:buNone/>
          </a:pPr>
          <a:r>
            <a:rPr lang="en-US" sz="1400" kern="1200"/>
            <a:t>N=88</a:t>
          </a:r>
        </a:p>
      </dsp:txBody>
      <dsp:txXfrm>
        <a:off x="1203507" y="906429"/>
        <a:ext cx="994196" cy="49709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D2E764-AEA4-0246-ADD1-378CDE5D69D0}" type="datetimeFigureOut">
              <a:rPr lang="en-US" smtClean="0"/>
              <a:t>7/6/2020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F1EE33-3A83-1347-A5B0-F6A3EECB54E4}" type="slidenum">
              <a:rPr lang="en-US" smtClean="0"/>
              <a:t>‹#›</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94" y="8685213"/>
            <a:ext cx="2420834" cy="458787"/>
          </a:xfrm>
          <a:prstGeom prst="rect">
            <a:avLst/>
          </a:prstGeom>
        </p:spPr>
      </p:pic>
    </p:spTree>
    <p:extLst>
      <p:ext uri="{BB962C8B-B14F-4D97-AF65-F5344CB8AC3E}">
        <p14:creationId xmlns:p14="http://schemas.microsoft.com/office/powerpoint/2010/main" val="1893364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CE8AAC-461B-194E-9318-DAE8432287F9}" type="datetimeFigureOut">
              <a:rPr lang="en-US" smtClean="0"/>
              <a:t>7/6/2020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2B13E-9423-E148-9634-1402719B93F0}" type="slidenum">
              <a:rPr lang="en-US" smtClean="0"/>
              <a:t>‹#›</a:t>
            </a:fld>
            <a:endParaRPr lang="en-US"/>
          </a:p>
        </p:txBody>
      </p:sp>
    </p:spTree>
    <p:extLst>
      <p:ext uri="{BB962C8B-B14F-4D97-AF65-F5344CB8AC3E}">
        <p14:creationId xmlns:p14="http://schemas.microsoft.com/office/powerpoint/2010/main" val="283591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time_continue=4&amp;v=apzXGEbZht0&amp;feature=emb_log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Acknowledge using slides from </a:t>
            </a:r>
            <a:r>
              <a:rPr lang="en-US" dirty="0" err="1"/>
              <a:t>radicallyopen</a:t>
            </a:r>
            <a:r>
              <a:rPr lang="en-US" dirty="0"/>
              <a:t> limited, Tom Lynch, </a:t>
            </a:r>
            <a:r>
              <a:rPr lang="en-US" dirty="0" err="1"/>
              <a:t>Roelie</a:t>
            </a:r>
            <a:r>
              <a:rPr lang="en-US" dirty="0"/>
              <a:t> Hempel, Angela Klein</a:t>
            </a:r>
          </a:p>
          <a:p>
            <a:endParaRPr lang="en-US" dirty="0"/>
          </a:p>
          <a:p>
            <a:r>
              <a:rPr lang="en-US" dirty="0"/>
              <a:t>Both introduce ourselves briefly</a:t>
            </a:r>
          </a:p>
          <a:p>
            <a:endParaRPr lang="en-US" dirty="0">
              <a:cs typeface="Calibri" panose="020F0502020204030204"/>
            </a:endParaRPr>
          </a:p>
          <a:p>
            <a:r>
              <a:rPr lang="en-US" dirty="0">
                <a:cs typeface="Calibri" panose="020F0502020204030204"/>
              </a:rPr>
              <a:t>Kati doing slides 17-28 (18 min), 40-43 (5 min)- goals 1. make it interesting 2. model some therapy technique, 3. discussion/audience interaction</a:t>
            </a:r>
          </a:p>
        </p:txBody>
      </p:sp>
      <p:sp>
        <p:nvSpPr>
          <p:cNvPr id="4" name="Slide Number Placeholder 3"/>
          <p:cNvSpPr>
            <a:spLocks noGrp="1"/>
          </p:cNvSpPr>
          <p:nvPr>
            <p:ph type="sldNum" sz="quarter" idx="10"/>
          </p:nvPr>
        </p:nvSpPr>
        <p:spPr/>
        <p:txBody>
          <a:bodyPr/>
          <a:lstStyle/>
          <a:p>
            <a:fld id="{E21C9FC8-DB2F-C246-ADE7-3B64A5F910D1}" type="slidenum">
              <a:rPr lang="en-US" smtClean="0"/>
              <a:t>1</a:t>
            </a:fld>
            <a:endParaRPr lang="en-US"/>
          </a:p>
        </p:txBody>
      </p:sp>
    </p:spTree>
    <p:extLst>
      <p:ext uri="{BB962C8B-B14F-4D97-AF65-F5344CB8AC3E}">
        <p14:creationId xmlns:p14="http://schemas.microsoft.com/office/powerpoint/2010/main" val="1054615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t>So, now we can start seeing how a degree of</a:t>
            </a:r>
            <a:r>
              <a:rPr lang="en-GB" baseline="0"/>
              <a:t> </a:t>
            </a:r>
            <a:r>
              <a:rPr lang="en-GB" baseline="0" err="1"/>
              <a:t>overcontrol</a:t>
            </a:r>
            <a:r>
              <a:rPr lang="en-GB" baseline="0"/>
              <a:t> can be prosocial in a variety of ways. </a:t>
            </a:r>
          </a:p>
          <a:p>
            <a:r>
              <a:rPr lang="en-GB" baseline="0"/>
              <a:t>-perfectionism – striving for </a:t>
            </a:r>
            <a:r>
              <a:rPr lang="en-US"/>
              <a:t>excellence and setting high performance standards</a:t>
            </a:r>
            <a:endParaRPr lang="en-GB" baseline="0"/>
          </a:p>
          <a:p>
            <a:r>
              <a:rPr lang="en-GB" baseline="0"/>
              <a:t>-Rules and fairness (example: Due to his strong ethics/moral values, an OC patient was the only person in 1970s willing to testify against the Mob in Chicago, because for him, it was the right thing to do)</a:t>
            </a:r>
          </a:p>
          <a:p>
            <a:r>
              <a:rPr lang="en-GB" baseline="0"/>
              <a:t>-Delaying gratification (example: we can store food so we don’t need to hibernate in winter or starve to death during times of scarcity)</a:t>
            </a:r>
          </a:p>
          <a:p>
            <a:r>
              <a:rPr lang="en-GB" baseline="0"/>
              <a:t>-Duty/obligation: doing things not necessarily out of self-centred interests (example: bus breaks down and people are hungry and thirsty, but OC will wait to make sure everyone, including the kids and the elderly in wheelchair get off first BEFORE taking care of themselves)</a:t>
            </a:r>
            <a:endParaRPr lang="en-GB"/>
          </a:p>
        </p:txBody>
      </p:sp>
    </p:spTree>
    <p:extLst>
      <p:ext uri="{BB962C8B-B14F-4D97-AF65-F5344CB8AC3E}">
        <p14:creationId xmlns:p14="http://schemas.microsoft.com/office/powerpoint/2010/main" val="2456801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BUT….can</a:t>
            </a:r>
            <a:r>
              <a:rPr lang="en-GB" baseline="0" dirty="0"/>
              <a:t> you have too much of a good thing?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80A907D-A764-4D50-A5EF-190A57098845}" type="slidenum">
              <a:rPr lang="en-US" smtClean="0"/>
              <a:pPr/>
              <a:t>11</a:t>
            </a:fld>
            <a:endParaRPr lang="en-US"/>
          </a:p>
        </p:txBody>
      </p:sp>
    </p:spTree>
    <p:extLst>
      <p:ext uri="{BB962C8B-B14F-4D97-AF65-F5344CB8AC3E}">
        <p14:creationId xmlns:p14="http://schemas.microsoft.com/office/powerpoint/2010/main" val="672234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Clinically, on the UC side we see. . .  </a:t>
            </a:r>
          </a:p>
          <a:p>
            <a:r>
              <a:rPr lang="en-US"/>
              <a:t>Cluster B</a:t>
            </a:r>
          </a:p>
          <a:p>
            <a:r>
              <a:rPr lang="en-US"/>
              <a:t>And on the OC. . .</a:t>
            </a:r>
          </a:p>
          <a:p>
            <a:r>
              <a:rPr lang="en-US"/>
              <a:t>Spectrum of biological loading to more environmentally influenced</a:t>
            </a:r>
          </a:p>
          <a:p>
            <a:r>
              <a:rPr lang="en-US"/>
              <a:t>At the most extreme end of biological loading, autism. . .</a:t>
            </a:r>
          </a:p>
          <a:p>
            <a:r>
              <a:rPr lang="en-US"/>
              <a:t>Cluster A &amp; C</a:t>
            </a:r>
          </a:p>
          <a:p>
            <a:r>
              <a:rPr lang="en-US"/>
              <a:t>Of course, this is a broad-brush overview, just to help you start to distinguish.</a:t>
            </a:r>
          </a:p>
        </p:txBody>
      </p:sp>
    </p:spTree>
    <p:extLst>
      <p:ext uri="{BB962C8B-B14F-4D97-AF65-F5344CB8AC3E}">
        <p14:creationId xmlns:p14="http://schemas.microsoft.com/office/powerpoint/2010/main" val="3448079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a:t>With this, it is not just about clinical disorder.  We all have a temperament.  And as therapists doing RO and just in general it is important to know which side you lean towards.</a:t>
            </a:r>
          </a:p>
        </p:txBody>
      </p:sp>
    </p:spTree>
    <p:extLst>
      <p:ext uri="{BB962C8B-B14F-4D97-AF65-F5344CB8AC3E}">
        <p14:creationId xmlns:p14="http://schemas.microsoft.com/office/powerpoint/2010/main" val="3206002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t>To get a sense of this, this is an example word pairing.  The instructions with this are to select a word from each row that best represents you, even if you are a bit of both; the A column represents </a:t>
            </a:r>
            <a:r>
              <a:rPr lang="en-GB" err="1"/>
              <a:t>undercontrol</a:t>
            </a:r>
            <a:r>
              <a:rPr lang="en-GB"/>
              <a:t>; the B column represents overcontrol.</a:t>
            </a:r>
          </a:p>
        </p:txBody>
      </p:sp>
    </p:spTree>
    <p:extLst>
      <p:ext uri="{BB962C8B-B14F-4D97-AF65-F5344CB8AC3E}">
        <p14:creationId xmlns:p14="http://schemas.microsoft.com/office/powerpoint/2010/main" val="2082425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cs typeface="Calibri"/>
              </a:rPr>
              <a:t>[[[15 min]]</a:t>
            </a:r>
          </a:p>
          <a:p>
            <a:r>
              <a:rPr lang="en-GB" dirty="0">
                <a:cs typeface="Calibri"/>
              </a:rPr>
              <a:t>[[POLLL: Did you lean more OC or UC?]]</a:t>
            </a:r>
          </a:p>
        </p:txBody>
      </p:sp>
    </p:spTree>
    <p:extLst>
      <p:ext uri="{BB962C8B-B14F-4D97-AF65-F5344CB8AC3E}">
        <p14:creationId xmlns:p14="http://schemas.microsoft.com/office/powerpoint/2010/main" val="2562692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[[[KATI starts]]]</a:t>
            </a:r>
          </a:p>
          <a:p>
            <a:endParaRPr lang="en-US"/>
          </a:p>
          <a:p>
            <a:r>
              <a:rPr lang="en-US"/>
              <a:t>So what exactly makes overcontrol problematic, across its various symptom presentations?</a:t>
            </a:r>
            <a:endParaRPr lang="en-US">
              <a:cs typeface="Calibri"/>
            </a:endParaRPr>
          </a:p>
          <a:p>
            <a:endParaRPr lang="en-US">
              <a:cs typeface="Calibri"/>
            </a:endParaRPr>
          </a:p>
          <a:p>
            <a:pPr>
              <a:defRPr/>
            </a:pPr>
            <a:r>
              <a:rPr lang="en-US">
                <a:cs typeface="Calibri"/>
              </a:rPr>
              <a:t>Social signalling – non-language signals expressed in social context – ex: body posture, vocal tone/pitch/cadence, facial expression, presence or absence of speech, frequency/ duration of speech</a:t>
            </a: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t>In RO DBT we therefore focus on the social signalling that is interfering with connection, in order to help clients find and join their tribe.</a:t>
            </a:r>
            <a:endParaRPr lang="en-GB">
              <a:cs typeface="Calibri"/>
            </a:endParaRPr>
          </a:p>
          <a:p>
            <a:endParaRPr lang="en-US"/>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9432B13E-9423-E148-9634-1402719B93F0}" type="slidenum">
              <a:rPr lang="en-US" smtClean="0"/>
              <a:t>16</a:t>
            </a:fld>
            <a:endParaRPr lang="en-US"/>
          </a:p>
        </p:txBody>
      </p:sp>
    </p:spTree>
    <p:extLst>
      <p:ext uri="{BB962C8B-B14F-4D97-AF65-F5344CB8AC3E}">
        <p14:creationId xmlns:p14="http://schemas.microsoft.com/office/powerpoint/2010/main" val="1617971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B5EB890F-8FB6-4D70-B705-A1C5EFBCFA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1D41AAE2-F2FF-42B1-A7D4-BFDFDE70EF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Research suggests five common themes among OC folks that can contribute to a sense of isolation and emotional loneliness</a:t>
            </a:r>
          </a:p>
          <a:p>
            <a:r>
              <a:rPr lang="en-US"/>
              <a:t>1). Tendency to be Hyper-detail focused &amp; overly cautious --&gt; avoiding feedback or novel situations – can be overt avoidance or more subtle interpersonal behaviors that function to control interaction and guard against uncomfortable experiences.</a:t>
            </a:r>
            <a:endParaRPr lang="en-US">
              <a:cs typeface="Calibri"/>
            </a:endParaRPr>
          </a:p>
          <a:p>
            <a:r>
              <a:rPr lang="en-US"/>
              <a:t>       </a:t>
            </a:r>
            <a:endParaRPr lang="en-US">
              <a:cs typeface="Calibri"/>
            </a:endParaRPr>
          </a:p>
          <a:p>
            <a:endParaRPr lang="en-US"/>
          </a:p>
          <a:p>
            <a:r>
              <a:rPr lang="en-US"/>
              <a:t>2) Rigid &amp; rule-governed behavior: extreme - hyper-scheduled CEO; less extreme – eating same 5 meals each week, strict rules about exercise, moral certitude not sensitive to context – </a:t>
            </a:r>
            <a:r>
              <a:rPr lang="en-US" b="1"/>
              <a:t>can result being closed off to new or disconfirming information</a:t>
            </a:r>
            <a:endParaRPr lang="en-US"/>
          </a:p>
          <a:p>
            <a:pPr>
              <a:defRPr/>
            </a:pPr>
            <a:endParaRPr lang="en-US" b="1"/>
          </a:p>
          <a:p>
            <a:pPr>
              <a:defRPr/>
            </a:pPr>
            <a:r>
              <a:rPr lang="en-US"/>
              <a:t>3) Inhibited and disingenuous expression: flat face or smiling when upset, </a:t>
            </a:r>
            <a:endParaRPr lang="en-US">
              <a:cs typeface="Calibri"/>
            </a:endParaRPr>
          </a:p>
          <a:p>
            <a:pPr>
              <a:defRPr/>
            </a:pPr>
            <a:r>
              <a:rPr lang="en-US"/>
              <a:t>Research: flat face - Blank expressions, furrowed brows, or slight frowns are often interpreted as disapproving—regardless of the actual intentions of the sender (e.g., some people frown or furrow their brow when intensely listening). Disingenuous  - research on self-concealment, we can sense that and It affects out willingness to trust others when we sense they’re concealing.</a:t>
            </a:r>
            <a:endParaRPr lang="en-US">
              <a:cs typeface="Calibri"/>
            </a:endParaRPr>
          </a:p>
          <a:p>
            <a:endParaRPr lang="en-US"/>
          </a:p>
          <a:p>
            <a:r>
              <a:rPr lang="en-US"/>
              <a:t>4) Aloof &amp; distant style of relating: e.g., not responding to texts, minimal responses, not revealing much about yourself, e.g., asking a lot of questions – research on self-disclosure and liking is pretty clear – we like people more and feel connected when we feel they are genuine and honest with us –  e.g., à</a:t>
            </a:r>
            <a:r>
              <a:rPr lang="en-US">
                <a:sym typeface="Wingdings" panose="05000000000000000000" pitchFamily="2" charset="2"/>
              </a:rPr>
              <a:t> match plus one</a:t>
            </a:r>
            <a:endParaRPr lang="en-US"/>
          </a:p>
          <a:p>
            <a:endParaRPr lang="en-US"/>
          </a:p>
          <a:p>
            <a:r>
              <a:rPr lang="en-US"/>
              <a:t>5) High social comparisons &amp; envy-bitterness: target à </a:t>
            </a:r>
            <a:r>
              <a:rPr lang="en-US">
                <a:sym typeface="Wingdings" panose="05000000000000000000" pitchFamily="2" charset="2"/>
              </a:rPr>
              <a:t>benign envy (awareness that we want what someone has – useful and can alert us to what's important to us); this differs from the more harmful envy, which is a combination of anger and shame</a:t>
            </a:r>
            <a:r>
              <a:rPr lang="en-US"/>
              <a:t> --&gt; motivates urges for secret revenge.  We also look at if you even want what the other person has; when you do this you may realize you don’t.  Client -SP, e.g., school/intelligence/academic/occupational achievement; - worked as an academic coach in educational settings and went back to school – enjoyed work but felt as though her status wasn't appreciated – envied colleagues in administrative positions for the prestige and fixated on becoming school principle. Ultimately got job as principle and didn't enjoy the work – felt bogged down by the administrative demands and interpersonal management. Left position early and attributed it to personal flaws, failure, lack of ability – through work on clarifying values and building awareness around personal comparisons, realized she never wanted this job in the first place, but pursued it due to unhelpful envy related to status and respect. Pursued alternative education career she's finding engaging and vital </a:t>
            </a:r>
            <a:endParaRPr lang="en-US">
              <a:cs typeface="Calibri"/>
            </a:endParaRPr>
          </a:p>
          <a:p>
            <a:endParaRPr lang="en-US">
              <a:cs typeface="Calibri"/>
            </a:endParaRPr>
          </a:p>
          <a:p>
            <a:r>
              <a:rPr lang="en-US"/>
              <a:t>     -Example of pushback - Kati: Jason, let's show audience example of problem behavior that OC folks do – would you mind showing them a   pushback?</a:t>
            </a:r>
            <a:endParaRPr lang="en-US">
              <a:cs typeface="Calibri" panose="020F0502020204030204"/>
            </a:endParaRPr>
          </a:p>
          <a:p>
            <a:r>
              <a:rPr lang="en-US"/>
              <a:t>             - point: pushbacks block unwanted requests or feedback from others – in this case, it functioned to allow Jason to block a request for help, without having to admit it</a:t>
            </a:r>
            <a:endParaRPr lang="en-US">
              <a:cs typeface="Calibri" panose="020F0502020204030204"/>
            </a:endParaRPr>
          </a:p>
          <a:p>
            <a:endParaRPr lang="en-US"/>
          </a:p>
          <a:p>
            <a:endParaRPr lang="en-US"/>
          </a:p>
          <a:p>
            <a:r>
              <a:rPr lang="en-US"/>
              <a:t>R &amp; O – Building openness to novel, unexpected, or disconfirming feedback, learning to tolerate and even welcome uncertainty or spontaneity</a:t>
            </a:r>
            <a:endParaRPr lang="en-US">
              <a:cs typeface="Calibri"/>
            </a:endParaRPr>
          </a:p>
          <a:p>
            <a:endParaRPr lang="en-US"/>
          </a:p>
          <a:p>
            <a:r>
              <a:rPr lang="en-US"/>
              <a:t>Flexible – Build flexibility around compulsive need for structure/order, perfectionism, overreliance on approach coping/compulsive fixing --&gt; learning that there may be several helpful ways of doing things rather than 1 right way </a:t>
            </a:r>
            <a:endParaRPr lang="en-US">
              <a:cs typeface="Calibri"/>
            </a:endParaRPr>
          </a:p>
          <a:p>
            <a:endParaRPr lang="en-US"/>
          </a:p>
          <a:p>
            <a:r>
              <a:rPr lang="en-US"/>
              <a:t>Emotional exp/awareness - practicing building awareness of emotional experience and congruent expression in safe contexts, e.g., expressing concern when feeling it, accurately reporting level of distress vs. Underreporting, smiling when receiving a compliment</a:t>
            </a:r>
            <a:endParaRPr lang="en-US">
              <a:cs typeface="Calibri"/>
            </a:endParaRPr>
          </a:p>
          <a:p>
            <a:endParaRPr lang="en-US"/>
          </a:p>
          <a:p>
            <a:r>
              <a:rPr lang="en-US"/>
              <a:t>Social connectedness &amp; intimacy – building sense of "tribe" through close social connection with at least 1 other person (research shows that benefits of social connection come with only 1 close relationship)</a:t>
            </a:r>
            <a:endParaRPr lang="en-US">
              <a:cs typeface="Calibri"/>
            </a:endParaRPr>
          </a:p>
          <a:p>
            <a:endParaRPr lang="en-US">
              <a:cs typeface="Calibri"/>
            </a:endParaRPr>
          </a:p>
        </p:txBody>
      </p:sp>
      <p:sp>
        <p:nvSpPr>
          <p:cNvPr id="4" name="Date Placeholder 3">
            <a:extLst>
              <a:ext uri="{FF2B5EF4-FFF2-40B4-BE49-F238E27FC236}">
                <a16:creationId xmlns:a16="http://schemas.microsoft.com/office/drawing/2014/main" id="{BAF5D090-C33E-4FBB-AAAB-823CD642C945}"/>
              </a:ext>
            </a:extLst>
          </p:cNvPr>
          <p:cNvSpPr>
            <a:spLocks noGrp="1"/>
          </p:cNvSpPr>
          <p:nvPr>
            <p:ph type="dt" sz="quarter" idx="1"/>
          </p:nvPr>
        </p:nvSpPr>
        <p:spPr/>
        <p:txBody>
          <a:bodyPr/>
          <a:lstStyle/>
          <a:p>
            <a:pPr>
              <a:defRPr/>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B5EB890F-8FB6-4D70-B705-A1C5EFBCFA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1D41AAE2-F2FF-42B1-A7D4-BFDFDE70EF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Research suggests five common themes among OC folks that can contribute to a sense of isolation and emotional loneliness</a:t>
            </a:r>
          </a:p>
          <a:p>
            <a:r>
              <a:rPr lang="en-US"/>
              <a:t>1). Tendency to be Hyper-detail focused &amp; overly cautious --&gt; avoiding feedback or novel situations – can be overt avoidance or more subtle interpersonal behaviors that function to control interaction and guard against uncomfortable experiences.</a:t>
            </a:r>
            <a:endParaRPr lang="en-US">
              <a:cs typeface="Calibri"/>
            </a:endParaRPr>
          </a:p>
          <a:p>
            <a:r>
              <a:rPr lang="en-US"/>
              <a:t>             -Example of pushback - Kati: Jason, let's show audience example of problem behavior that OC folks do – would you mind showing them a                 pushback?</a:t>
            </a:r>
            <a:endParaRPr lang="en-US">
              <a:cs typeface="Calibri"/>
            </a:endParaRPr>
          </a:p>
          <a:p>
            <a:r>
              <a:rPr lang="en-US"/>
              <a:t>             - point: pushbacks block unwanted requests or feedback from others – in this case, it functioned to allow Jason to block a request for help, without having to admit it</a:t>
            </a:r>
            <a:endParaRPr lang="en-US">
              <a:cs typeface="Calibri"/>
            </a:endParaRPr>
          </a:p>
          <a:p>
            <a:endParaRPr lang="en-US"/>
          </a:p>
          <a:p>
            <a:r>
              <a:rPr lang="en-US"/>
              <a:t>2) Rigid &amp; rule-governed behavior: extreme - hyper-scheduled CEO; less extreme – eating same 5 meals each week, strict rules about exercise, moral certitude not sensitive to context – </a:t>
            </a:r>
            <a:r>
              <a:rPr lang="en-US" b="1"/>
              <a:t>can result being closed off to new or disconfirming information</a:t>
            </a:r>
            <a:endParaRPr lang="en-US"/>
          </a:p>
          <a:p>
            <a:pPr>
              <a:defRPr/>
            </a:pPr>
            <a:endParaRPr lang="en-US" b="1"/>
          </a:p>
          <a:p>
            <a:pPr>
              <a:defRPr/>
            </a:pPr>
            <a:r>
              <a:rPr lang="en-US"/>
              <a:t>3) Inhibited and disingenuous expression: flat face or smiling when upset, </a:t>
            </a:r>
            <a:endParaRPr lang="en-US">
              <a:cs typeface="Calibri"/>
            </a:endParaRPr>
          </a:p>
          <a:p>
            <a:pPr>
              <a:defRPr/>
            </a:pPr>
            <a:r>
              <a:rPr lang="en-US"/>
              <a:t>Research: flat face - Blank expressions, furrowed brows, or slight frowns are often interpreted as disapproving—regardless of the actual intentions of the sender (e.g., some people frown or furrow their brow when intensely listening). Disingenuous  - research on self-concealment, we can sense that and It affects out willingness to trust others when we sense they’re concealing.</a:t>
            </a:r>
            <a:endParaRPr lang="en-US">
              <a:cs typeface="Calibri"/>
            </a:endParaRPr>
          </a:p>
          <a:p>
            <a:endParaRPr lang="en-US"/>
          </a:p>
          <a:p>
            <a:r>
              <a:rPr lang="en-US"/>
              <a:t>4) Aloof &amp; distant style of relating: e.g., not responding to texts, minimal responses, not revealing much about yourself, e.g., asking a lot of questions – research on self-disclosure and liking is pretty clear – we like people more and feel connected when we feel they are genuine and honest with us –  e.g., à</a:t>
            </a:r>
            <a:r>
              <a:rPr lang="en-US">
                <a:sym typeface="Wingdings" panose="05000000000000000000" pitchFamily="2" charset="2"/>
              </a:rPr>
              <a:t> match plus one</a:t>
            </a:r>
            <a:endParaRPr lang="en-US"/>
          </a:p>
          <a:p>
            <a:endParaRPr lang="en-US"/>
          </a:p>
          <a:p>
            <a:r>
              <a:rPr lang="en-US"/>
              <a:t>5) High social comparisons &amp; envy-bitterness: target à </a:t>
            </a:r>
            <a:r>
              <a:rPr lang="en-US">
                <a:sym typeface="Wingdings" panose="05000000000000000000" pitchFamily="2" charset="2"/>
              </a:rPr>
              <a:t>benign envy (awareness that we want what someone has – useful and can alert us to what's important to us); this differs from the more harmful envy, which is a combination of anger and shame</a:t>
            </a:r>
            <a:r>
              <a:rPr lang="en-US"/>
              <a:t> --&gt; motivates urges for secret revenge.  We also look at if you even want what the other person has; when you do this you may realize you don’t.  Client -SP, e.g., school/intelligence/academic/occupational achievement; - worked as an academic coach in educational settings and went back to school – enjoyed work but felt as though her status wasn't appreciated – envied colleagues in administrative positions for the prestige and fixated on becoming school principle. Ultimately got job as principle and didn't enjoy the work – felt bogged down by the administrative demands and interpersonal management. Left position early and attributed it to personal flaws, failure, lack of ability – through work on clarifying values and building awareness around personal comparisons, realized she never wanted this job in the first place, but pursued it due to unhelpful envy related to status and respect. Pursued alternative education career she's finding engaging and vital </a:t>
            </a:r>
            <a:endParaRPr lang="en-US">
              <a:cs typeface="Calibri"/>
            </a:endParaRPr>
          </a:p>
          <a:p>
            <a:endParaRPr lang="en-US">
              <a:cs typeface="Calibri"/>
            </a:endParaRPr>
          </a:p>
          <a:p>
            <a:endParaRPr lang="en-US">
              <a:cs typeface="Calibri"/>
            </a:endParaRPr>
          </a:p>
          <a:p>
            <a:r>
              <a:rPr lang="en-US"/>
              <a:t>R &amp; O – Building openness to novel, unexpected, or disconfirming feedback, learning to tolerate and even welcome uncertainty or spontaneity</a:t>
            </a:r>
          </a:p>
          <a:p>
            <a:endParaRPr lang="en-US"/>
          </a:p>
          <a:p>
            <a:r>
              <a:rPr lang="en-US"/>
              <a:t>Flexible – Build flexibility around compulsive need for structure/order, perfectionism, overreliance on approach coping/compulsive fixing --&gt; learning that there may be several helpful ways of doing things rather than 1 right way </a:t>
            </a:r>
          </a:p>
          <a:p>
            <a:endParaRPr lang="en-US"/>
          </a:p>
          <a:p>
            <a:r>
              <a:rPr lang="en-US"/>
              <a:t>Emotional exp/awareness - practicing building awareness of emotional experience and congruent expression in safe contexts, e.g., expressing concern when feeling it, accurately reporting level of distress vs. Underreporting, smiling when receiving a compliment</a:t>
            </a:r>
          </a:p>
          <a:p>
            <a:endParaRPr lang="en-US"/>
          </a:p>
          <a:p>
            <a:r>
              <a:rPr lang="en-US"/>
              <a:t>Social connectedness &amp; intimacy – building sense of "tribe" through close social connection with at least 1 other person (research shows that benefits of social connection come with only 1 close relationship)</a:t>
            </a:r>
          </a:p>
          <a:p>
            <a:endParaRPr lang="en-US">
              <a:cs typeface="Calibri"/>
            </a:endParaRPr>
          </a:p>
        </p:txBody>
      </p:sp>
      <p:sp>
        <p:nvSpPr>
          <p:cNvPr id="4" name="Date Placeholder 3">
            <a:extLst>
              <a:ext uri="{FF2B5EF4-FFF2-40B4-BE49-F238E27FC236}">
                <a16:creationId xmlns:a16="http://schemas.microsoft.com/office/drawing/2014/main" id="{BAF5D090-C33E-4FBB-AAAB-823CD642C945}"/>
              </a:ext>
            </a:extLst>
          </p:cNvPr>
          <p:cNvSpPr>
            <a:spLocks noGrp="1"/>
          </p:cNvSpPr>
          <p:nvPr>
            <p:ph type="dt" sz="quarter" idx="1"/>
          </p:nvPr>
        </p:nvSpPr>
        <p:spPr/>
        <p:txBody>
          <a:bodyPr/>
          <a:lstStyle/>
          <a:p>
            <a:pPr>
              <a:defRPr/>
            </a:pPr>
            <a:endParaRPr lang="en-US"/>
          </a:p>
        </p:txBody>
      </p:sp>
    </p:spTree>
    <p:extLst>
      <p:ext uri="{BB962C8B-B14F-4D97-AF65-F5344CB8AC3E}">
        <p14:creationId xmlns:p14="http://schemas.microsoft.com/office/powerpoint/2010/main" val="3488282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 mentioned earlier, it is important to note that overcontrol is. . .</a:t>
            </a:r>
          </a:p>
          <a:p>
            <a:endParaRPr lang="en-US"/>
          </a:p>
          <a:p>
            <a:r>
              <a:rPr lang="en-US" err="1"/>
              <a:t>Biotemperament</a:t>
            </a:r>
            <a:r>
              <a:rPr lang="en-US"/>
              <a:t> biologically based and expressed very early- can profoundly influence the experiences we seek out and ways we interact with our environment</a:t>
            </a:r>
            <a:endParaRPr lang="en-US">
              <a:cs typeface="Calibri"/>
            </a:endParaRPr>
          </a:p>
          <a:p>
            <a:endParaRPr lang="en-US"/>
          </a:p>
          <a:p>
            <a:r>
              <a:rPr lang="en-US"/>
              <a:t>Matt – 10ish here - Always wore emotions on sleeve – no matter what he was feeling we all knew – learned early on that expressing and sometimes escalating his emotional experiences functioned to meet his needs – class clown – at ease being center of attention – others describe him as bold, funny, brazen, impulsive – social signaling here : open arms, big facial expressions</a:t>
            </a:r>
            <a:endParaRPr lang="en-US">
              <a:cs typeface="Calibri" panose="020F0502020204030204"/>
            </a:endParaRPr>
          </a:p>
          <a:p>
            <a:endParaRPr lang="en-US"/>
          </a:p>
          <a:p>
            <a:r>
              <a:rPr lang="en-US"/>
              <a:t>Me – 5ish – much more on the OC side – characterized as shy, sweet, diligent by others – anxious in novel situations &amp; didn’t readily ask for help or support- tried best to fly under radar and work hard in school– ex. Bully in kindergarten; – social signaling in this picture: averted gaze, collapsed shoulder, clasped hands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432B13E-9423-E148-9634-1402719B93F0}" type="slidenum">
              <a:rPr lang="en-US" smtClean="0"/>
              <a:t>19</a:t>
            </a:fld>
            <a:endParaRPr lang="en-US"/>
          </a:p>
        </p:txBody>
      </p:sp>
    </p:spTree>
    <p:extLst>
      <p:ext uri="{BB962C8B-B14F-4D97-AF65-F5344CB8AC3E}">
        <p14:creationId xmlns:p14="http://schemas.microsoft.com/office/powerpoint/2010/main" val="4282715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[[Jason takes over]]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 out chat. What are you currently wearing on your feet?</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[[POLL: How much do you know about RO DBT]]</a:t>
            </a:r>
          </a:p>
          <a:p>
            <a:endParaRPr lang="en-US" dirty="0"/>
          </a:p>
        </p:txBody>
      </p:sp>
      <p:sp>
        <p:nvSpPr>
          <p:cNvPr id="4" name="Slide Number Placeholder 3"/>
          <p:cNvSpPr>
            <a:spLocks noGrp="1"/>
          </p:cNvSpPr>
          <p:nvPr>
            <p:ph type="sldNum" sz="quarter" idx="5"/>
          </p:nvPr>
        </p:nvSpPr>
        <p:spPr/>
        <p:txBody>
          <a:bodyPr/>
          <a:lstStyle/>
          <a:p>
            <a:fld id="{9432B13E-9423-E148-9634-1402719B93F0}" type="slidenum">
              <a:rPr lang="en-US" smtClean="0"/>
              <a:t>2</a:t>
            </a:fld>
            <a:endParaRPr lang="en-US"/>
          </a:p>
        </p:txBody>
      </p:sp>
    </p:spTree>
    <p:extLst>
      <p:ext uri="{BB962C8B-B14F-4D97-AF65-F5344CB8AC3E}">
        <p14:creationId xmlns:p14="http://schemas.microsoft.com/office/powerpoint/2010/main" val="3282410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cs typeface="Calibri"/>
              </a:rPr>
              <a:t>Going to be both smaller cultural groups  that will shape up over/</a:t>
            </a:r>
            <a:r>
              <a:rPr lang="en-US" err="1">
                <a:cs typeface="Calibri"/>
              </a:rPr>
              <a:t>undercontrolled</a:t>
            </a:r>
            <a:r>
              <a:rPr lang="en-US">
                <a:cs typeface="Calibri"/>
              </a:rPr>
              <a:t> behavior (e.g., families, church groups) and larger groups (ethnicity, race, gender, institutions) that may shape individuals to be more  over  or </a:t>
            </a:r>
            <a:r>
              <a:rPr lang="en-US" err="1">
                <a:cs typeface="Calibri"/>
              </a:rPr>
              <a:t>undercontrol</a:t>
            </a:r>
            <a:r>
              <a:rPr lang="en-US">
                <a:cs typeface="Calibri"/>
              </a:rPr>
              <a:t> – will shape rates of overcontrol and </a:t>
            </a:r>
            <a:r>
              <a:rPr lang="en-US" err="1">
                <a:cs typeface="Calibri"/>
              </a:rPr>
              <a:t>undercontrol</a:t>
            </a:r>
            <a:r>
              <a:rPr lang="en-US">
                <a:cs typeface="Calibri"/>
              </a:rPr>
              <a:t> inside groups and also affect how it is displayed</a:t>
            </a:r>
          </a:p>
          <a:p>
            <a:endParaRPr lang="en-US">
              <a:cs typeface="Calibri"/>
            </a:endParaRPr>
          </a:p>
          <a:p>
            <a:r>
              <a:rPr lang="en-US">
                <a:cs typeface="Calibri"/>
              </a:rPr>
              <a:t>Important to acknowledge created by a white guy from America in UK.... who created for and by – this is limited in scope and brings in bias from this perspective</a:t>
            </a:r>
          </a:p>
          <a:p>
            <a:endParaRPr lang="en-US">
              <a:cs typeface="Calibri"/>
            </a:endParaRPr>
          </a:p>
          <a:p>
            <a:r>
              <a:rPr lang="en-US">
                <a:cs typeface="Calibri"/>
              </a:rPr>
              <a:t>Theory – also aspects of this theory should be universal – part of being human – emerged out of tendency of what our species is like – mix of cultural, environmental and biological interactions</a:t>
            </a:r>
          </a:p>
          <a:p>
            <a:endParaRPr lang="en-US">
              <a:cs typeface="Calibri"/>
            </a:endParaRPr>
          </a:p>
          <a:p>
            <a:r>
              <a:rPr lang="en-US">
                <a:cs typeface="Calibri"/>
              </a:rPr>
              <a:t>Affective </a:t>
            </a:r>
            <a:r>
              <a:rPr lang="en-US" err="1">
                <a:cs typeface="Calibri"/>
              </a:rPr>
              <a:t>rsearch</a:t>
            </a:r>
            <a:r>
              <a:rPr lang="en-US">
                <a:cs typeface="Calibri"/>
              </a:rPr>
              <a:t> – smiles similar in form/function across cultures</a:t>
            </a:r>
          </a:p>
        </p:txBody>
      </p:sp>
    </p:spTree>
    <p:extLst>
      <p:ext uri="{BB962C8B-B14F-4D97-AF65-F5344CB8AC3E}">
        <p14:creationId xmlns:p14="http://schemas.microsoft.com/office/powerpoint/2010/main" val="1554438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*RETURN TO NORMAL VOLUME/FLAT FACE*</a:t>
            </a:r>
          </a:p>
          <a:p>
            <a:endParaRPr lang="en-US"/>
          </a:p>
          <a:p>
            <a:r>
              <a:rPr lang="en-US"/>
              <a:t>In contrast, with overcontrol, individuals learn that emotional inhibition is associated with positive outcomes.</a:t>
            </a:r>
          </a:p>
          <a:p>
            <a:r>
              <a:rPr lang="en-US"/>
              <a:t>Hunting swords and shields</a:t>
            </a:r>
          </a:p>
          <a:p>
            <a:r>
              <a:rPr lang="en-US"/>
              <a:t>And importantly, for overcontrol, attachment is the problem and avoidance or rejection is the solution.</a:t>
            </a:r>
          </a:p>
        </p:txBody>
      </p:sp>
    </p:spTree>
    <p:extLst>
      <p:ext uri="{BB962C8B-B14F-4D97-AF65-F5344CB8AC3E}">
        <p14:creationId xmlns:p14="http://schemas.microsoft.com/office/powerpoint/2010/main" val="1788606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baseline="0"/>
              <a:t>Moreover, when the context calls for emotional expression ….</a:t>
            </a:r>
          </a:p>
          <a:p>
            <a:endParaRPr lang="en-GB" baseline="0"/>
          </a:p>
          <a:p>
            <a:pPr marL="0" marR="0" indent="0" algn="l" defTabSz="457200" rtl="0" eaLnBrk="1" fontAlgn="auto" latinLnBrk="0" hangingPunct="1">
              <a:lnSpc>
                <a:spcPct val="100000"/>
              </a:lnSpc>
              <a:spcBef>
                <a:spcPts val="0"/>
              </a:spcBef>
              <a:spcAft>
                <a:spcPts val="0"/>
              </a:spcAft>
              <a:buClrTx/>
              <a:buSzTx/>
              <a:buFontTx/>
              <a:buNone/>
              <a:tabLst/>
              <a:defRPr/>
            </a:pPr>
            <a:r>
              <a:rPr lang="en-GB" b="1" i="1" baseline="0"/>
              <a:t>Example: Leaving the office for the weekend to meet up with your friends and it’s time to relax and not be so serious.</a:t>
            </a:r>
          </a:p>
          <a:p>
            <a:endParaRPr lang="en-GB"/>
          </a:p>
        </p:txBody>
      </p:sp>
    </p:spTree>
    <p:extLst>
      <p:ext uri="{BB962C8B-B14F-4D97-AF65-F5344CB8AC3E}">
        <p14:creationId xmlns:p14="http://schemas.microsoft.com/office/powerpoint/2010/main" val="2367432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t>AND emotion</a:t>
            </a:r>
            <a:r>
              <a:rPr lang="en-GB" baseline="0"/>
              <a:t> is NOT expressed…….. </a:t>
            </a:r>
            <a:endParaRPr lang="en-GB"/>
          </a:p>
        </p:txBody>
      </p:sp>
    </p:spTree>
    <p:extLst>
      <p:ext uri="{BB962C8B-B14F-4D97-AF65-F5344CB8AC3E}">
        <p14:creationId xmlns:p14="http://schemas.microsoft.com/office/powerpoint/2010/main" val="2309486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baseline="0"/>
              <a:t>That’s when signalling really matters.</a:t>
            </a:r>
            <a:endParaRPr lang="en-GB" b="1" i="1"/>
          </a:p>
          <a:p>
            <a:endParaRPr lang="en-GB" baseline="0"/>
          </a:p>
          <a:p>
            <a:endParaRPr lang="en-US"/>
          </a:p>
        </p:txBody>
      </p:sp>
      <p:sp>
        <p:nvSpPr>
          <p:cNvPr id="4" name="Slide Number Placeholder 3"/>
          <p:cNvSpPr>
            <a:spLocks noGrp="1"/>
          </p:cNvSpPr>
          <p:nvPr>
            <p:ph type="sldNum" sz="quarter" idx="5"/>
          </p:nvPr>
        </p:nvSpPr>
        <p:spPr/>
        <p:txBody>
          <a:bodyPr/>
          <a:lstStyle/>
          <a:p>
            <a:fld id="{9432B13E-9423-E148-9634-1402719B93F0}" type="slidenum">
              <a:rPr lang="en-US" smtClean="0"/>
              <a:t>24</a:t>
            </a:fld>
            <a:endParaRPr lang="en-US"/>
          </a:p>
        </p:txBody>
      </p:sp>
    </p:spTree>
    <p:extLst>
      <p:ext uri="{BB962C8B-B14F-4D97-AF65-F5344CB8AC3E}">
        <p14:creationId xmlns:p14="http://schemas.microsoft.com/office/powerpoint/2010/main" val="3742711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t>Teaching points:</a:t>
            </a:r>
            <a:endParaRPr lang="en-US">
              <a:cs typeface="Calibri"/>
            </a:endParaRPr>
          </a:p>
          <a:p>
            <a:pPr marL="171450" indent="-171450">
              <a:buFontTx/>
              <a:buChar char="-"/>
            </a:pPr>
            <a:r>
              <a:rPr lang="en-GB"/>
              <a:t>Cooperation with other people who don’t share</a:t>
            </a:r>
            <a:r>
              <a:rPr lang="en-GB" baseline="0"/>
              <a:t> our genetics</a:t>
            </a:r>
            <a:endParaRPr lang="en-GB" baseline="0">
              <a:cs typeface="Calibri"/>
            </a:endParaRPr>
          </a:p>
          <a:p>
            <a:pPr marL="171450" indent="-171450">
              <a:buFontTx/>
              <a:buChar char="-"/>
            </a:pPr>
            <a:endParaRPr lang="en-GB"/>
          </a:p>
          <a:p>
            <a:pPr marL="171450" indent="-171450">
              <a:buFont typeface="Arial"/>
              <a:buChar char="•"/>
            </a:pPr>
            <a:r>
              <a:rPr lang="en-GB"/>
              <a:t>Our Brains Respond ‘As If’ We are Still Living in Primordial Times—we are evolutionarily hardwired to be ‘hyper-sensitive’ for signs of disapproval—Are we “in” or “out” of the tribe?</a:t>
            </a:r>
          </a:p>
          <a:p>
            <a:endParaRPr lang="en-GB">
              <a:cs typeface="Calibri"/>
            </a:endParaRPr>
          </a:p>
          <a:p>
            <a:pPr marL="171450" indent="-171450">
              <a:buFontTx/>
              <a:buChar char="-"/>
            </a:pPr>
            <a:endParaRPr lang="en-GB"/>
          </a:p>
          <a:p>
            <a:pPr marL="171450" indent="-171450">
              <a:buFontTx/>
              <a:buChar char="-"/>
            </a:pPr>
            <a:r>
              <a:rPr lang="en-GB" baseline="0"/>
              <a:t>The data shows....(point 2). You could mention </a:t>
            </a:r>
            <a:r>
              <a:rPr lang="en-GB" baseline="0" err="1"/>
              <a:t>botox</a:t>
            </a:r>
            <a:r>
              <a:rPr lang="en-GB" baseline="0"/>
              <a:t> here – reduced expression, people don’t want to hang out with them</a:t>
            </a:r>
            <a:endParaRPr lang="en-GB" baseline="0">
              <a:cs typeface="Calibri"/>
            </a:endParaRPr>
          </a:p>
          <a:p>
            <a:pPr marL="171450" indent="-171450">
              <a:buFontTx/>
              <a:buChar char="-"/>
            </a:pPr>
            <a:r>
              <a:rPr lang="en-GB" baseline="0"/>
              <a:t>It also turns out that ... (point 3). For example, people who blush are more liked – it’s a powerful social signal that shows people that you care about something, e.g. social transgressions, stepping on someone’s toes, or just feeling embarrassed. So BLUSH </a:t>
            </a:r>
            <a:r>
              <a:rPr lang="en-GB" baseline="0" err="1"/>
              <a:t>BLUSH</a:t>
            </a:r>
            <a:r>
              <a:rPr lang="en-GB" baseline="0"/>
              <a:t>... People are going to like you more!</a:t>
            </a:r>
            <a:endParaRPr lang="en-GB" baseline="0">
              <a:cs typeface="Calibri"/>
            </a:endParaRPr>
          </a:p>
          <a:p>
            <a:pPr marL="171450" indent="-171450">
              <a:buFontTx/>
              <a:buChar char="-"/>
            </a:pPr>
            <a:r>
              <a:rPr lang="en-GB" baseline="0"/>
              <a:t>Facial expressions are unconditioned stimuli that humans respond to, pre-consciously, within milliseconds</a:t>
            </a:r>
          </a:p>
          <a:p>
            <a:pPr marL="171450" indent="-171450">
              <a:buFontTx/>
              <a:buChar char="-"/>
            </a:pPr>
            <a:endParaRPr lang="en-GB">
              <a:cs typeface="Calibri"/>
            </a:endParaRPr>
          </a:p>
          <a:p>
            <a:pPr marL="171450" indent="-171450">
              <a:buFontTx/>
              <a:buChar char="-"/>
            </a:pPr>
            <a:endParaRPr lang="en-GB">
              <a:cs typeface="Calibri"/>
            </a:endParaRPr>
          </a:p>
        </p:txBody>
      </p:sp>
    </p:spTree>
    <p:extLst>
      <p:ext uri="{BB962C8B-B14F-4D97-AF65-F5344CB8AC3E}">
        <p14:creationId xmlns:p14="http://schemas.microsoft.com/office/powerpoint/2010/main" val="3243084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t>Show video (2 min 48 sec)</a:t>
            </a:r>
          </a:p>
          <a:p>
            <a:endParaRPr lang="en-GB">
              <a:cs typeface="Calibri"/>
            </a:endParaRPr>
          </a:p>
          <a:p>
            <a:r>
              <a:rPr lang="en-GB">
                <a:hlinkClick r:id="rId3"/>
              </a:rPr>
              <a:t>https://www.youtube.com/watch?time_continue=4&amp;v=apzXGEbZht0&amp;feature=emb_logo</a:t>
            </a:r>
            <a:endParaRPr lang="en-GB"/>
          </a:p>
        </p:txBody>
      </p:sp>
    </p:spTree>
    <p:extLst>
      <p:ext uri="{BB962C8B-B14F-4D97-AF65-F5344CB8AC3E}">
        <p14:creationId xmlns:p14="http://schemas.microsoft.com/office/powerpoint/2010/main" val="1808124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32B13E-9423-E148-9634-1402719B93F0}" type="slidenum">
              <a:rPr lang="en-US" smtClean="0"/>
              <a:t>27</a:t>
            </a:fld>
            <a:endParaRPr lang="en-US"/>
          </a:p>
        </p:txBody>
      </p:sp>
    </p:spTree>
    <p:extLst>
      <p:ext uri="{BB962C8B-B14F-4D97-AF65-F5344CB8AC3E}">
        <p14:creationId xmlns:p14="http://schemas.microsoft.com/office/powerpoint/2010/main" val="1686366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a:cs typeface="Calibri"/>
              </a:rPr>
              <a:t>[[Kati stops]]</a:t>
            </a:r>
            <a:endParaRPr lang="en-GB"/>
          </a:p>
          <a:p>
            <a:endParaRPr lang="en-GB"/>
          </a:p>
          <a:p>
            <a:r>
              <a:rPr lang="en-GB"/>
              <a:t>So, let’s now move to the mechanism of change in RO DBT</a:t>
            </a:r>
            <a:endParaRPr lang="en-GB">
              <a:cs typeface="Calibri" panose="020F0502020204030204"/>
            </a:endParaRPr>
          </a:p>
        </p:txBody>
      </p:sp>
    </p:spTree>
    <p:extLst>
      <p:ext uri="{BB962C8B-B14F-4D97-AF65-F5344CB8AC3E}">
        <p14:creationId xmlns:p14="http://schemas.microsoft.com/office/powerpoint/2010/main" val="3210957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[[33 MIN]] In other words, OC individuals act in ways that result in rejection and social ostracism from others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change that occurs needs to be in their social signaling, not their internal regulation or response to oneself. When their relationships improve, their symptoms fade away without any direct treatment (e.g., anorexia treatment focuses little on eating itself).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different than ACT in that the key mechanism of change includes the behavior of other people. This puts social signaling at the heart of the treatment. </a:t>
            </a:r>
          </a:p>
          <a:p>
            <a:endParaRPr lang="en-GB" dirty="0"/>
          </a:p>
        </p:txBody>
      </p:sp>
    </p:spTree>
    <p:extLst>
      <p:ext uri="{BB962C8B-B14F-4D97-AF65-F5344CB8AC3E}">
        <p14:creationId xmlns:p14="http://schemas.microsoft.com/office/powerpoint/2010/main" val="128421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A key goal here is to help you see what the theory behind RO DBT and how some findings from affective science might guide what you would do differently with overcontrolled individuals</a:t>
            </a:r>
            <a:endParaRPr lang="en-GB" dirty="0"/>
          </a:p>
        </p:txBody>
      </p:sp>
    </p:spTree>
    <p:extLst>
      <p:ext uri="{BB962C8B-B14F-4D97-AF65-F5344CB8AC3E}">
        <p14:creationId xmlns:p14="http://schemas.microsoft.com/office/powerpoint/2010/main" val="2456801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6591" y="4344025"/>
            <a:ext cx="5486400" cy="4114488"/>
          </a:xfrm>
          <a:prstGeom prst="rect">
            <a:avLst/>
          </a:prstGeom>
        </p:spPr>
        <p:txBody>
          <a:bodyPr lIns="90443" tIns="45222" rIns="90443" bIns="45222"/>
          <a:lstStyle/>
          <a:p>
            <a:pPr lvl="0"/>
            <a:r>
              <a:rPr lang="en-US" sz="1200" kern="1200">
                <a:solidFill>
                  <a:schemeClr val="tx1"/>
                </a:solidFill>
                <a:effectLst/>
                <a:latin typeface="+mn-lt"/>
                <a:ea typeface="+mn-ea"/>
                <a:cs typeface="+mn-cs"/>
              </a:rPr>
              <a:t>Some of our clients’ problems are mediated through their social context. Through changing their social signaling then you can improve their relationships and through this, their functioning. This is about co-regulation, not just how they respond to themselves.    </a:t>
            </a:r>
          </a:p>
        </p:txBody>
      </p:sp>
      <p:sp>
        <p:nvSpPr>
          <p:cNvPr id="4" name="Footer Placeholder 3"/>
          <p:cNvSpPr>
            <a:spLocks noGrp="1"/>
          </p:cNvSpPr>
          <p:nvPr>
            <p:ph type="ftr" sz="quarter" idx="10"/>
          </p:nvPr>
        </p:nvSpPr>
        <p:spPr>
          <a:xfrm>
            <a:off x="1" y="8684926"/>
            <a:ext cx="2972591" cy="457513"/>
          </a:xfrm>
          <a:prstGeom prst="rect">
            <a:avLst/>
          </a:prstGeom>
        </p:spPr>
        <p:txBody>
          <a:bodyPr lIns="90443" tIns="45222" rIns="90443" bIns="45222"/>
          <a:lstStyle/>
          <a:p>
            <a:pPr>
              <a:defRPr/>
            </a:pPr>
            <a:r>
              <a:rPr lang="en-US">
                <a:solidFill>
                  <a:prstClr val="black"/>
                </a:solidFill>
              </a:rPr>
              <a:t>copyright: Professor Thomas Lynch, University of Exeter, UK; DO NOT USE WITHOUT PERMSSION</a:t>
            </a:r>
          </a:p>
        </p:txBody>
      </p:sp>
      <p:sp>
        <p:nvSpPr>
          <p:cNvPr id="5" name="Slide Number Placeholder 4"/>
          <p:cNvSpPr>
            <a:spLocks noGrp="1"/>
          </p:cNvSpPr>
          <p:nvPr>
            <p:ph type="sldNum" sz="quarter" idx="11"/>
          </p:nvPr>
        </p:nvSpPr>
        <p:spPr>
          <a:xfrm>
            <a:off x="3883827" y="8684926"/>
            <a:ext cx="2972590" cy="457513"/>
          </a:xfrm>
          <a:prstGeom prst="rect">
            <a:avLst/>
          </a:prstGeom>
        </p:spPr>
        <p:txBody>
          <a:bodyPr lIns="90443" tIns="45222" rIns="90443" bIns="45222"/>
          <a:lstStyle/>
          <a:p>
            <a:pPr>
              <a:defRPr/>
            </a:pPr>
            <a:fld id="{C8E0804E-F926-41F2-AEF2-378EDED862BD}"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478223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t>I want to reiterate that</a:t>
            </a:r>
            <a:r>
              <a:rPr lang="en-GB" baseline="0"/>
              <a:t> s</a:t>
            </a:r>
            <a:r>
              <a:rPr lang="en-GB"/>
              <a:t>uccessful treatment of OC does NOT mean turning</a:t>
            </a:r>
            <a:r>
              <a:rPr lang="en-GB" baseline="0"/>
              <a:t> our clients into UCs!</a:t>
            </a:r>
          </a:p>
          <a:p>
            <a:endParaRPr lang="en-GB"/>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21C9FC8-DB2F-C246-ADE7-3B64A5F910D1}"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248533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This is all from RO DBT and incorporates work from the polyvagal theory by S</a:t>
            </a:r>
            <a:r>
              <a:rPr lang="en-US" baseline="0"/>
              <a:t>tephen </a:t>
            </a:r>
            <a:r>
              <a:rPr lang="en-US" baseline="0" err="1"/>
              <a:t>Porges</a:t>
            </a:r>
            <a:r>
              <a:rPr lang="en-US" baseline="0"/>
              <a:t>.</a:t>
            </a:r>
          </a:p>
          <a:p>
            <a:endParaRPr lang="en-US" baseline="0"/>
          </a:p>
          <a:p>
            <a:r>
              <a:rPr lang="en-US" baseline="0"/>
              <a:t>We teach about all 5 in RO DBT, but today we’re only going to focus on the most important system – the social safety system. For those familiar with compassion focused therapy, this is roughly the same system as what they call the social safeness system</a:t>
            </a:r>
          </a:p>
        </p:txBody>
      </p:sp>
    </p:spTree>
    <p:extLst>
      <p:ext uri="{BB962C8B-B14F-4D97-AF65-F5344CB8AC3E}">
        <p14:creationId xmlns:p14="http://schemas.microsoft.com/office/powerpoint/2010/main" val="2001661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Again, emphasizing how this influences connection. . .</a:t>
            </a:r>
          </a:p>
        </p:txBody>
      </p:sp>
      <p:sp>
        <p:nvSpPr>
          <p:cNvPr id="4" name="Slide Number Placeholder 3"/>
          <p:cNvSpPr>
            <a:spLocks noGrp="1"/>
          </p:cNvSpPr>
          <p:nvPr>
            <p:ph type="sldNum" sz="quarter" idx="5"/>
          </p:nvPr>
        </p:nvSpPr>
        <p:spPr/>
        <p:txBody>
          <a:bodyPr/>
          <a:lstStyle/>
          <a:p>
            <a:fld id="{9432B13E-9423-E148-9634-1402719B93F0}" type="slidenum">
              <a:rPr lang="en-US" smtClean="0"/>
              <a:t>33</a:t>
            </a:fld>
            <a:endParaRPr lang="en-US"/>
          </a:p>
        </p:txBody>
      </p:sp>
    </p:spTree>
    <p:extLst>
      <p:ext uri="{BB962C8B-B14F-4D97-AF65-F5344CB8AC3E}">
        <p14:creationId xmlns:p14="http://schemas.microsoft.com/office/powerpoint/2010/main" val="1870876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GB"/>
              <a:t>[[insert slide after this to go to poll]]</a:t>
            </a:r>
          </a:p>
          <a:p>
            <a:endParaRPr lang="en-GB"/>
          </a:p>
          <a:p>
            <a:r>
              <a:rPr lang="en-GB"/>
              <a:t>Demonstrate the exercise in our pair quickly.</a:t>
            </a:r>
          </a:p>
          <a:p>
            <a:endParaRPr lang="en-GB"/>
          </a:p>
          <a:p>
            <a:endParaRPr lang="en-GB"/>
          </a:p>
          <a:p>
            <a:endParaRPr lang="en-GB"/>
          </a:p>
        </p:txBody>
      </p:sp>
    </p:spTree>
    <p:extLst>
      <p:ext uri="{BB962C8B-B14F-4D97-AF65-F5344CB8AC3E}">
        <p14:creationId xmlns:p14="http://schemas.microsoft.com/office/powerpoint/2010/main" val="3477453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800" b="1" i="0" dirty="0">
                <a:solidFill>
                  <a:srgbClr val="242021"/>
                </a:solidFill>
                <a:effectLst/>
                <a:latin typeface="GoudyOldStyleBT-Bold"/>
              </a:rPr>
              <a:t>Ask: </a:t>
            </a:r>
            <a:r>
              <a:rPr lang="en-US" sz="1800" b="0" i="1" dirty="0">
                <a:solidFill>
                  <a:srgbClr val="242021"/>
                </a:solidFill>
                <a:effectLst/>
                <a:latin typeface="GoudyOldStyleBT-Italic"/>
              </a:rPr>
              <a:t>What did you notice? What happened when the comedian lowered his eyebrows? Did his voice</a:t>
            </a:r>
            <a:br>
              <a:rPr lang="en-US" sz="1800" b="0" i="1" dirty="0">
                <a:solidFill>
                  <a:srgbClr val="242021"/>
                </a:solidFill>
                <a:effectLst/>
                <a:latin typeface="GoudyOldStyleBT-Italic"/>
              </a:rPr>
            </a:br>
            <a:r>
              <a:rPr lang="en-US" sz="1800" b="0" i="1" dirty="0">
                <a:solidFill>
                  <a:srgbClr val="242021"/>
                </a:solidFill>
                <a:effectLst/>
                <a:latin typeface="GoudyOldStyleBT-Italic"/>
              </a:rPr>
              <a:t>tone change? What might explain this?</a:t>
            </a:r>
          </a:p>
          <a:p>
            <a:r>
              <a:rPr lang="en-US" sz="1800" b="1" i="0" dirty="0">
                <a:solidFill>
                  <a:srgbClr val="242021"/>
                </a:solidFill>
                <a:effectLst/>
                <a:latin typeface="GoudyOldStyleBT-Bold"/>
              </a:rPr>
              <a:t>Teach: </a:t>
            </a:r>
            <a:r>
              <a:rPr lang="en-US" sz="1800" b="0" i="0" dirty="0">
                <a:solidFill>
                  <a:srgbClr val="242021"/>
                </a:solidFill>
                <a:effectLst/>
                <a:latin typeface="GoudyOldStyleBT-Roman"/>
              </a:rPr>
              <a:t>Instructors should highlight how his voice tone changed from a musical tone (when</a:t>
            </a:r>
            <a:br>
              <a:rPr lang="en-US" sz="1800" b="0" i="0" dirty="0">
                <a:solidFill>
                  <a:srgbClr val="242021"/>
                </a:solidFill>
                <a:effectLst/>
                <a:latin typeface="GoudyOldStyleBT-Roman"/>
              </a:rPr>
            </a:br>
            <a:r>
              <a:rPr lang="en-US" sz="1800" b="0" i="0" dirty="0">
                <a:solidFill>
                  <a:srgbClr val="242021"/>
                </a:solidFill>
                <a:effectLst/>
                <a:latin typeface="GoudyOldStyleBT-Roman"/>
              </a:rPr>
              <a:t>he raised his eyebrows) to a flat/monotonic aggressive voice tone (when he lowered his eyebrows). Recall the bidirectional nature of our brain-body: the loss of his musical tone of voice when he lowers his eyebrows likely reflects withdrawal of the comedian’s social safety system (parasympathetic ventral vagal system). The neural substrate linked to social</a:t>
            </a:r>
            <a:br>
              <a:rPr lang="en-US" sz="1800" b="0" i="0" dirty="0">
                <a:solidFill>
                  <a:srgbClr val="242021"/>
                </a:solidFill>
                <a:effectLst/>
                <a:latin typeface="GoudyOldStyleBT-Roman"/>
              </a:rPr>
            </a:br>
            <a:r>
              <a:rPr lang="en-US" sz="1800" b="0" i="0" dirty="0">
                <a:solidFill>
                  <a:srgbClr val="242021"/>
                </a:solidFill>
                <a:effectLst/>
                <a:latin typeface="GoudyOldStyleBT-Roman"/>
              </a:rPr>
              <a:t>safety controls muscles involved in social engagement and communication, such as </a:t>
            </a:r>
            <a:r>
              <a:rPr lang="en-US" sz="1800" b="0" i="0" dirty="0" err="1">
                <a:solidFill>
                  <a:srgbClr val="242021"/>
                </a:solidFill>
                <a:effectLst/>
                <a:latin typeface="GoudyOldStyleBT-Roman"/>
              </a:rPr>
              <a:t>listening,facial</a:t>
            </a:r>
            <a:r>
              <a:rPr lang="en-US" sz="1800" b="0" i="0" dirty="0">
                <a:solidFill>
                  <a:srgbClr val="242021"/>
                </a:solidFill>
                <a:effectLst/>
                <a:latin typeface="GoudyOldStyleBT-Roman"/>
              </a:rPr>
              <a:t> expressions, and speaking.</a:t>
            </a:r>
            <a:r>
              <a:rPr lang="en-US" dirty="0"/>
              <a:t> </a:t>
            </a:r>
          </a:p>
          <a:p>
            <a:endParaRPr lang="en-US" dirty="0"/>
          </a:p>
          <a:p>
            <a:r>
              <a:rPr lang="en-US" dirty="0"/>
              <a:t>Do you notice how his friendliness changes as a function of changing his eyebrows? He seems much more approachable and likable with eyebrows up and less approachable and friendly with eyebrows down. </a:t>
            </a:r>
          </a:p>
          <a:p>
            <a:endParaRPr lang="en-US" dirty="0"/>
          </a:p>
          <a:p>
            <a:r>
              <a:rPr lang="en-US" dirty="0"/>
              <a:t>So, raising your eyebrows can both activate the social safety system and also is part of signaling friendly intentions toward others. OC folks often walk around with perpetual scowls? How do you think this impacts others?</a:t>
            </a:r>
            <a:br>
              <a:rPr lang="en-US" dirty="0"/>
            </a:br>
            <a:endParaRPr lang="en-GB" dirty="0"/>
          </a:p>
        </p:txBody>
      </p:sp>
    </p:spTree>
    <p:extLst>
      <p:ext uri="{BB962C8B-B14F-4D97-AF65-F5344CB8AC3E}">
        <p14:creationId xmlns:p14="http://schemas.microsoft.com/office/powerpoint/2010/main" val="2286456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So learning about this, we can help clients turn on their social safety system and turn off their heightened defensive arousal</a:t>
            </a:r>
          </a:p>
          <a:p>
            <a:pPr lvl="1"/>
            <a:r>
              <a:rPr lang="en-US" dirty="0"/>
              <a:t>With this, the goal is not to help them feel better or develop self-compassion</a:t>
            </a:r>
          </a:p>
          <a:p>
            <a:pPr lvl="1"/>
            <a:r>
              <a:rPr lang="en-US" dirty="0"/>
              <a:t>But rather to change their social signaling, to make their interpersonal interactions more fluid and responsive to others</a:t>
            </a:r>
          </a:p>
          <a:p>
            <a:pPr lvl="1"/>
            <a:r>
              <a:rPr lang="en-US" dirty="0"/>
              <a:t>Also, as therapists, we can turn on our own safety system when we become defensively aroused and by signaling safety, we cultivate a sense of safety in clients through mirroring.</a:t>
            </a:r>
          </a:p>
          <a:p>
            <a:endParaRPr lang="en-US" dirty="0"/>
          </a:p>
        </p:txBody>
      </p:sp>
      <p:sp>
        <p:nvSpPr>
          <p:cNvPr id="4" name="Slide Number Placeholder 3"/>
          <p:cNvSpPr>
            <a:spLocks noGrp="1"/>
          </p:cNvSpPr>
          <p:nvPr>
            <p:ph type="sldNum" sz="quarter" idx="5"/>
          </p:nvPr>
        </p:nvSpPr>
        <p:spPr/>
        <p:txBody>
          <a:bodyPr/>
          <a:lstStyle/>
          <a:p>
            <a:fld id="{9432B13E-9423-E148-9634-1402719B93F0}" type="slidenum">
              <a:rPr lang="en-US" smtClean="0"/>
              <a:t>40</a:t>
            </a:fld>
            <a:endParaRPr lang="en-US"/>
          </a:p>
        </p:txBody>
      </p:sp>
    </p:spTree>
    <p:extLst>
      <p:ext uri="{BB962C8B-B14F-4D97-AF65-F5344CB8AC3E}">
        <p14:creationId xmlns:p14="http://schemas.microsoft.com/office/powerpoint/2010/main" val="3151054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Talk about how RO DBT teaches therapists to respond to an alliance rupture not by leaning in and acting concerned, but instead by leaning back, raising the eyebrows and adopting an easygoing 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 lib about alliance ruptures in RO DBT and how they are responded to</a:t>
            </a:r>
          </a:p>
          <a:p>
            <a:endParaRPr lang="en-US"/>
          </a:p>
        </p:txBody>
      </p:sp>
      <p:sp>
        <p:nvSpPr>
          <p:cNvPr id="4" name="Slide Number Placeholder 3"/>
          <p:cNvSpPr>
            <a:spLocks noGrp="1"/>
          </p:cNvSpPr>
          <p:nvPr>
            <p:ph type="sldNum" sz="quarter" idx="10"/>
          </p:nvPr>
        </p:nvSpPr>
        <p:spPr/>
        <p:txBody>
          <a:bodyPr/>
          <a:lstStyle/>
          <a:p>
            <a:fld id="{9432B13E-9423-E148-9634-1402719B93F0}" type="slidenum">
              <a:rPr lang="en-US" smtClean="0"/>
              <a:t>41</a:t>
            </a:fld>
            <a:endParaRPr lang="en-US"/>
          </a:p>
        </p:txBody>
      </p:sp>
    </p:spTree>
    <p:extLst>
      <p:ext uri="{BB962C8B-B14F-4D97-AF65-F5344CB8AC3E}">
        <p14:creationId xmlns:p14="http://schemas.microsoft.com/office/powerpoint/2010/main" val="2173195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594168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Give example of how LKM mediation is done in RO DBT through this insight</a:t>
            </a:r>
          </a:p>
          <a:p>
            <a:endParaRPr lang="en-US"/>
          </a:p>
        </p:txBody>
      </p:sp>
      <p:sp>
        <p:nvSpPr>
          <p:cNvPr id="4" name="Slide Number Placeholder 3"/>
          <p:cNvSpPr>
            <a:spLocks noGrp="1"/>
          </p:cNvSpPr>
          <p:nvPr>
            <p:ph type="sldNum" sz="quarter" idx="5"/>
          </p:nvPr>
        </p:nvSpPr>
        <p:spPr/>
        <p:txBody>
          <a:bodyPr/>
          <a:lstStyle/>
          <a:p>
            <a:fld id="{9432B13E-9423-E148-9634-1402719B93F0}" type="slidenum">
              <a:rPr lang="en-US" smtClean="0"/>
              <a:t>43</a:t>
            </a:fld>
            <a:endParaRPr lang="en-US"/>
          </a:p>
        </p:txBody>
      </p:sp>
    </p:spTree>
    <p:extLst>
      <p:ext uri="{BB962C8B-B14F-4D97-AF65-F5344CB8AC3E}">
        <p14:creationId xmlns:p14="http://schemas.microsoft.com/office/powerpoint/2010/main" val="3378292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*Key point is to smuggle RO principles – </a:t>
            </a:r>
            <a:r>
              <a:rPr lang="en-US" err="1"/>
              <a:t>humour</a:t>
            </a:r>
            <a:endParaRPr lang="en-US"/>
          </a:p>
          <a:p>
            <a:endParaRPr lang="en-US"/>
          </a:p>
          <a:p>
            <a:r>
              <a:rPr lang="en-US"/>
              <a:t>[Have you ever thought about</a:t>
            </a:r>
            <a:r>
              <a:rPr lang="en-US" baseline="0"/>
              <a:t> this? </a:t>
            </a:r>
            <a:r>
              <a:rPr lang="en-US" baseline="0" err="1"/>
              <a:t>Hmmmmmmm</a:t>
            </a:r>
            <a:r>
              <a:rPr lang="en-US" baseline="0"/>
              <a:t>…]</a:t>
            </a:r>
            <a:endParaRPr lang="en-US"/>
          </a:p>
          <a:p>
            <a:endParaRPr lang="en-US"/>
          </a:p>
          <a:p>
            <a:r>
              <a:rPr lang="en-US"/>
              <a:t>Caveman</a:t>
            </a:r>
            <a:r>
              <a:rPr lang="en-US" baseline="0"/>
              <a:t> voice/antics: “Maybe smart phones?”</a:t>
            </a:r>
            <a:endParaRPr lang="en-US"/>
          </a:p>
        </p:txBody>
      </p:sp>
    </p:spTree>
    <p:extLst>
      <p:ext uri="{BB962C8B-B14F-4D97-AF65-F5344CB8AC3E}">
        <p14:creationId xmlns:p14="http://schemas.microsoft.com/office/powerpoint/2010/main" val="2760434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[Kati starts – does slides 40-43]]</a:t>
            </a:r>
          </a:p>
          <a:p>
            <a:r>
              <a:rPr lang="en-US"/>
              <a:t>Stop screen share before you do exercise: Do participation without planning exercise – Sailing exercise</a:t>
            </a:r>
            <a:endParaRPr lang="en-US">
              <a:cs typeface="Calibri"/>
            </a:endParaRPr>
          </a:p>
          <a:p>
            <a:endParaRPr lang="en-US"/>
          </a:p>
          <a:p>
            <a:r>
              <a:rPr lang="en-US">
                <a:cs typeface="Calibri" panose="020F0502020204030204"/>
              </a:rPr>
              <a:t>"Okay everyone – do what I do! WOW, WE'RE SAILORS OF THE SEVEN SEAS! SEE HOW THE BOAT ROACKS AND SWAYS............WHOA... THIS ONE'S REALLY BIG! WHHH! LOOK OUT – IT'S GOING THE OTHER WAY!....and back again....WOAHHH WE. ARE. NOT. IN. CONTROL! And that's okay! We're not in control and that's okay...WHHHHHEEEEEEEEE. </a:t>
            </a:r>
            <a:r>
              <a:rPr lang="en-US" err="1">
                <a:cs typeface="Calibri" panose="020F0502020204030204"/>
              </a:rPr>
              <a:t>Hahahahahah</a:t>
            </a:r>
            <a:r>
              <a:rPr lang="en-US">
                <a:cs typeface="Calibri" panose="020F0502020204030204"/>
              </a:rPr>
              <a:t>!" ****Clap hands and </a:t>
            </a:r>
            <a:r>
              <a:rPr lang="en-US" err="1">
                <a:cs typeface="Calibri" panose="020F0502020204030204"/>
              </a:rPr>
              <a:t>congratuate</a:t>
            </a:r>
            <a:r>
              <a:rPr lang="en-US">
                <a:cs typeface="Calibri" panose="020F0502020204030204"/>
              </a:rPr>
              <a:t> everyone****</a:t>
            </a:r>
          </a:p>
          <a:p>
            <a:endParaRPr lang="en-US"/>
          </a:p>
          <a:p>
            <a:r>
              <a:rPr lang="en-US"/>
              <a:t>[[poll]]</a:t>
            </a:r>
            <a:endParaRPr lang="en-US">
              <a:cs typeface="Calibri"/>
            </a:endParaRPr>
          </a:p>
          <a:p>
            <a:r>
              <a:rPr lang="en-US"/>
              <a:t>Why do you think we did that? </a:t>
            </a:r>
            <a:endParaRPr lang="en-US">
              <a:cs typeface="Calibri"/>
            </a:endParaRPr>
          </a:p>
        </p:txBody>
      </p:sp>
      <p:sp>
        <p:nvSpPr>
          <p:cNvPr id="4" name="Slide Number Placeholder 3"/>
          <p:cNvSpPr>
            <a:spLocks noGrp="1"/>
          </p:cNvSpPr>
          <p:nvPr>
            <p:ph type="sldNum" sz="quarter" idx="5"/>
          </p:nvPr>
        </p:nvSpPr>
        <p:spPr/>
        <p:txBody>
          <a:bodyPr/>
          <a:lstStyle/>
          <a:p>
            <a:fld id="{9432B13E-9423-E148-9634-1402719B93F0}" type="slidenum">
              <a:rPr lang="en-US" smtClean="0"/>
              <a:t>44</a:t>
            </a:fld>
            <a:endParaRPr lang="en-US"/>
          </a:p>
        </p:txBody>
      </p:sp>
    </p:spTree>
    <p:extLst>
      <p:ext uri="{BB962C8B-B14F-4D97-AF65-F5344CB8AC3E}">
        <p14:creationId xmlns:p14="http://schemas.microsoft.com/office/powerpoint/2010/main" val="11117378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How does an exercise like that relate to overcontrol?</a:t>
            </a:r>
          </a:p>
          <a:p>
            <a:endParaRPr lang="en-GB" dirty="0"/>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RO therapists enjoy making others uncomfortable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OC folks need to learn to chill out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overcome overlearned inhibitory barriers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Go give OC folks a visceral experience of being part of a tribe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provide an experience of passionate participation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5694137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39945896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cs typeface="Calibri"/>
              </a:rPr>
              <a:t>First bullet point – getting folks on the dance floor rather than hanging on the perimeter</a:t>
            </a:r>
          </a:p>
          <a:p>
            <a:endParaRPr lang="en-GB">
              <a:cs typeface="Calibri"/>
            </a:endParaRPr>
          </a:p>
          <a:p>
            <a:r>
              <a:rPr lang="en-GB">
                <a:cs typeface="Calibri"/>
              </a:rPr>
              <a:t>[[Kati ends]]</a:t>
            </a:r>
            <a:endParaRPr lang="en-GB"/>
          </a:p>
          <a:p>
            <a:r>
              <a:rPr lang="en-GB"/>
              <a:t>Note that there are a few rules that guide how to do these in RODBT:</a:t>
            </a:r>
            <a:endParaRPr lang="en-GB">
              <a:cs typeface="Calibri"/>
            </a:endParaRPr>
          </a:p>
          <a:p>
            <a:pPr lvl="1"/>
            <a:r>
              <a:rPr lang="en-GB"/>
              <a:t>Should be unannounced</a:t>
            </a:r>
            <a:endParaRPr lang="en-GB">
              <a:cs typeface="Calibri"/>
            </a:endParaRPr>
          </a:p>
          <a:p>
            <a:pPr lvl="1"/>
            <a:r>
              <a:rPr lang="en-GB"/>
              <a:t>30-60 seconds </a:t>
            </a:r>
            <a:endParaRPr lang="en-GB">
              <a:cs typeface="Calibri"/>
            </a:endParaRPr>
          </a:p>
          <a:p>
            <a:pPr lvl="1"/>
            <a:r>
              <a:rPr lang="en-GB"/>
              <a:t>Usually not discussed afterwards</a:t>
            </a:r>
            <a:endParaRPr lang="en-GB">
              <a:cs typeface="Calibri"/>
            </a:endParaRPr>
          </a:p>
          <a:p>
            <a:pPr lvl="1"/>
            <a:r>
              <a:rPr lang="en-GB"/>
              <a:t>Lots of guidelines on how to work with nonparticipation</a:t>
            </a:r>
            <a:endParaRPr lang="en-GB">
              <a:cs typeface="Calibri"/>
            </a:endParaRPr>
          </a:p>
        </p:txBody>
      </p:sp>
    </p:spTree>
    <p:extLst>
      <p:ext uri="{BB962C8B-B14F-4D97-AF65-F5344CB8AC3E}">
        <p14:creationId xmlns:p14="http://schemas.microsoft.com/office/powerpoint/2010/main" val="8602212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[[59]]</a:t>
            </a:r>
          </a:p>
        </p:txBody>
      </p:sp>
    </p:spTree>
    <p:extLst>
      <p:ext uri="{BB962C8B-B14F-4D97-AF65-F5344CB8AC3E}">
        <p14:creationId xmlns:p14="http://schemas.microsoft.com/office/powerpoint/2010/main" val="15666583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t>Who in here likes know it </a:t>
            </a:r>
            <a:r>
              <a:rPr lang="en-GB" err="1"/>
              <a:t>alls</a:t>
            </a:r>
            <a:r>
              <a:rPr lang="en-GB"/>
              <a:t>?</a:t>
            </a:r>
          </a:p>
        </p:txBody>
      </p:sp>
    </p:spTree>
    <p:extLst>
      <p:ext uri="{BB962C8B-B14F-4D97-AF65-F5344CB8AC3E}">
        <p14:creationId xmlns:p14="http://schemas.microsoft.com/office/powerpoint/2010/main" val="2550753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t>Radical openness is both a social signal that enhances relationships, but also something you do with yourself, it’s an openness to new information in order to learn. </a:t>
            </a:r>
          </a:p>
        </p:txBody>
      </p:sp>
    </p:spTree>
    <p:extLst>
      <p:ext uri="{BB962C8B-B14F-4D97-AF65-F5344CB8AC3E}">
        <p14:creationId xmlns:p14="http://schemas.microsoft.com/office/powerpoint/2010/main" val="3811878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Different from ACT and traditional mindfulness where we do not engage directly with the content of our thoughts or emotion. Not just allowing our emotions and thoughts to pass through, but rather engaging actively with them to see what they have to tell us about ourselves and our biases.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Not really about finding an answer but rather finding the next question.</a:t>
            </a:r>
          </a:p>
          <a:p>
            <a:endParaRPr lang="en-US"/>
          </a:p>
        </p:txBody>
      </p:sp>
      <p:sp>
        <p:nvSpPr>
          <p:cNvPr id="4" name="Slide Number Placeholder 3"/>
          <p:cNvSpPr>
            <a:spLocks noGrp="1"/>
          </p:cNvSpPr>
          <p:nvPr>
            <p:ph type="sldNum" sz="quarter" idx="5"/>
          </p:nvPr>
        </p:nvSpPr>
        <p:spPr/>
        <p:txBody>
          <a:bodyPr/>
          <a:lstStyle/>
          <a:p>
            <a:fld id="{9432B13E-9423-E148-9634-1402719B93F0}" type="slidenum">
              <a:rPr lang="en-US" smtClean="0"/>
              <a:t>51</a:t>
            </a:fld>
            <a:endParaRPr lang="en-US"/>
          </a:p>
        </p:txBody>
      </p:sp>
    </p:spTree>
    <p:extLst>
      <p:ext uri="{BB962C8B-B14F-4D97-AF65-F5344CB8AC3E}">
        <p14:creationId xmlns:p14="http://schemas.microsoft.com/office/powerpoint/2010/main" val="3139991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a:p>
        </p:txBody>
      </p:sp>
    </p:spTree>
    <p:extLst>
      <p:ext uri="{BB962C8B-B14F-4D97-AF65-F5344CB8AC3E}">
        <p14:creationId xmlns:p14="http://schemas.microsoft.com/office/powerpoint/2010/main" val="2155262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32B13E-9423-E148-9634-1402719B93F0}" type="slidenum">
              <a:rPr lang="en-US" smtClean="0"/>
              <a:t>53</a:t>
            </a:fld>
            <a:endParaRPr lang="en-US"/>
          </a:p>
        </p:txBody>
      </p:sp>
    </p:spTree>
    <p:extLst>
      <p:ext uri="{BB962C8B-B14F-4D97-AF65-F5344CB8AC3E}">
        <p14:creationId xmlns:p14="http://schemas.microsoft.com/office/powerpoint/2010/main" val="852732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sz="1200" i="1" kern="1200">
                <a:solidFill>
                  <a:schemeClr val="tx1"/>
                </a:solidFill>
                <a:effectLst/>
                <a:latin typeface="+mn-lt"/>
                <a:ea typeface="ＭＳ Ｐゴシック" pitchFamily="-112" charset="-128"/>
                <a:cs typeface="ＭＳ Ｐゴシック" pitchFamily="-112" charset="-128"/>
              </a:rPr>
              <a:t>At least one primary reasons why we are so successful as a species is that we learned to </a:t>
            </a:r>
            <a:r>
              <a:rPr lang="en-US" sz="1200" b="1" i="1" kern="1200">
                <a:solidFill>
                  <a:schemeClr val="tx1"/>
                </a:solidFill>
                <a:effectLst/>
                <a:latin typeface="+mn-lt"/>
                <a:ea typeface="ＭＳ Ｐゴシック" pitchFamily="-112" charset="-128"/>
                <a:cs typeface="ＭＳ Ｐゴシック" pitchFamily="-112" charset="-128"/>
              </a:rPr>
              <a:t>cooperate</a:t>
            </a:r>
            <a:r>
              <a:rPr lang="en-US" sz="1200" i="1" kern="1200">
                <a:solidFill>
                  <a:schemeClr val="tx1"/>
                </a:solidFill>
                <a:effectLst/>
                <a:latin typeface="+mn-lt"/>
                <a:ea typeface="ＭＳ Ｐゴシック" pitchFamily="-112" charset="-128"/>
                <a:cs typeface="ＭＳ Ｐゴシック" pitchFamily="-112" charset="-128"/>
              </a:rPr>
              <a:t> at a scale unprecedented in other species. And language facilitates our ability to cooperate and solve problems. We are able to bond with people outside our immediate family and cooperate with people we don’t even know. We can work together and are much more effective when together than we are when we are alone.</a:t>
            </a:r>
          </a:p>
          <a:p>
            <a:endParaRPr lang="en-US" sz="1200" i="1" kern="1200">
              <a:solidFill>
                <a:schemeClr val="tx1"/>
              </a:solidFill>
              <a:effectLst/>
              <a:latin typeface="+mn-lt"/>
              <a:ea typeface="ＭＳ Ｐゴシック" pitchFamily="-112" charset="-128"/>
              <a:cs typeface="ＭＳ Ｐゴシック" pitchFamily="-112"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EC5B5-3862-494B-9BA9-BCCF2723BD1A}" type="slidenum">
              <a:rPr kumimoji="0" lang="en-US" sz="1800" b="0" i="0" u="none" strike="noStrike" kern="0" cap="none" spc="0" normalizeH="0" baseline="0" noProof="0" smtClean="0">
                <a:ln>
                  <a:noFill/>
                </a:ln>
                <a:solidFill>
                  <a:sysClr val="windowText" lastClr="000000"/>
                </a:solidFill>
                <a:effectLst/>
                <a:uLnTx/>
                <a:uFillTx/>
                <a:latin typeface="Calibri" pitchFamily="-105" charset="0"/>
                <a:ea typeface="ＭＳ Ｐゴシック" pitchFamily="-10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latin typeface="Calibri" pitchFamily="-105" charset="0"/>
              <a:ea typeface="ＭＳ Ｐゴシック" pitchFamily="-105" charset="-128"/>
              <a:cs typeface="+mn-cs"/>
            </a:endParaRPr>
          </a:p>
        </p:txBody>
      </p:sp>
    </p:spTree>
    <p:extLst>
      <p:ext uri="{BB962C8B-B14F-4D97-AF65-F5344CB8AC3E}">
        <p14:creationId xmlns:p14="http://schemas.microsoft.com/office/powerpoint/2010/main" val="40711262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Can you type into the text box, would you like to have more or less self-doubt?</a:t>
            </a:r>
            <a:br>
              <a:rPr lang="en-GB" dirty="0"/>
            </a:br>
            <a:endParaRPr lang="en-GB" dirty="0"/>
          </a:p>
          <a:p>
            <a:r>
              <a:rPr lang="en-GB" dirty="0"/>
              <a:t>RO serves to foster a sense of healthy self-doubt</a:t>
            </a:r>
          </a:p>
        </p:txBody>
      </p:sp>
    </p:spTree>
    <p:extLst>
      <p:ext uri="{BB962C8B-B14F-4D97-AF65-F5344CB8AC3E}">
        <p14:creationId xmlns:p14="http://schemas.microsoft.com/office/powerpoint/2010/main" val="3730695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6591" y="4344025"/>
            <a:ext cx="5486400" cy="4114488"/>
          </a:xfrm>
          <a:prstGeom prst="rect">
            <a:avLst/>
          </a:prstGeom>
        </p:spPr>
        <p:txBody>
          <a:bodyPr lIns="90443" tIns="45222" rIns="90443" bIns="45222"/>
          <a:lstStyle/>
          <a:p>
            <a:r>
              <a:rPr lang="en-GB"/>
              <a:t>Refer to</a:t>
            </a:r>
            <a:r>
              <a:rPr lang="en-GB" baseline="0"/>
              <a:t> </a:t>
            </a:r>
            <a:r>
              <a:rPr lang="en-GB"/>
              <a:t>Jason’s blog on the RO</a:t>
            </a:r>
            <a:r>
              <a:rPr lang="en-GB" baseline="0"/>
              <a:t> website</a:t>
            </a:r>
            <a:endParaRPr lang="en-GB"/>
          </a:p>
          <a:p>
            <a:r>
              <a:rPr lang="en-GB"/>
              <a:t>When you get an answer at some point, that will be your new world view</a:t>
            </a:r>
          </a:p>
        </p:txBody>
      </p:sp>
      <p:sp>
        <p:nvSpPr>
          <p:cNvPr id="4" name="Footer Placeholder 3"/>
          <p:cNvSpPr>
            <a:spLocks noGrp="1"/>
          </p:cNvSpPr>
          <p:nvPr>
            <p:ph type="ftr" sz="quarter" idx="10"/>
          </p:nvPr>
        </p:nvSpPr>
        <p:spPr>
          <a:xfrm>
            <a:off x="1" y="8684926"/>
            <a:ext cx="2972591" cy="457513"/>
          </a:xfrm>
          <a:prstGeom prst="rect">
            <a:avLst/>
          </a:prstGeom>
        </p:spPr>
        <p:txBody>
          <a:bodyPr lIns="90443" tIns="45222" rIns="90443" bIns="45222"/>
          <a:lstStyle/>
          <a:p>
            <a:pPr>
              <a:defRPr/>
            </a:pPr>
            <a:r>
              <a:rPr lang="en-US">
                <a:solidFill>
                  <a:prstClr val="black"/>
                </a:solidFill>
              </a:rPr>
              <a:t>copyright: Professor Thomas Lynch, University of Exeter, UK; DO NOT USE WITHOUT PERMSSION</a:t>
            </a:r>
          </a:p>
        </p:txBody>
      </p:sp>
      <p:sp>
        <p:nvSpPr>
          <p:cNvPr id="5" name="Slide Number Placeholder 4"/>
          <p:cNvSpPr>
            <a:spLocks noGrp="1"/>
          </p:cNvSpPr>
          <p:nvPr>
            <p:ph type="sldNum" sz="quarter" idx="11"/>
          </p:nvPr>
        </p:nvSpPr>
        <p:spPr>
          <a:xfrm>
            <a:off x="3883827" y="8684926"/>
            <a:ext cx="2972590" cy="457513"/>
          </a:xfrm>
          <a:prstGeom prst="rect">
            <a:avLst/>
          </a:prstGeom>
        </p:spPr>
        <p:txBody>
          <a:bodyPr lIns="90443" tIns="45222" rIns="90443" bIns="45222"/>
          <a:lstStyle/>
          <a:p>
            <a:pPr>
              <a:defRPr/>
            </a:pPr>
            <a:fld id="{C8E0804E-F926-41F2-AEF2-378EDED862BD}"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12094581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a:t>But it’s not the only way!</a:t>
            </a:r>
          </a:p>
        </p:txBody>
      </p:sp>
    </p:spTree>
    <p:extLst>
      <p:ext uri="{BB962C8B-B14F-4D97-AF65-F5344CB8AC3E}">
        <p14:creationId xmlns:p14="http://schemas.microsoft.com/office/powerpoint/2010/main" val="2553772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2B13E-9423-E148-9634-1402719B93F0}" type="slidenum">
              <a:rPr lang="en-US" smtClean="0"/>
              <a:t>57</a:t>
            </a:fld>
            <a:endParaRPr lang="en-US"/>
          </a:p>
        </p:txBody>
      </p:sp>
    </p:spTree>
    <p:extLst>
      <p:ext uri="{BB962C8B-B14F-4D97-AF65-F5344CB8AC3E}">
        <p14:creationId xmlns:p14="http://schemas.microsoft.com/office/powerpoint/2010/main" val="30632374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[[Jason takes over]]</a:t>
            </a:r>
          </a:p>
        </p:txBody>
      </p:sp>
      <p:sp>
        <p:nvSpPr>
          <p:cNvPr id="4" name="Slide Number Placeholder 3"/>
          <p:cNvSpPr>
            <a:spLocks noGrp="1"/>
          </p:cNvSpPr>
          <p:nvPr>
            <p:ph type="sldNum" sz="quarter" idx="10"/>
          </p:nvPr>
        </p:nvSpPr>
        <p:spPr/>
        <p:txBody>
          <a:bodyPr/>
          <a:lstStyle/>
          <a:p>
            <a:fld id="{9432B13E-9423-E148-9634-1402719B93F0}" type="slidenum">
              <a:rPr lang="en-US" smtClean="0"/>
              <a:t>58</a:t>
            </a:fld>
            <a:endParaRPr lang="en-US"/>
          </a:p>
        </p:txBody>
      </p:sp>
    </p:spTree>
    <p:extLst>
      <p:ext uri="{BB962C8B-B14F-4D97-AF65-F5344CB8AC3E}">
        <p14:creationId xmlns:p14="http://schemas.microsoft.com/office/powerpoint/2010/main" val="2306520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[[81]]</a:t>
            </a:r>
          </a:p>
        </p:txBody>
      </p:sp>
      <p:sp>
        <p:nvSpPr>
          <p:cNvPr id="4" name="Slide Number Placeholder 3"/>
          <p:cNvSpPr>
            <a:spLocks noGrp="1"/>
          </p:cNvSpPr>
          <p:nvPr>
            <p:ph type="sldNum" sz="quarter" idx="5"/>
          </p:nvPr>
        </p:nvSpPr>
        <p:spPr/>
        <p:txBody>
          <a:bodyPr/>
          <a:lstStyle/>
          <a:p>
            <a:fld id="{9432B13E-9423-E148-9634-1402719B93F0}" type="slidenum">
              <a:rPr lang="en-US" smtClean="0"/>
              <a:t>59</a:t>
            </a:fld>
            <a:endParaRPr lang="en-US"/>
          </a:p>
        </p:txBody>
      </p:sp>
    </p:spTree>
    <p:extLst>
      <p:ext uri="{BB962C8B-B14F-4D97-AF65-F5344CB8AC3E}">
        <p14:creationId xmlns:p14="http://schemas.microsoft.com/office/powerpoint/2010/main" val="33764999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Here is a graph showing effect sizes found in a range of studies that compared end of treatment effects for patients with chronic depression.  </a:t>
            </a:r>
          </a:p>
          <a:p>
            <a:r>
              <a:rPr lang="en-GB" sz="1200" kern="1200">
                <a:solidFill>
                  <a:schemeClr val="tx1"/>
                </a:solidFill>
                <a:effectLst/>
                <a:latin typeface="+mn-lt"/>
                <a:ea typeface="+mn-ea"/>
                <a:cs typeface="+mn-cs"/>
              </a:rPr>
              <a:t>We included the </a:t>
            </a:r>
            <a:r>
              <a:rPr lang="en-GB" sz="1200" kern="1200" err="1">
                <a:solidFill>
                  <a:schemeClr val="tx1"/>
                </a:solidFill>
                <a:effectLst/>
                <a:latin typeface="+mn-lt"/>
                <a:ea typeface="+mn-ea"/>
                <a:cs typeface="+mn-cs"/>
              </a:rPr>
              <a:t>CoBAlt</a:t>
            </a:r>
            <a:r>
              <a:rPr lang="en-GB" sz="1200" kern="1200">
                <a:solidFill>
                  <a:schemeClr val="tx1"/>
                </a:solidFill>
                <a:effectLst/>
                <a:latin typeface="+mn-lt"/>
                <a:ea typeface="+mn-ea"/>
                <a:cs typeface="+mn-cs"/>
              </a:rPr>
              <a:t> study separately because it is most comparable to </a:t>
            </a:r>
            <a:r>
              <a:rPr lang="en-GB" sz="1200" kern="1200" err="1">
                <a:solidFill>
                  <a:schemeClr val="tx1"/>
                </a:solidFill>
                <a:effectLst/>
                <a:latin typeface="+mn-lt"/>
                <a:ea typeface="+mn-ea"/>
                <a:cs typeface="+mn-cs"/>
              </a:rPr>
              <a:t>RefraMED</a:t>
            </a:r>
            <a:r>
              <a:rPr lang="en-GB" sz="1200" kern="1200">
                <a:solidFill>
                  <a:schemeClr val="tx1"/>
                </a:solidFill>
                <a:effectLst/>
                <a:latin typeface="+mn-lt"/>
                <a:ea typeface="+mn-ea"/>
                <a:cs typeface="+mn-cs"/>
              </a:rPr>
              <a:t>, and we show effect sizes found in meta-analyses of a variety or treatments.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PRESS</a:t>
            </a:r>
          </a:p>
          <a:p>
            <a:r>
              <a:rPr lang="en-GB" sz="1200" kern="1200">
                <a:solidFill>
                  <a:schemeClr val="tx1"/>
                </a:solidFill>
                <a:effectLst/>
                <a:latin typeface="+mn-lt"/>
                <a:ea typeface="+mn-ea"/>
                <a:cs typeface="+mn-cs"/>
              </a:rPr>
              <a:t>As you can see, the effect size found for RO DBT is most comparable to effect sizes found for treatments for non-chronic depression, and is even slightly better!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97452C-9544-4B19-ADE3-595C1C8FE258}" type="slidenum">
              <a:rPr lang="en-US" smtClean="0"/>
              <a:t>60</a:t>
            </a:fld>
            <a:endParaRPr lang="en-US"/>
          </a:p>
        </p:txBody>
      </p:sp>
    </p:spTree>
    <p:extLst>
      <p:ext uri="{BB962C8B-B14F-4D97-AF65-F5344CB8AC3E}">
        <p14:creationId xmlns:p14="http://schemas.microsoft.com/office/powerpoint/2010/main" val="4208711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Now,</a:t>
            </a:r>
            <a:r>
              <a:rPr lang="en-US" baseline="0"/>
              <a:t> we are going to be discussing the structure of outpatient RO treatment </a:t>
            </a:r>
          </a:p>
          <a:p>
            <a:endParaRPr lang="en-US" baseline="0"/>
          </a:p>
          <a:p>
            <a:r>
              <a:rPr lang="en-US" b="1" i="1"/>
              <a:t>RO</a:t>
            </a:r>
            <a:r>
              <a:rPr lang="en-US" b="1" i="1" baseline="0"/>
              <a:t> is being used in a variety of settings - o</a:t>
            </a:r>
            <a:r>
              <a:rPr lang="en-US" b="1" i="1"/>
              <a:t>utpatient,</a:t>
            </a:r>
            <a:r>
              <a:rPr lang="en-US" b="1" i="1" baseline="0"/>
              <a:t> inpatient, day treatment, adults, adolescents, skills only etc.</a:t>
            </a:r>
          </a:p>
          <a:p>
            <a:endParaRPr lang="en-US" b="1" i="1" baseline="0"/>
          </a:p>
          <a:p>
            <a:r>
              <a:rPr lang="en-US" b="1" i="1" baseline="0"/>
              <a:t>(teaching note)</a:t>
            </a:r>
          </a:p>
          <a:p>
            <a:r>
              <a:rPr lang="en-US" b="1" i="1" baseline="0"/>
              <a:t>Read the slide</a:t>
            </a:r>
            <a:endParaRPr lang="en-US" b="1" i="1"/>
          </a:p>
          <a:p>
            <a:endParaRPr lang="en-US" baseline="0"/>
          </a:p>
          <a:p>
            <a:endParaRPr lang="en-US"/>
          </a:p>
        </p:txBody>
      </p:sp>
    </p:spTree>
    <p:extLst>
      <p:ext uri="{BB962C8B-B14F-4D97-AF65-F5344CB8AC3E}">
        <p14:creationId xmlns:p14="http://schemas.microsoft.com/office/powerpoint/2010/main" val="15580827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a:p>
            <a:r>
              <a:rPr lang="en-US"/>
              <a:t>In terms of life</a:t>
            </a:r>
            <a:r>
              <a:rPr lang="en-US" baseline="0"/>
              <a:t> threatening behaviors, we have developed an RO-specific protocol used to assess life threatening problems in OC, as these need to be dealt with in a manner different than with UC clients. </a:t>
            </a:r>
          </a:p>
          <a:p>
            <a:r>
              <a:rPr lang="en-US" baseline="0"/>
              <a:t> </a:t>
            </a:r>
          </a:p>
          <a:p>
            <a:r>
              <a:rPr lang="en-US" baseline="0"/>
              <a:t>Self-injury and suicide does not occur only in BPD.  Self-injury occurs frequently in the OC population; the major difference being the planned/deliberate nature of the behavior (can give examples of planning cutting, etc – may want to state something about emotional leakage).  For more on non-UC NSSI, see work by Matthew Nock and Ed Selby…</a:t>
            </a:r>
          </a:p>
          <a:p>
            <a:endParaRPr lang="en-US" baseline="0"/>
          </a:p>
          <a:p>
            <a:r>
              <a:rPr lang="en-US" baseline="0"/>
              <a:t>Note that for AN clients, the RO therapist is NOT in charge of medical management (so food/weight/hospitalization not primary focus of treatment) and </a:t>
            </a:r>
            <a:r>
              <a:rPr lang="en-US" u="sng" baseline="0"/>
              <a:t>not</a:t>
            </a:r>
            <a:r>
              <a:rPr lang="en-US" baseline="0"/>
              <a:t> eating is NOT seen as life threatening behavior unless the person who is in charge of medical management deems it to be so.</a:t>
            </a:r>
          </a:p>
        </p:txBody>
      </p:sp>
    </p:spTree>
    <p:extLst>
      <p:ext uri="{BB962C8B-B14F-4D97-AF65-F5344CB8AC3E}">
        <p14:creationId xmlns:p14="http://schemas.microsoft.com/office/powerpoint/2010/main" val="34303619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109538"/>
            <a:ext cx="5076825" cy="3806825"/>
          </a:xfrm>
        </p:spPr>
      </p:sp>
      <p:sp>
        <p:nvSpPr>
          <p:cNvPr id="3" name="Notes Placeholder 2"/>
          <p:cNvSpPr>
            <a:spLocks noGrp="1"/>
          </p:cNvSpPr>
          <p:nvPr>
            <p:ph type="body" idx="1"/>
          </p:nvPr>
        </p:nvSpPr>
        <p:spPr>
          <a:xfrm>
            <a:off x="685800" y="4400550"/>
            <a:ext cx="5486400" cy="3600450"/>
          </a:xfrm>
          <a:prstGeom prst="rect">
            <a:avLst/>
          </a:prstGeom>
        </p:spPr>
        <p:txBody>
          <a:bodyPr lIns="90443" tIns="45222" rIns="90443" bIns="45222"/>
          <a:lstStyle/>
          <a:p>
            <a:endParaRPr lang="en-GB" baseline="0"/>
          </a:p>
          <a:p>
            <a:endParaRPr lang="en-GB"/>
          </a:p>
        </p:txBody>
      </p:sp>
    </p:spTree>
    <p:extLst>
      <p:ext uri="{BB962C8B-B14F-4D97-AF65-F5344CB8AC3E}">
        <p14:creationId xmlns:p14="http://schemas.microsoft.com/office/powerpoint/2010/main" val="524119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ＭＳ Ｐゴシック" pitchFamily="-112" charset="-128"/>
                <a:cs typeface="ＭＳ Ｐゴシック" pitchFamily="-112" charset="-128"/>
              </a:rPr>
              <a:t>At a very basic level, we are a tribal species. For probably the last 3 million years, humans and our closest ancestors evolved in small bands of probably 30-50 individuals. We are uniquely adapted to that context.</a:t>
            </a:r>
          </a:p>
          <a:p>
            <a:endParaRPr lang="en-US" sz="1200" i="1" kern="1200" baseline="0">
              <a:solidFill>
                <a:schemeClr val="tx1"/>
              </a:solidFill>
              <a:effectLst/>
              <a:latin typeface="+mn-lt"/>
              <a:ea typeface="ＭＳ Ｐゴシック" pitchFamily="-112"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a:solidFill>
                <a:schemeClr val="tx1"/>
              </a:solidFill>
              <a:effectLst/>
              <a:latin typeface="+mn-lt"/>
              <a:ea typeface="ＭＳ Ｐゴシック" pitchFamily="-112" charset="-128"/>
              <a:cs typeface="ＭＳ Ｐゴシック" pitchFamily="-112" charset="-128"/>
            </a:endParaRPr>
          </a:p>
          <a:p>
            <a:endParaRPr lang="en-US"/>
          </a:p>
        </p:txBody>
      </p:sp>
      <p:sp>
        <p:nvSpPr>
          <p:cNvPr id="4" name="Slide Number Placeholder 3"/>
          <p:cNvSpPr>
            <a:spLocks noGrp="1"/>
          </p:cNvSpPr>
          <p:nvPr>
            <p:ph type="sldNum" sz="quarter" idx="10"/>
          </p:nvPr>
        </p:nvSpPr>
        <p:spPr/>
        <p:txBody>
          <a:bodyPr/>
          <a:lstStyle/>
          <a:p>
            <a:fld id="{9432B13E-9423-E148-9634-1402719B93F0}" type="slidenum">
              <a:rPr lang="en-US" smtClean="0"/>
              <a:t>6</a:t>
            </a:fld>
            <a:endParaRPr lang="en-US"/>
          </a:p>
        </p:txBody>
      </p:sp>
    </p:spTree>
    <p:extLst>
      <p:ext uri="{BB962C8B-B14F-4D97-AF65-F5344CB8AC3E}">
        <p14:creationId xmlns:p14="http://schemas.microsoft.com/office/powerpoint/2010/main" val="8429470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Here is a graph showing effect sizes found in a range of studies that compared end of treatment effects for patients with chronic depression.  </a:t>
            </a:r>
          </a:p>
          <a:p>
            <a:r>
              <a:rPr lang="en-GB" sz="1200" kern="1200">
                <a:solidFill>
                  <a:schemeClr val="tx1"/>
                </a:solidFill>
                <a:effectLst/>
                <a:latin typeface="+mn-lt"/>
                <a:ea typeface="+mn-ea"/>
                <a:cs typeface="+mn-cs"/>
              </a:rPr>
              <a:t>We included the </a:t>
            </a:r>
            <a:r>
              <a:rPr lang="en-GB" sz="1200" kern="1200" err="1">
                <a:solidFill>
                  <a:schemeClr val="tx1"/>
                </a:solidFill>
                <a:effectLst/>
                <a:latin typeface="+mn-lt"/>
                <a:ea typeface="+mn-ea"/>
                <a:cs typeface="+mn-cs"/>
              </a:rPr>
              <a:t>CoBAlt</a:t>
            </a:r>
            <a:r>
              <a:rPr lang="en-GB" sz="1200" kern="1200">
                <a:solidFill>
                  <a:schemeClr val="tx1"/>
                </a:solidFill>
                <a:effectLst/>
                <a:latin typeface="+mn-lt"/>
                <a:ea typeface="+mn-ea"/>
                <a:cs typeface="+mn-cs"/>
              </a:rPr>
              <a:t> study separately because it is most comparable to </a:t>
            </a:r>
            <a:r>
              <a:rPr lang="en-GB" sz="1200" kern="1200" err="1">
                <a:solidFill>
                  <a:schemeClr val="tx1"/>
                </a:solidFill>
                <a:effectLst/>
                <a:latin typeface="+mn-lt"/>
                <a:ea typeface="+mn-ea"/>
                <a:cs typeface="+mn-cs"/>
              </a:rPr>
              <a:t>RefraMED</a:t>
            </a:r>
            <a:r>
              <a:rPr lang="en-GB" sz="1200" kern="1200">
                <a:solidFill>
                  <a:schemeClr val="tx1"/>
                </a:solidFill>
                <a:effectLst/>
                <a:latin typeface="+mn-lt"/>
                <a:ea typeface="+mn-ea"/>
                <a:cs typeface="+mn-cs"/>
              </a:rPr>
              <a:t>, and we show effect sizes found in meta-analyses of a variety or treatments.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PRESS</a:t>
            </a:r>
          </a:p>
          <a:p>
            <a:r>
              <a:rPr lang="en-GB" sz="1200" kern="1200">
                <a:solidFill>
                  <a:schemeClr val="tx1"/>
                </a:solidFill>
                <a:effectLst/>
                <a:latin typeface="+mn-lt"/>
                <a:ea typeface="+mn-ea"/>
                <a:cs typeface="+mn-cs"/>
              </a:rPr>
              <a:t>As you can see, the effect size found for RO DBT is most comparable to effect sizes found for treatments for non-chronic depression, and is even slightly better!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97452C-9544-4B19-ADE3-595C1C8FE258}" type="slidenum">
              <a:rPr lang="en-US" smtClean="0"/>
              <a:t>68</a:t>
            </a:fld>
            <a:endParaRPr lang="en-US"/>
          </a:p>
        </p:txBody>
      </p:sp>
    </p:spTree>
    <p:extLst>
      <p:ext uri="{BB962C8B-B14F-4D97-AF65-F5344CB8AC3E}">
        <p14:creationId xmlns:p14="http://schemas.microsoft.com/office/powerpoint/2010/main" val="7725145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32B13E-9423-E148-9634-1402719B93F0}" type="slidenum">
              <a:rPr lang="en-US" smtClean="0"/>
              <a:t>69</a:t>
            </a:fld>
            <a:endParaRPr lang="en-US"/>
          </a:p>
        </p:txBody>
      </p:sp>
    </p:spTree>
    <p:extLst>
      <p:ext uri="{BB962C8B-B14F-4D97-AF65-F5344CB8AC3E}">
        <p14:creationId xmlns:p14="http://schemas.microsoft.com/office/powerpoint/2010/main" val="4089400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PRESS</a:t>
            </a:r>
          </a:p>
          <a:p>
            <a:r>
              <a:rPr lang="en-GB" sz="1200" kern="1200">
                <a:solidFill>
                  <a:schemeClr val="tx1"/>
                </a:solidFill>
                <a:effectLst/>
                <a:latin typeface="+mn-lt"/>
                <a:ea typeface="+mn-ea"/>
                <a:cs typeface="+mn-cs"/>
              </a:rPr>
              <a:t>Keogh et al. compared data from 58 patients who attended RO DBT Skills classes with data from 59 patients who were on the waiting list for this treatment. In addition, patients who had completed the RO skills classes were followed up 3 months later.</a:t>
            </a:r>
          </a:p>
          <a:p>
            <a:r>
              <a:rPr lang="en-GB" sz="1200" kern="1200">
                <a:solidFill>
                  <a:schemeClr val="tx1"/>
                </a:solidFill>
                <a:effectLst/>
                <a:latin typeface="+mn-lt"/>
                <a:ea typeface="+mn-ea"/>
                <a:cs typeface="+mn-cs"/>
              </a:rPr>
              <a:t>PRESS </a:t>
            </a:r>
          </a:p>
          <a:p>
            <a:r>
              <a:rPr lang="en-GB" sz="1200" kern="1200">
                <a:solidFill>
                  <a:schemeClr val="tx1"/>
                </a:solidFill>
                <a:effectLst/>
                <a:latin typeface="+mn-lt"/>
                <a:ea typeface="+mn-ea"/>
                <a:cs typeface="+mn-cs"/>
              </a:rPr>
              <a:t>Skills classes were offered twice a week and lasted 3 hours, and this was offered over a period of 9 weeks in a closed group format.</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6 patients dropped out of the RO Skills Class. </a:t>
            </a:r>
          </a:p>
          <a:p>
            <a:r>
              <a:rPr lang="en-GB" sz="1200" kern="1200">
                <a:solidFill>
                  <a:schemeClr val="tx1"/>
                </a:solidFill>
                <a:effectLst/>
                <a:latin typeface="+mn-lt"/>
                <a:ea typeface="+mn-ea"/>
                <a:cs typeface="+mn-cs"/>
              </a:rPr>
              <a:t>PRESS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Post-treatment, when comparing the RO group with the Treatment as Usual Wait-List group, patients who had attended RO skills classes had significantly greater improvements in global severity of psychological symptoms, social safeness, rigid needs for structure, and effective use of coping skills. The effect sizes varied from small (for social safeness) to medium and large for all other measures, as shown in the graph. </a:t>
            </a:r>
          </a:p>
          <a:p>
            <a:r>
              <a:rPr lang="en-GB" sz="1200" kern="1200">
                <a:solidFill>
                  <a:schemeClr val="tx1"/>
                </a:solidFill>
                <a:effectLst/>
                <a:latin typeface="+mn-lt"/>
                <a:ea typeface="+mn-ea"/>
                <a:cs typeface="+mn-cs"/>
              </a:rPr>
              <a:t>PRESS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When comparing the scores of the RO Skills class completers from baseline to 3 months follow-up, patients still reported significant improvements in global severity of psychological symptoms, rigid needs for structure, and effective use of coping skills. All of these findings had large effect sizes. Only social safeness was no longer significantly different., although scores had increased post treatment and at follow-up compared to baseline. </a:t>
            </a:r>
          </a:p>
          <a:p>
            <a:endParaRPr lang="en-US"/>
          </a:p>
          <a:p>
            <a:endParaRPr lang="en-US"/>
          </a:p>
          <a:p>
            <a:r>
              <a:rPr lang="en-US"/>
              <a:t>NOTES: </a:t>
            </a:r>
          </a:p>
          <a:p>
            <a:r>
              <a:rPr lang="en-US" sz="1200" b="0" i="0" kern="1200">
                <a:solidFill>
                  <a:schemeClr val="tx1"/>
                </a:solidFill>
                <a:effectLst/>
                <a:latin typeface="+mn-lt"/>
                <a:ea typeface="+mn-ea"/>
                <a:cs typeface="+mn-cs"/>
              </a:rPr>
              <a:t>Norms for partial eta-squared: small = 0.01; medium = 0.06; large = 0.14.</a:t>
            </a:r>
            <a:endParaRPr lang="en-US"/>
          </a:p>
        </p:txBody>
      </p:sp>
      <p:sp>
        <p:nvSpPr>
          <p:cNvPr id="4" name="Slide Number Placeholder 3"/>
          <p:cNvSpPr>
            <a:spLocks noGrp="1"/>
          </p:cNvSpPr>
          <p:nvPr>
            <p:ph type="sldNum" sz="quarter" idx="10"/>
          </p:nvPr>
        </p:nvSpPr>
        <p:spPr/>
        <p:txBody>
          <a:bodyPr/>
          <a:lstStyle/>
          <a:p>
            <a:fld id="{9432B13E-9423-E148-9634-1402719B93F0}" type="slidenum">
              <a:rPr lang="en-US" smtClean="0"/>
              <a:t>70</a:t>
            </a:fld>
            <a:endParaRPr lang="en-US"/>
          </a:p>
        </p:txBody>
      </p:sp>
    </p:spTree>
    <p:extLst>
      <p:ext uri="{BB962C8B-B14F-4D97-AF65-F5344CB8AC3E}">
        <p14:creationId xmlns:p14="http://schemas.microsoft.com/office/powerpoint/2010/main" val="1970314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a:t>READ SLIDE</a:t>
            </a:r>
          </a:p>
        </p:txBody>
      </p:sp>
      <p:sp>
        <p:nvSpPr>
          <p:cNvPr id="4" name="Slide Number Placeholder 3"/>
          <p:cNvSpPr>
            <a:spLocks noGrp="1"/>
          </p:cNvSpPr>
          <p:nvPr>
            <p:ph type="sldNum" sz="quarter" idx="10"/>
          </p:nvPr>
        </p:nvSpPr>
        <p:spPr/>
        <p:txBody>
          <a:bodyPr/>
          <a:lstStyle/>
          <a:p>
            <a:fld id="{9432B13E-9423-E148-9634-1402719B93F0}" type="slidenum">
              <a:rPr lang="en-US" smtClean="0"/>
              <a:t>71</a:t>
            </a:fld>
            <a:endParaRPr lang="en-US"/>
          </a:p>
        </p:txBody>
      </p:sp>
    </p:spTree>
    <p:extLst>
      <p:ext uri="{BB962C8B-B14F-4D97-AF65-F5344CB8AC3E}">
        <p14:creationId xmlns:p14="http://schemas.microsoft.com/office/powerpoint/2010/main" val="21759273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READ SLIDE</a:t>
            </a:r>
          </a:p>
          <a:p>
            <a:endParaRPr lang="en-GB"/>
          </a:p>
        </p:txBody>
      </p:sp>
      <p:sp>
        <p:nvSpPr>
          <p:cNvPr id="4" name="Slide Number Placeholder 3"/>
          <p:cNvSpPr>
            <a:spLocks noGrp="1"/>
          </p:cNvSpPr>
          <p:nvPr>
            <p:ph type="sldNum" sz="quarter" idx="10"/>
          </p:nvPr>
        </p:nvSpPr>
        <p:spPr/>
        <p:txBody>
          <a:bodyPr/>
          <a:lstStyle/>
          <a:p>
            <a:fld id="{9432B13E-9423-E148-9634-1402719B93F0}" type="slidenum">
              <a:rPr lang="en-US" smtClean="0"/>
              <a:t>72</a:t>
            </a:fld>
            <a:endParaRPr lang="en-US"/>
          </a:p>
        </p:txBody>
      </p:sp>
    </p:spTree>
    <p:extLst>
      <p:ext uri="{BB962C8B-B14F-4D97-AF65-F5344CB8AC3E}">
        <p14:creationId xmlns:p14="http://schemas.microsoft.com/office/powerpoint/2010/main" val="8920079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Recently the </a:t>
            </a:r>
            <a:r>
              <a:rPr lang="en-GB" sz="1200" kern="1200" err="1">
                <a:solidFill>
                  <a:schemeClr val="tx1"/>
                </a:solidFill>
                <a:effectLst/>
                <a:latin typeface="+mn-lt"/>
                <a:ea typeface="+mn-ea"/>
                <a:cs typeface="+mn-cs"/>
              </a:rPr>
              <a:t>RefraMED</a:t>
            </a:r>
            <a:r>
              <a:rPr lang="en-GB" sz="1200" kern="1200">
                <a:solidFill>
                  <a:schemeClr val="tx1"/>
                </a:solidFill>
                <a:effectLst/>
                <a:latin typeface="+mn-lt"/>
                <a:ea typeface="+mn-ea"/>
                <a:cs typeface="+mn-cs"/>
              </a:rPr>
              <a:t> study has been carried out and completed. This was a multi-site randomised controlled trial that aimed to test the efficacy, mechanisms and cost-effectiveness of RO DBT versus treatment as Usual for patients with treatment resistant depression.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RO DBT consisted of 7 months of weekly one-hour individual treatment and 2.5-hour skills classes, while treatment as usual consisted of any type of treatments patients could access either via the UK’s National Health Service or privately. This included both antidepressant medication as well as psychotherapy.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 total of 250 patients were assessed and subsequently randomised. As you can see more patients were allocated to RO DBT than the Control group; this was done because we also wanted to investigate the underlying mechanisms of the treatment, and for that we needed a larger number of patients receiving RO DBT.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Patients were treated at three different treatment sites throughout the UK, and were assessed at 4 time-points: at baseline, at the end of treatment around month 7, 5 months after the end of treatment at month 12, and finally 1 year after the end of treatment around month 18.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22% of participants withdrew or were otherwise lost to follow-up at month 12; the percentages in each group were comparable with 21 in the RO DBT group and 25% in the control group. However, only 4 patients withdrew from treatment, defined as having attended 3 or fewer sessions.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32B13E-9423-E148-9634-1402719B93F0}" type="slidenum">
              <a:rPr lang="en-US" smtClean="0"/>
              <a:t>73</a:t>
            </a:fld>
            <a:endParaRPr lang="en-US"/>
          </a:p>
        </p:txBody>
      </p:sp>
    </p:spTree>
    <p:extLst>
      <p:ext uri="{BB962C8B-B14F-4D97-AF65-F5344CB8AC3E}">
        <p14:creationId xmlns:p14="http://schemas.microsoft.com/office/powerpoint/2010/main" val="38453208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Our study further confirmed the high comorbidity rates in chronic samples. </a:t>
            </a:r>
          </a:p>
          <a:p>
            <a:r>
              <a:rPr lang="en-GB" sz="1200" kern="1200">
                <a:solidFill>
                  <a:schemeClr val="tx1"/>
                </a:solidFill>
                <a:effectLst/>
                <a:latin typeface="+mn-lt"/>
                <a:ea typeface="+mn-ea"/>
                <a:cs typeface="+mn-cs"/>
              </a:rPr>
              <a:t>PRESS</a:t>
            </a:r>
          </a:p>
          <a:p>
            <a:r>
              <a:rPr lang="en-GB" sz="1200" kern="1200">
                <a:solidFill>
                  <a:schemeClr val="tx1"/>
                </a:solidFill>
                <a:effectLst/>
                <a:latin typeface="+mn-lt"/>
                <a:ea typeface="+mn-ea"/>
                <a:cs typeface="+mn-cs"/>
              </a:rPr>
              <a:t>Only 4% of 250 patients did NOT meet criteria for any additional mental health or personality disorder.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Based on the SCID-I interview, 87% of patients reported at least one other mental health disorder, with the two most common ones being social phobia and specific phobia.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And based on the SCID-II interview, 79% of patients reported at least one personality disorder. The two most common ones were avoidant PD and obsessive-compulsive PD.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9432B13E-9423-E148-9634-1402719B93F0}" type="slidenum">
              <a:rPr lang="en-US" smtClean="0"/>
              <a:t>74</a:t>
            </a:fld>
            <a:endParaRPr lang="en-US"/>
          </a:p>
        </p:txBody>
      </p:sp>
    </p:spTree>
    <p:extLst>
      <p:ext uri="{BB962C8B-B14F-4D97-AF65-F5344CB8AC3E}">
        <p14:creationId xmlns:p14="http://schemas.microsoft.com/office/powerpoint/2010/main" val="22595255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ym typeface="Wingdings" panose="05000000000000000000" pitchFamily="2" charset="2"/>
              </a:rPr>
              <a:t>So…. Did RO-DBT work for refractory depression?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ym typeface="Wingdings" panose="05000000000000000000" pitchFamily="2" charset="2"/>
              </a:rPr>
              <a:t>PRESS</a:t>
            </a:r>
          </a:p>
          <a:p>
            <a:r>
              <a:rPr lang="en-GB" sz="1200" kern="1200">
                <a:solidFill>
                  <a:schemeClr val="tx1"/>
                </a:solidFill>
                <a:effectLst/>
                <a:latin typeface="+mn-lt"/>
                <a:ea typeface="+mn-ea"/>
                <a:cs typeface="+mn-cs"/>
              </a:rPr>
              <a:t>The short answer is YES it does. In this graph, the red line represented the scores on the Hamilton Rating Scale for Depression for the RO DBT group and the yellow lines represents the scores of the Control group. What can be seen, is that depression scores drop much faster in the RO DBT group than in the Control group, and the difference in scores between the two groups is statistically significant. </a:t>
            </a:r>
            <a:endParaRPr lang="en-US" sz="1200" kern="1200">
              <a:solidFill>
                <a:schemeClr val="tx1"/>
              </a:solidFill>
              <a:effectLst/>
              <a:latin typeface="+mn-lt"/>
              <a:ea typeface="+mn-ea"/>
              <a:cs typeface="+mn-cs"/>
            </a:endParaRPr>
          </a:p>
          <a:p>
            <a:endParaRPr lang="en-GB" baseline="0"/>
          </a:p>
          <a:p>
            <a:r>
              <a:rPr lang="en-GB" sz="1200" kern="1200">
                <a:solidFill>
                  <a:schemeClr val="tx1"/>
                </a:solidFill>
                <a:effectLst/>
                <a:latin typeface="+mn-lt"/>
                <a:ea typeface="+mn-ea"/>
                <a:cs typeface="+mn-cs"/>
              </a:rPr>
              <a:t>PRESS</a:t>
            </a:r>
            <a:endParaRPr lang="en-US" sz="1200" kern="1200">
              <a:solidFill>
                <a:schemeClr val="tx1"/>
              </a:solidFill>
              <a:effectLst/>
              <a:latin typeface="+mn-lt"/>
              <a:ea typeface="+mn-ea"/>
              <a:cs typeface="+mn-cs"/>
            </a:endParaRPr>
          </a:p>
          <a:p>
            <a:r>
              <a:rPr lang="en-GB" baseline="0"/>
              <a:t>This difference between the groups had a large effect size of 1.03. </a:t>
            </a:r>
          </a:p>
          <a:p>
            <a:r>
              <a:rPr lang="en-GB" sz="1200" kern="1200">
                <a:solidFill>
                  <a:schemeClr val="tx1"/>
                </a:solidFill>
                <a:effectLst/>
                <a:latin typeface="+mn-lt"/>
                <a:ea typeface="+mn-ea"/>
                <a:cs typeface="+mn-cs"/>
              </a:rPr>
              <a:t>The differences in scores between the groups are not statistically significant at months 12 and 18, although we still find moderate effect sizes for these time points.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Also important to note here is that depression scores remained low during the follow-up phase, suggesting that the treatment has a lasting effect. </a:t>
            </a:r>
            <a:endParaRPr lang="en-US" sz="1200" kern="1200">
              <a:solidFill>
                <a:schemeClr val="tx1"/>
              </a:solidFill>
              <a:effectLst/>
              <a:latin typeface="+mn-lt"/>
              <a:ea typeface="+mn-ea"/>
              <a:cs typeface="+mn-cs"/>
            </a:endParaRPr>
          </a:p>
          <a:p>
            <a:endParaRPr lang="en-GB" baseline="0"/>
          </a:p>
          <a:p>
            <a:r>
              <a:rPr lang="en-GB" b="1" i="1" baseline="0"/>
              <a:t>Segway</a:t>
            </a:r>
            <a:r>
              <a:rPr lang="en-GB" baseline="0"/>
              <a:t>: Effect sizes are useful because they allow us to compare the results of different studies with each other. </a:t>
            </a:r>
          </a:p>
          <a:p>
            <a:endParaRPr lang="en-GB" baseline="0"/>
          </a:p>
          <a:p>
            <a:endParaRPr lang="en-GB" baseline="0"/>
          </a:p>
        </p:txBody>
      </p:sp>
      <p:sp>
        <p:nvSpPr>
          <p:cNvPr id="4" name="Slide Number Placeholder 3"/>
          <p:cNvSpPr>
            <a:spLocks noGrp="1"/>
          </p:cNvSpPr>
          <p:nvPr>
            <p:ph type="sldNum" sz="quarter" idx="10"/>
          </p:nvPr>
        </p:nvSpPr>
        <p:spPr/>
        <p:txBody>
          <a:bodyPr/>
          <a:lstStyle/>
          <a:p>
            <a:fld id="{FA97452C-9544-4B19-ADE3-595C1C8FE258}" type="slidenum">
              <a:rPr lang="en-US" smtClean="0"/>
              <a:t>75</a:t>
            </a:fld>
            <a:endParaRPr lang="en-US"/>
          </a:p>
        </p:txBody>
      </p:sp>
    </p:spTree>
    <p:extLst>
      <p:ext uri="{BB962C8B-B14F-4D97-AF65-F5344CB8AC3E}">
        <p14:creationId xmlns:p14="http://schemas.microsoft.com/office/powerpoint/2010/main" val="36328561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Here is a graph showing effect sizes found in a range of studies that compared end of treatment effects for patients with chronic depression.  </a:t>
            </a:r>
          </a:p>
          <a:p>
            <a:r>
              <a:rPr lang="en-GB" sz="1200" kern="1200">
                <a:solidFill>
                  <a:schemeClr val="tx1"/>
                </a:solidFill>
                <a:effectLst/>
                <a:latin typeface="+mn-lt"/>
                <a:ea typeface="+mn-ea"/>
                <a:cs typeface="+mn-cs"/>
              </a:rPr>
              <a:t>We included the </a:t>
            </a:r>
            <a:r>
              <a:rPr lang="en-GB" sz="1200" kern="1200" err="1">
                <a:solidFill>
                  <a:schemeClr val="tx1"/>
                </a:solidFill>
                <a:effectLst/>
                <a:latin typeface="+mn-lt"/>
                <a:ea typeface="+mn-ea"/>
                <a:cs typeface="+mn-cs"/>
              </a:rPr>
              <a:t>CoBAlt</a:t>
            </a:r>
            <a:r>
              <a:rPr lang="en-GB" sz="1200" kern="1200">
                <a:solidFill>
                  <a:schemeClr val="tx1"/>
                </a:solidFill>
                <a:effectLst/>
                <a:latin typeface="+mn-lt"/>
                <a:ea typeface="+mn-ea"/>
                <a:cs typeface="+mn-cs"/>
              </a:rPr>
              <a:t> study separately because it is most comparable to </a:t>
            </a:r>
            <a:r>
              <a:rPr lang="en-GB" sz="1200" kern="1200" err="1">
                <a:solidFill>
                  <a:schemeClr val="tx1"/>
                </a:solidFill>
                <a:effectLst/>
                <a:latin typeface="+mn-lt"/>
                <a:ea typeface="+mn-ea"/>
                <a:cs typeface="+mn-cs"/>
              </a:rPr>
              <a:t>RefraMED</a:t>
            </a:r>
            <a:r>
              <a:rPr lang="en-GB" sz="1200" kern="1200">
                <a:solidFill>
                  <a:schemeClr val="tx1"/>
                </a:solidFill>
                <a:effectLst/>
                <a:latin typeface="+mn-lt"/>
                <a:ea typeface="+mn-ea"/>
                <a:cs typeface="+mn-cs"/>
              </a:rPr>
              <a:t>, and we show effect sizes found in meta-analyses of a variety or treatments.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PRESS</a:t>
            </a:r>
          </a:p>
          <a:p>
            <a:r>
              <a:rPr lang="en-GB" sz="1200" kern="1200">
                <a:solidFill>
                  <a:schemeClr val="tx1"/>
                </a:solidFill>
                <a:effectLst/>
                <a:latin typeface="+mn-lt"/>
                <a:ea typeface="+mn-ea"/>
                <a:cs typeface="+mn-cs"/>
              </a:rPr>
              <a:t>As you can see, the effect size found for RO DBT is most comparable to effect sizes found for treatments for non-chronic depression, and is even slightly better!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97452C-9544-4B19-ADE3-595C1C8FE258}" type="slidenum">
              <a:rPr lang="en-US" smtClean="0"/>
              <a:t>76</a:t>
            </a:fld>
            <a:endParaRPr lang="en-US"/>
          </a:p>
        </p:txBody>
      </p:sp>
    </p:spTree>
    <p:extLst>
      <p:ext uri="{BB962C8B-B14F-4D97-AF65-F5344CB8AC3E}">
        <p14:creationId xmlns:p14="http://schemas.microsoft.com/office/powerpoint/2010/main" val="18887334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In 2013 Lynch et al published an open trial comparing before and after scores on a range of measures </a:t>
            </a:r>
          </a:p>
          <a:p>
            <a:r>
              <a:rPr lang="en-GB" sz="1200" kern="1200">
                <a:solidFill>
                  <a:schemeClr val="tx1"/>
                </a:solidFill>
                <a:effectLst/>
                <a:latin typeface="+mn-lt"/>
                <a:ea typeface="+mn-ea"/>
                <a:cs typeface="+mn-cs"/>
              </a:rPr>
              <a:t>PRESS</a:t>
            </a:r>
          </a:p>
          <a:p>
            <a:r>
              <a:rPr lang="en-GB" sz="1200" kern="1200">
                <a:solidFill>
                  <a:schemeClr val="tx1"/>
                </a:solidFill>
                <a:effectLst/>
                <a:latin typeface="+mn-lt"/>
                <a:ea typeface="+mn-ea"/>
                <a:cs typeface="+mn-cs"/>
              </a:rPr>
              <a:t>of 47 adults with anorexia nervosa who had received, on average, 22 weeks of inpatient RO DBT.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PRESS</a:t>
            </a:r>
          </a:p>
          <a:p>
            <a:r>
              <a:rPr lang="en-GB" sz="1200" kern="1200">
                <a:solidFill>
                  <a:schemeClr val="tx1"/>
                </a:solidFill>
                <a:effectLst/>
                <a:latin typeface="+mn-lt"/>
                <a:ea typeface="+mn-ea"/>
                <a:cs typeface="+mn-cs"/>
              </a:rPr>
              <a:t>The overall study drop-out was 27% whereas the RO DBT treatment dropout was only 6%.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study found significant and large effect sizes for increases in body mass index. This was true when looking at the entire sample of everyone who started the treatment regardless of whether or not they finished it, and the effect size was larger if only those patients who had completed the treatment were included in the analysis.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PRESS</a:t>
            </a:r>
          </a:p>
          <a:p>
            <a:r>
              <a:rPr lang="en-GB" sz="1200" kern="1200">
                <a:solidFill>
                  <a:schemeClr val="tx1"/>
                </a:solidFill>
                <a:effectLst/>
                <a:latin typeface="+mn-lt"/>
                <a:ea typeface="+mn-ea"/>
                <a:cs typeface="+mn-cs"/>
              </a:rPr>
              <a:t>This study also found that 35% of the treatment completers were in full remission and 55% partial remission. </a:t>
            </a:r>
          </a:p>
          <a:p>
            <a:r>
              <a:rPr lang="en-GB" sz="1200" kern="1200">
                <a:solidFill>
                  <a:schemeClr val="tx1"/>
                </a:solidFill>
                <a:effectLst/>
                <a:latin typeface="+mn-lt"/>
                <a:ea typeface="+mn-ea"/>
                <a:cs typeface="+mn-cs"/>
              </a:rPr>
              <a:t>PRESS</a:t>
            </a:r>
          </a:p>
          <a:p>
            <a:r>
              <a:rPr lang="en-GB" sz="1200" kern="1200">
                <a:solidFill>
                  <a:schemeClr val="tx1"/>
                </a:solidFill>
                <a:effectLst/>
                <a:latin typeface="+mn-lt"/>
                <a:ea typeface="+mn-ea"/>
                <a:cs typeface="+mn-cs"/>
              </a:rPr>
              <a:t>In other words, the response rate for those who completed treatment was 90%.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Finally, the study also looked at improvements in other areas of functioning, and found large effect sizes for increases in eating-disorder related psychopathology and psychological distress for those who had completed the treatment. </a:t>
            </a:r>
            <a:endParaRPr lang="en-US" sz="1200" kern="1200">
              <a:solidFill>
                <a:schemeClr val="tx1"/>
              </a:solidFill>
              <a:effectLst/>
              <a:latin typeface="+mn-lt"/>
              <a:ea typeface="+mn-ea"/>
              <a:cs typeface="+mn-cs"/>
            </a:endParaRPr>
          </a:p>
          <a:p>
            <a:endParaRPr lang="en-US"/>
          </a:p>
          <a:p>
            <a:endParaRPr lang="en-US"/>
          </a:p>
          <a:p>
            <a:endParaRPr lang="en-US"/>
          </a:p>
          <a:p>
            <a:r>
              <a:rPr lang="en-US"/>
              <a:t>For AN in adults, there is no established treatment. Currently CBT and IPT are recommended but the evidence is scarce.</a:t>
            </a:r>
          </a:p>
          <a:p>
            <a:endParaRPr lang="en-US" sz="2000">
              <a:latin typeface="Source Sans Pro" charset="0"/>
              <a:ea typeface="Source Sans Pro" charset="0"/>
              <a:cs typeface="Source Sans Pro" charset="0"/>
            </a:endParaRPr>
          </a:p>
          <a:p>
            <a:r>
              <a:rPr lang="en-US" sz="2000">
                <a:latin typeface="Source Sans Pro" charset="0"/>
                <a:ea typeface="Source Sans Pro" charset="0"/>
                <a:cs typeface="Source Sans Pro" charset="0"/>
              </a:rPr>
              <a:t>Intention-To-Treat: 20% of entire sample in full remission and 41% in partial remission; </a:t>
            </a:r>
            <a:r>
              <a:rPr lang="en-GB" sz="1600">
                <a:latin typeface="Source Sans Pro" charset="0"/>
                <a:ea typeface="Source Sans Pro" charset="0"/>
                <a:cs typeface="Source Sans Pro" charset="0"/>
              </a:rPr>
              <a:t>Full remission defined as cessation of severe dietary restrictions and BMI &gt; 18.5. Partial remission = at least one of these two criteria  </a:t>
            </a:r>
            <a:endParaRPr lang="en-US" sz="1600">
              <a:latin typeface="Source Sans Pro" charset="0"/>
              <a:ea typeface="Source Sans Pro" charset="0"/>
              <a:cs typeface="Source Sans Pro" charset="0"/>
            </a:endParaRPr>
          </a:p>
          <a:p>
            <a:r>
              <a:rPr lang="en-US" sz="2000">
                <a:latin typeface="Source Sans Pro" charset="0"/>
                <a:ea typeface="Source Sans Pro" charset="0"/>
                <a:cs typeface="Source Sans Pro" charset="0"/>
              </a:rPr>
              <a:t>Completers: 35% of completers in full remission and 55% in partial remission (90% response 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These rates of remission and weight gain are encouraging because the literature on AN shows that higher BMI during treatment predicts better relapse prevention. These rates of remission are comparable to rates of remission seen in outpatient settings and are noteworthy because they were achieved in amore severe underweight and chronic population. </a:t>
            </a:r>
          </a:p>
          <a:p>
            <a:endParaRPr lang="en-GB" sz="2000">
              <a:latin typeface="Source Sans Pro" charset="0"/>
              <a:ea typeface="Source Sans Pro" charset="0"/>
              <a:cs typeface="Source Sans Pro" charset="0"/>
            </a:endParaRPr>
          </a:p>
          <a:p>
            <a:endParaRPr lang="en-US"/>
          </a:p>
          <a:p>
            <a:endParaRPr lang="en-US"/>
          </a:p>
          <a:p>
            <a:endParaRPr lang="en-US"/>
          </a:p>
        </p:txBody>
      </p:sp>
      <p:sp>
        <p:nvSpPr>
          <p:cNvPr id="4" name="Slide Number Placeholder 3"/>
          <p:cNvSpPr>
            <a:spLocks noGrp="1"/>
          </p:cNvSpPr>
          <p:nvPr>
            <p:ph type="sldNum" sz="quarter" idx="10"/>
          </p:nvPr>
        </p:nvSpPr>
        <p:spPr/>
        <p:txBody>
          <a:bodyPr/>
          <a:lstStyle/>
          <a:p>
            <a:fld id="{9432B13E-9423-E148-9634-1402719B93F0}" type="slidenum">
              <a:rPr lang="en-US" smtClean="0"/>
              <a:t>77</a:t>
            </a:fld>
            <a:endParaRPr lang="en-US"/>
          </a:p>
        </p:txBody>
      </p:sp>
    </p:spTree>
    <p:extLst>
      <p:ext uri="{BB962C8B-B14F-4D97-AF65-F5344CB8AC3E}">
        <p14:creationId xmlns:p14="http://schemas.microsoft.com/office/powerpoint/2010/main" val="444623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a:xfrm>
            <a:off x="858838" y="109538"/>
            <a:ext cx="5076825" cy="3806825"/>
          </a:xfrm>
          <a:ln/>
        </p:spPr>
      </p:sp>
      <p:sp>
        <p:nvSpPr>
          <p:cNvPr id="380931" name="Notes Placeholder 2"/>
          <p:cNvSpPr>
            <a:spLocks noGrp="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Arial" pitchFamily="34" charset="0"/>
                <a:ea typeface="ＭＳ Ｐゴシック" pitchFamily="34" charset="-128"/>
              </a:rPr>
              <a:t>One of the most important capacities we evolved is self-control. </a:t>
            </a:r>
          </a:p>
          <a:p>
            <a:endParaRPr lang="en-GB">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itchFamily="34" charset="0"/>
                <a:ea typeface="ＭＳ Ｐゴシック" pitchFamily="34" charset="-128"/>
              </a:rPr>
              <a:t>From this perspective, much of what we teach in ACT can be seen as a form of self-control.  much of what we teach in act is about teaching self control. We help people learn how to be better at not responding to urges and action tendencies that result in short term gains and that interfere with values and longer term goals. This points to one possible pitfall for ACT with these individuals. It’s possible that training in acceptance can actually further reinforce tendencies toward overcontrol. </a:t>
            </a:r>
          </a:p>
          <a:p>
            <a:endParaRPr lang="en-GB">
              <a:latin typeface="Arial" pitchFamily="34" charset="0"/>
              <a:ea typeface="ＭＳ Ｐゴシック" pitchFamily="34" charset="-128"/>
            </a:endParaRPr>
          </a:p>
          <a:p>
            <a:endParaRPr lang="en-GB">
              <a:latin typeface="Arial" pitchFamily="34" charset="0"/>
              <a:ea typeface="ＭＳ Ｐゴシック" pitchFamily="34" charset="-128"/>
            </a:endParaRPr>
          </a:p>
        </p:txBody>
      </p:sp>
    </p:spTree>
    <p:extLst>
      <p:ext uri="{BB962C8B-B14F-4D97-AF65-F5344CB8AC3E}">
        <p14:creationId xmlns:p14="http://schemas.microsoft.com/office/powerpoint/2010/main" val="39904324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PRESS</a:t>
            </a:r>
          </a:p>
          <a:p>
            <a:r>
              <a:rPr lang="en-GB" sz="1200" kern="1200">
                <a:solidFill>
                  <a:schemeClr val="tx1"/>
                </a:solidFill>
                <a:effectLst/>
                <a:latin typeface="+mn-lt"/>
                <a:ea typeface="+mn-ea"/>
                <a:cs typeface="+mn-cs"/>
              </a:rPr>
              <a:t>In this study, 9 female adults with AN received DBT plus RO skills. They had an average BMI of 18.7, 75% met criteria for Binge-Purge AN; </a:t>
            </a:r>
            <a:r>
              <a:rPr lang="en-GB" sz="2000">
                <a:ea typeface="Source Sans Pro" charset="0"/>
                <a:cs typeface="Source Sans Pro" charset="0"/>
              </a:rPr>
              <a:t>88% had at least one comorbid Axis-I DSM-IV disorder (e.g. depression); 63% had at least one comorbid Axis-II DSM-IV disorder (e.g. obsessive-compulsive PD; and 25% reported histories of suicidal or non-suicidal self-injury.</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PRESS</a:t>
            </a:r>
          </a:p>
          <a:p>
            <a:r>
              <a:rPr lang="en-GB" sz="1200" kern="1200">
                <a:solidFill>
                  <a:schemeClr val="tx1"/>
                </a:solidFill>
                <a:effectLst/>
                <a:latin typeface="+mn-lt"/>
                <a:ea typeface="+mn-ea"/>
                <a:cs typeface="+mn-cs"/>
              </a:rPr>
              <a:t>The clients received standard DBT plus 32 weeks of RO specific skills classes.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1 patient dropped out. </a:t>
            </a:r>
          </a:p>
          <a:p>
            <a:r>
              <a:rPr lang="en-GB" sz="1200" kern="1200">
                <a:solidFill>
                  <a:schemeClr val="tx1"/>
                </a:solidFill>
                <a:effectLst/>
                <a:latin typeface="+mn-lt"/>
                <a:ea typeface="+mn-ea"/>
                <a:cs typeface="+mn-cs"/>
              </a:rPr>
              <a:t>PRESS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a typeface="Source Sans Pro" charset="0"/>
                <a:cs typeface="Source Sans Pro" charset="0"/>
              </a:rPr>
              <a:t>Intention-to-treat analyses showed significant increases in weight gain and menses resumption for 62% of the sample at the end of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a typeface="Source Sans Pro" charset="0"/>
                <a:cs typeface="Source Sans Pro" charset="0"/>
              </a:rPr>
              <a:t>PRESS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In addition, DBT plus RO achieved a </a:t>
            </a:r>
            <a:r>
              <a:rPr lang="en-GB" sz="1200" u="sng" kern="1200">
                <a:solidFill>
                  <a:schemeClr val="tx1"/>
                </a:solidFill>
                <a:effectLst/>
                <a:latin typeface="+mn-lt"/>
                <a:ea typeface="+mn-ea"/>
                <a:cs typeface="+mn-cs"/>
              </a:rPr>
              <a:t>large effect size</a:t>
            </a:r>
            <a:r>
              <a:rPr lang="en-GB" sz="1200" kern="1200">
                <a:solidFill>
                  <a:schemeClr val="tx1"/>
                </a:solidFill>
                <a:effectLst/>
                <a:latin typeface="+mn-lt"/>
                <a:ea typeface="+mn-ea"/>
                <a:cs typeface="+mn-cs"/>
              </a:rPr>
              <a:t> for increases in BMI, which was sustained at 6 months and 1-year follow-up,  and </a:t>
            </a:r>
            <a:r>
              <a:rPr lang="en-GB" sz="2000" u="sng" kern="1200">
                <a:solidFill>
                  <a:schemeClr val="tx1"/>
                </a:solidFill>
                <a:effectLst/>
                <a:latin typeface="+mn-lt"/>
                <a:ea typeface="+mn-ea"/>
                <a:cs typeface="+mn-cs"/>
              </a:rPr>
              <a:t>a</a:t>
            </a:r>
            <a:r>
              <a:rPr lang="en-GB" sz="2000" u="sng">
                <a:ea typeface="Source Sans Pro" charset="0"/>
                <a:cs typeface="Source Sans Pro" charset="0"/>
              </a:rPr>
              <a:t> medium effect size </a:t>
            </a:r>
            <a:r>
              <a:rPr lang="en-GB" sz="2000">
                <a:ea typeface="Source Sans Pro" charset="0"/>
                <a:cs typeface="Source Sans Pro" charset="0"/>
              </a:rPr>
              <a:t>for improvements on Eating Disorder Examination scores (d=0.46), sustained at 6-months (d=0.45), with small effect size at 12 months (d=0.34)</a:t>
            </a:r>
          </a:p>
        </p:txBody>
      </p:sp>
      <p:sp>
        <p:nvSpPr>
          <p:cNvPr id="4" name="Slide Number Placeholder 3"/>
          <p:cNvSpPr>
            <a:spLocks noGrp="1"/>
          </p:cNvSpPr>
          <p:nvPr>
            <p:ph type="sldNum" sz="quarter" idx="10"/>
          </p:nvPr>
        </p:nvSpPr>
        <p:spPr/>
        <p:txBody>
          <a:bodyPr/>
          <a:lstStyle/>
          <a:p>
            <a:fld id="{9432B13E-9423-E148-9634-1402719B93F0}" type="slidenum">
              <a:rPr lang="en-US" smtClean="0"/>
              <a:t>78</a:t>
            </a:fld>
            <a:endParaRPr lang="en-US"/>
          </a:p>
        </p:txBody>
      </p:sp>
    </p:spTree>
    <p:extLst>
      <p:ext uri="{BB962C8B-B14F-4D97-AF65-F5344CB8AC3E}">
        <p14:creationId xmlns:p14="http://schemas.microsoft.com/office/powerpoint/2010/main" val="20381839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PRESS</a:t>
            </a:r>
          </a:p>
          <a:p>
            <a:r>
              <a:rPr lang="en-US"/>
              <a:t>In their first feasibility study, which included 45 adolescent AN patients, they found that social connectedness, a proposed treatment mechanism, was significantly and positively related to high anticipatory reward, while it was negatively related to high threat sensitivity, ambivalence over emotional expression, inflexibility, risk aversion, perfectionism and workaholism. All of these findings show that their adolescents exhibited the hypothesized traits associated with maladaptive overcontrol. </a:t>
            </a:r>
          </a:p>
          <a:p>
            <a:r>
              <a:rPr lang="en-US"/>
              <a:t>PRESS</a:t>
            </a:r>
          </a:p>
          <a:p>
            <a:r>
              <a:rPr lang="en-US"/>
              <a:t>In addition, they found that social connectedness and reward responsiveness were negatively related with more severe eating disorder psychopathology. In other words, adolescents with more severe symptoms experience less social connectedness and less reward responsiveness. </a:t>
            </a:r>
          </a:p>
          <a:p>
            <a:r>
              <a:rPr lang="en-US"/>
              <a:t>PRESS</a:t>
            </a:r>
          </a:p>
          <a:p>
            <a:r>
              <a:rPr lang="en-US"/>
              <a:t>In the open trial they subsequently conducted in a sample of 56 AN adolescents who received outpatient RO DBT, they found significant improvements in social connectedness and consummation of pleasure (both medium effect sizes). They also found significant reductions in withdrawal (which had a medium effect size), and small effects for decreases in perfectionism and negative temperament. </a:t>
            </a:r>
          </a:p>
          <a:p>
            <a:endParaRPr lang="en-US"/>
          </a:p>
          <a:p>
            <a:endParaRPr lang="en-US"/>
          </a:p>
        </p:txBody>
      </p:sp>
      <p:sp>
        <p:nvSpPr>
          <p:cNvPr id="4" name="Slide Number Placeholder 3"/>
          <p:cNvSpPr>
            <a:spLocks noGrp="1"/>
          </p:cNvSpPr>
          <p:nvPr>
            <p:ph type="sldNum" sz="quarter" idx="10"/>
          </p:nvPr>
        </p:nvSpPr>
        <p:spPr/>
        <p:txBody>
          <a:bodyPr/>
          <a:lstStyle/>
          <a:p>
            <a:fld id="{9432B13E-9423-E148-9634-1402719B93F0}" type="slidenum">
              <a:rPr lang="en-US" smtClean="0"/>
              <a:t>79</a:t>
            </a:fld>
            <a:endParaRPr lang="en-US"/>
          </a:p>
        </p:txBody>
      </p:sp>
    </p:spTree>
    <p:extLst>
      <p:ext uri="{BB962C8B-B14F-4D97-AF65-F5344CB8AC3E}">
        <p14:creationId xmlns:p14="http://schemas.microsoft.com/office/powerpoint/2010/main" val="16136144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PRESS</a:t>
            </a:r>
          </a:p>
          <a:p>
            <a:r>
              <a:rPr lang="en-GB" sz="1200" kern="1200">
                <a:solidFill>
                  <a:schemeClr val="tx1"/>
                </a:solidFill>
                <a:effectLst/>
                <a:latin typeface="+mn-lt"/>
                <a:ea typeface="+mn-ea"/>
                <a:cs typeface="+mn-cs"/>
              </a:rPr>
              <a:t>Keogh et al. compared data from 58 patients who attended RO DBT Skills classes with data from 59 patients who were on the waiting list for this treatment. In addition, patients who had completed the RO skills classes were followed up 3 months later.</a:t>
            </a:r>
          </a:p>
          <a:p>
            <a:r>
              <a:rPr lang="en-GB" sz="1200" kern="1200">
                <a:solidFill>
                  <a:schemeClr val="tx1"/>
                </a:solidFill>
                <a:effectLst/>
                <a:latin typeface="+mn-lt"/>
                <a:ea typeface="+mn-ea"/>
                <a:cs typeface="+mn-cs"/>
              </a:rPr>
              <a:t>PRESS </a:t>
            </a:r>
          </a:p>
          <a:p>
            <a:r>
              <a:rPr lang="en-GB" sz="1200" kern="1200">
                <a:solidFill>
                  <a:schemeClr val="tx1"/>
                </a:solidFill>
                <a:effectLst/>
                <a:latin typeface="+mn-lt"/>
                <a:ea typeface="+mn-ea"/>
                <a:cs typeface="+mn-cs"/>
              </a:rPr>
              <a:t>Skills classes were offered twice a week and lasted 3 hours, and this was offered over a period of 9 weeks in a closed group format.</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PRESS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6 patients dropped out of the RO Skills Class. </a:t>
            </a:r>
          </a:p>
          <a:p>
            <a:r>
              <a:rPr lang="en-GB" sz="1200" kern="1200">
                <a:solidFill>
                  <a:schemeClr val="tx1"/>
                </a:solidFill>
                <a:effectLst/>
                <a:latin typeface="+mn-lt"/>
                <a:ea typeface="+mn-ea"/>
                <a:cs typeface="+mn-cs"/>
              </a:rPr>
              <a:t>PRESS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Post-treatment, when comparing the RO group with the Treatment as Usual Wait-List group, patients who had attended RO skills classes had significantly greater improvements in global severity of psychological symptoms, social safeness, rigid needs for structure, and effective use of coping skills. The effect sizes varied from small (for social safeness) to medium and large for all other measures, as shown in the graph. </a:t>
            </a:r>
          </a:p>
          <a:p>
            <a:r>
              <a:rPr lang="en-GB" sz="1200" kern="1200">
                <a:solidFill>
                  <a:schemeClr val="tx1"/>
                </a:solidFill>
                <a:effectLst/>
                <a:latin typeface="+mn-lt"/>
                <a:ea typeface="+mn-ea"/>
                <a:cs typeface="+mn-cs"/>
              </a:rPr>
              <a:t>PRESS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When comparing the scores of the RO Skills class completers from baseline to 3 months follow-up, patients still reported significant improvements in global severity of psychological symptoms, rigid needs for structure, and effective use of coping skills. All of these findings had large effect sizes. Only social safeness was no longer significantly different., although scores had increased post treatment and at follow-up compared to baseline. </a:t>
            </a:r>
          </a:p>
          <a:p>
            <a:endParaRPr lang="en-US"/>
          </a:p>
          <a:p>
            <a:endParaRPr lang="en-US"/>
          </a:p>
          <a:p>
            <a:r>
              <a:rPr lang="en-US"/>
              <a:t>NOTES: </a:t>
            </a:r>
          </a:p>
          <a:p>
            <a:r>
              <a:rPr lang="en-US" sz="1200" b="0" i="0" kern="1200">
                <a:solidFill>
                  <a:schemeClr val="tx1"/>
                </a:solidFill>
                <a:effectLst/>
                <a:latin typeface="+mn-lt"/>
                <a:ea typeface="+mn-ea"/>
                <a:cs typeface="+mn-cs"/>
              </a:rPr>
              <a:t>Norms for partial eta-squared: small = 0.01; medium = 0.06; large = 0.14.</a:t>
            </a:r>
            <a:endParaRPr lang="en-US"/>
          </a:p>
        </p:txBody>
      </p:sp>
      <p:sp>
        <p:nvSpPr>
          <p:cNvPr id="4" name="Slide Number Placeholder 3"/>
          <p:cNvSpPr>
            <a:spLocks noGrp="1"/>
          </p:cNvSpPr>
          <p:nvPr>
            <p:ph type="sldNum" sz="quarter" idx="10"/>
          </p:nvPr>
        </p:nvSpPr>
        <p:spPr/>
        <p:txBody>
          <a:bodyPr/>
          <a:lstStyle/>
          <a:p>
            <a:fld id="{9432B13E-9423-E148-9634-1402719B93F0}" type="slidenum">
              <a:rPr lang="en-US" smtClean="0"/>
              <a:t>80</a:t>
            </a:fld>
            <a:endParaRPr lang="en-US"/>
          </a:p>
        </p:txBody>
      </p:sp>
    </p:spTree>
    <p:extLst>
      <p:ext uri="{BB962C8B-B14F-4D97-AF65-F5344CB8AC3E}">
        <p14:creationId xmlns:p14="http://schemas.microsoft.com/office/powerpoint/2010/main" val="31917030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those who want more detail, with introductions, I usually have a slide that gives more detail as background to my brief overview.  Do we want to maybe include a slide like this for both of us?</a:t>
            </a:r>
          </a:p>
          <a:p>
            <a:endParaRPr lang="en-US"/>
          </a:p>
          <a:p>
            <a:r>
              <a:rPr lang="en-US"/>
              <a:t>[[JL: I don’t usually do this. I’d personally vote we not have these slides in order to shorten the presentation. If you’d rather keep one for you, I’d suggest we keep our intros to 30 seconds or less since there is little time in this workshop, so you won’t have time to read the whole slide.]]</a:t>
            </a:r>
          </a:p>
          <a:p>
            <a:endParaRPr lang="en-US"/>
          </a:p>
          <a:p>
            <a:r>
              <a:rPr lang="en-US"/>
              <a:t>I would give a brief overview, it is just there for folks to reference for more detail if they want it.  It seems like we have different views on this, e.g., the later slide with the brain behavioral model detail.  I use it in every talk I have given on RO, so it feels strange to not have it.  And likewise with not having this slide.  But it seems like it would be very unbalanced if only I had a detailed intro slide and you are more of the expert in this conference so I will defer to you.</a:t>
            </a:r>
          </a:p>
        </p:txBody>
      </p:sp>
      <p:sp>
        <p:nvSpPr>
          <p:cNvPr id="4" name="Slide Number Placeholder 3"/>
          <p:cNvSpPr>
            <a:spLocks noGrp="1"/>
          </p:cNvSpPr>
          <p:nvPr>
            <p:ph type="sldNum" sz="quarter" idx="5"/>
          </p:nvPr>
        </p:nvSpPr>
        <p:spPr/>
        <p:txBody>
          <a:bodyPr/>
          <a:lstStyle/>
          <a:p>
            <a:fld id="{9432B13E-9423-E148-9634-1402719B93F0}" type="slidenum">
              <a:rPr lang="en-US" smtClean="0"/>
              <a:t>81</a:t>
            </a:fld>
            <a:endParaRPr lang="en-US"/>
          </a:p>
        </p:txBody>
      </p:sp>
    </p:spTree>
    <p:extLst>
      <p:ext uri="{BB962C8B-B14F-4D97-AF65-F5344CB8AC3E}">
        <p14:creationId xmlns:p14="http://schemas.microsoft.com/office/powerpoint/2010/main" val="12980119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616C23FA-B7C1-400B-8A7A-72017CB510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12EBB3CF-429B-4C66-A1E1-A9D65D40EC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Practice in pairs</a:t>
            </a:r>
          </a:p>
          <a:p>
            <a:r>
              <a:rPr lang="en-US" altLang="en-US"/>
              <a:t>Car wash example</a:t>
            </a:r>
          </a:p>
        </p:txBody>
      </p:sp>
      <p:sp>
        <p:nvSpPr>
          <p:cNvPr id="4" name="Date Placeholder 3">
            <a:extLst>
              <a:ext uri="{FF2B5EF4-FFF2-40B4-BE49-F238E27FC236}">
                <a16:creationId xmlns:a16="http://schemas.microsoft.com/office/drawing/2014/main" id="{8AF871C9-9F73-4EC8-91DD-A5015C91DE1B}"/>
              </a:ext>
            </a:extLst>
          </p:cNvPr>
          <p:cNvSpPr>
            <a:spLocks noGrp="1"/>
          </p:cNvSpPr>
          <p:nvPr>
            <p:ph type="dt" sz="quarter" idx="1"/>
          </p:nvPr>
        </p:nvSpPr>
        <p:spPr/>
        <p:txBody>
          <a:bodyPr/>
          <a:lstStyle/>
          <a:p>
            <a:pPr>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lgn="ctr">
              <a:buClr>
                <a:srgbClr val="A9A57C"/>
              </a:buClr>
              <a:buNone/>
              <a:defRPr/>
            </a:pPr>
            <a:r>
              <a:rPr lang="en-US" sz="1200" b="1">
                <a:solidFill>
                  <a:srgbClr val="2F2B20"/>
                </a:solidFill>
                <a:ea typeface="ＭＳ Ｐゴシック" pitchFamily="34" charset="-128"/>
              </a:rPr>
              <a:t>Lack of self-control is linked to substance abuse, criminal activities, domestic violence, financial difficulties, teen pregnancy, smoking, obesity—and more! </a:t>
            </a:r>
          </a:p>
          <a:p>
            <a:pPr marL="171450" indent="-171450" algn="ctr">
              <a:buClr>
                <a:srgbClr val="A9A57C"/>
              </a:buClr>
              <a:defRPr/>
            </a:pPr>
            <a:endParaRPr lang="en-GB" sz="300" b="1">
              <a:solidFill>
                <a:srgbClr val="2F2B20"/>
              </a:solidFill>
              <a:ea typeface="ＭＳ Ｐゴシック" pitchFamily="34" charset="-128"/>
            </a:endParaRPr>
          </a:p>
          <a:p>
            <a:endParaRPr lang="en-GB" baseline="0">
              <a:latin typeface="Arial" pitchFamily="34" charset="0"/>
              <a:ea typeface="ＭＳ Ｐゴシック" pitchFamily="34" charset="-128"/>
            </a:endParaRPr>
          </a:p>
          <a:p>
            <a:r>
              <a:rPr lang="en-GB" baseline="0">
                <a:latin typeface="Arial" pitchFamily="34" charset="0"/>
                <a:ea typeface="ＭＳ Ｐゴシック" pitchFamily="34" charset="-128"/>
              </a:rPr>
              <a:t>-But what if you don’t have good self-control? If you lack self-control, you’re going to have problems. For instance, </a:t>
            </a:r>
          </a:p>
          <a:p>
            <a:r>
              <a:rPr lang="en-GB" baseline="0">
                <a:latin typeface="Arial" pitchFamily="34" charset="0"/>
                <a:ea typeface="ＭＳ Ｐゴシック" pitchFamily="34" charset="-128"/>
              </a:rPr>
              <a:t>-[problems – on the slide]</a:t>
            </a:r>
          </a:p>
          <a:p>
            <a:r>
              <a:rPr lang="en-GB" baseline="0">
                <a:latin typeface="Arial" pitchFamily="34" charset="0"/>
                <a:ea typeface="ＭＳ Ｐゴシック" pitchFamily="34" charset="-128"/>
              </a:rPr>
              <a:t>-BPD is quintessential example of disorder of </a:t>
            </a:r>
            <a:r>
              <a:rPr lang="en-GB" baseline="0" err="1">
                <a:latin typeface="Arial" pitchFamily="34" charset="0"/>
                <a:ea typeface="ＭＳ Ｐゴシック" pitchFamily="34" charset="-128"/>
              </a:rPr>
              <a:t>undercontrol</a:t>
            </a:r>
            <a:endParaRPr lang="en-GB" baseline="0">
              <a:latin typeface="Arial" pitchFamily="34" charset="0"/>
              <a:ea typeface="ＭＳ Ｐゴシック" pitchFamily="34" charset="-128"/>
            </a:endParaRPr>
          </a:p>
          <a:p>
            <a:endParaRPr lang="en-US"/>
          </a:p>
        </p:txBody>
      </p:sp>
      <p:sp>
        <p:nvSpPr>
          <p:cNvPr id="4" name="Slide Number Placeholder 3"/>
          <p:cNvSpPr>
            <a:spLocks noGrp="1"/>
          </p:cNvSpPr>
          <p:nvPr>
            <p:ph type="sldNum" sz="quarter" idx="10"/>
          </p:nvPr>
        </p:nvSpPr>
        <p:spPr/>
        <p:txBody>
          <a:bodyPr/>
          <a:lstStyle/>
          <a:p>
            <a:fld id="{FE280B52-0C55-4343-9A08-54B33B64F163}" type="slidenum">
              <a:rPr lang="en-GB" smtClean="0"/>
              <a:t>8</a:t>
            </a:fld>
            <a:endParaRPr lang="en-GB"/>
          </a:p>
        </p:txBody>
      </p:sp>
    </p:spTree>
    <p:extLst>
      <p:ext uri="{BB962C8B-B14F-4D97-AF65-F5344CB8AC3E}">
        <p14:creationId xmlns:p14="http://schemas.microsoft.com/office/powerpoint/2010/main" val="238895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Overcontrolled problems are much more subtle and are often not recognized. </a:t>
            </a:r>
          </a:p>
          <a:p>
            <a:endParaRPr lang="en-US"/>
          </a:p>
          <a:p>
            <a:r>
              <a:rPr lang="en-GB">
                <a:latin typeface="Arial" pitchFamily="34" charset="0"/>
                <a:ea typeface="ＭＳ Ｐゴシック" pitchFamily="34" charset="-128"/>
              </a:rPr>
              <a:t>They are experts in self control. </a:t>
            </a:r>
          </a:p>
        </p:txBody>
      </p:sp>
      <p:sp>
        <p:nvSpPr>
          <p:cNvPr id="4" name="Slide Number Placeholder 3"/>
          <p:cNvSpPr>
            <a:spLocks noGrp="1"/>
          </p:cNvSpPr>
          <p:nvPr>
            <p:ph type="sldNum" sz="quarter" idx="10"/>
          </p:nvPr>
        </p:nvSpPr>
        <p:spPr/>
        <p:txBody>
          <a:bodyPr/>
          <a:lstStyle/>
          <a:p>
            <a:fld id="{FE280B52-0C55-4343-9A08-54B33B64F163}" type="slidenum">
              <a:rPr lang="en-GB" smtClean="0"/>
              <a:t>9</a:t>
            </a:fld>
            <a:endParaRPr lang="en-GB"/>
          </a:p>
        </p:txBody>
      </p:sp>
    </p:spTree>
    <p:extLst>
      <p:ext uri="{BB962C8B-B14F-4D97-AF65-F5344CB8AC3E}">
        <p14:creationId xmlns:p14="http://schemas.microsoft.com/office/powerpoint/2010/main" val="1383870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33095"/>
            <a:ext cx="8229600" cy="2062480"/>
          </a:xfrm>
        </p:spPr>
        <p:txBody>
          <a:bodyPr anchor="b">
            <a:noAutofit/>
          </a:bodyPr>
          <a:lstStyle>
            <a:lvl1pPr>
              <a:defRPr sz="3300" b="1" cap="all" baseline="0">
                <a:latin typeface="Source Sans Pro Light"/>
                <a:cs typeface="Source Sans Pro Light"/>
              </a:defRPr>
            </a:lvl1pPr>
          </a:lstStyle>
          <a:p>
            <a:r>
              <a:rPr lang="en-US"/>
              <a:t>Click to edit Master title style</a:t>
            </a:r>
          </a:p>
        </p:txBody>
      </p:sp>
      <p:sp>
        <p:nvSpPr>
          <p:cNvPr id="3" name="Subtitle 2"/>
          <p:cNvSpPr>
            <a:spLocks noGrp="1"/>
          </p:cNvSpPr>
          <p:nvPr>
            <p:ph type="subTitle" idx="1" hasCustomPrompt="1"/>
          </p:nvPr>
        </p:nvSpPr>
        <p:spPr>
          <a:xfrm>
            <a:off x="457200" y="3019427"/>
            <a:ext cx="8229600" cy="3019425"/>
          </a:xfrm>
        </p:spPr>
        <p:txBody>
          <a:bodyPr/>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Subtitle</a:t>
            </a:r>
            <a:endParaRPr lang="en-US"/>
          </a:p>
        </p:txBody>
      </p:sp>
      <p:sp>
        <p:nvSpPr>
          <p:cNvPr id="4" name="Date Placeholder 3"/>
          <p:cNvSpPr>
            <a:spLocks noGrp="1"/>
          </p:cNvSpPr>
          <p:nvPr>
            <p:ph type="dt" sz="half" idx="10"/>
          </p:nvPr>
        </p:nvSpPr>
        <p:spPr/>
        <p:txBody>
          <a:bodyPr/>
          <a:lstStyle/>
          <a:p>
            <a:fld id="{430E6F90-B893-9B4A-B589-4C1F244C6E29}" type="datetimeFigureOut">
              <a:rPr lang="en-US" smtClean="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cxnSp>
        <p:nvCxnSpPr>
          <p:cNvPr id="8" name="Straight Connector 7"/>
          <p:cNvCxnSpPr/>
          <p:nvPr userDrawn="1"/>
        </p:nvCxnSpPr>
        <p:spPr>
          <a:xfrm>
            <a:off x="457200" y="2903220"/>
            <a:ext cx="8229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2300" y="6300159"/>
            <a:ext cx="1803400" cy="38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21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500" b="0" kern="1200" dirty="0" smtClean="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0E6F90-B893-9B4A-B589-4C1F244C6E29}" type="datetimeFigureOut">
              <a:rPr lang="en-US" smtClean="0"/>
              <a:pPr/>
              <a:t>7/6/2020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F84B06-E32C-7747-AD74-61FA56B60FAD}" type="slidenum">
              <a:rPr lang="en-US" smtClean="0"/>
              <a:pPr/>
              <a:t>‹#›</a:t>
            </a:fld>
            <a:endParaRPr lang="en-US"/>
          </a:p>
        </p:txBody>
      </p:sp>
      <p:cxnSp>
        <p:nvCxnSpPr>
          <p:cNvPr id="11" name="Straight Connector 10"/>
          <p:cNvCxnSpPr/>
          <p:nvPr/>
        </p:nvCxnSpPr>
        <p:spPr>
          <a:xfrm rot="5400000">
            <a:off x="2217817" y="4045824"/>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595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1800" b="0"/>
            </a:lvl1pPr>
          </a:lstStyle>
          <a:p>
            <a:r>
              <a:rPr lang="en-US"/>
              <a:t>Click to edit Master title style</a:t>
            </a:r>
          </a:p>
        </p:txBody>
      </p:sp>
      <p:sp>
        <p:nvSpPr>
          <p:cNvPr id="3" name="Content Placeholder 2"/>
          <p:cNvSpPr>
            <a:spLocks noGrp="1"/>
          </p:cNvSpPr>
          <p:nvPr>
            <p:ph idx="1"/>
          </p:nvPr>
        </p:nvSpPr>
        <p:spPr>
          <a:xfrm>
            <a:off x="2971800" y="792080"/>
            <a:ext cx="5715000" cy="53918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130553"/>
            <a:ext cx="2139696" cy="41021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30E6F90-B893-9B4A-B589-4C1F244C6E29}" type="datetimeFigureOut">
              <a:rPr lang="en-US" smtClean="0"/>
              <a:pPr/>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cxnSp>
        <p:nvCxnSpPr>
          <p:cNvPr id="9" name="Straight Connector 8"/>
          <p:cNvCxnSpPr/>
          <p:nvPr/>
        </p:nvCxnSpPr>
        <p:spPr>
          <a:xfrm flipH="1">
            <a:off x="2775011" y="792082"/>
            <a:ext cx="1588" cy="544057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623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Punch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95300"/>
            <a:ext cx="8229600" cy="5270500"/>
          </a:xfrm>
        </p:spPr>
        <p:txBody>
          <a:bodyPr anchor="t">
            <a:noAutofit/>
          </a:bodyPr>
          <a:lstStyle>
            <a:lvl1pPr>
              <a:lnSpc>
                <a:spcPct val="80000"/>
              </a:lnSpc>
              <a:defRPr sz="6600" spc="-225" baseline="0"/>
            </a:lvl1pPr>
          </a:lstStyle>
          <a:p>
            <a:r>
              <a:rPr lang="en-GB"/>
              <a:t>Some punchy text — something you want to say loud on up to five lines of text…</a:t>
            </a:r>
            <a:endParaRPr lang="en-US"/>
          </a:p>
        </p:txBody>
      </p:sp>
      <p:sp>
        <p:nvSpPr>
          <p:cNvPr id="3" name="Date Placeholder 2"/>
          <p:cNvSpPr>
            <a:spLocks noGrp="1"/>
          </p:cNvSpPr>
          <p:nvPr>
            <p:ph type="dt" sz="half" idx="10"/>
          </p:nvPr>
        </p:nvSpPr>
        <p:spPr/>
        <p:txBody>
          <a:bodyPr/>
          <a:lstStyle/>
          <a:p>
            <a:fld id="{430E6F90-B893-9B4A-B589-4C1F244C6E29}" type="datetimeFigureOut">
              <a:rPr lang="en-US" smtClean="0"/>
              <a:pPr/>
              <a:t>7/6/2020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84B06-E32C-7747-AD74-61FA56B60FAD}" type="slidenum">
              <a:rPr lang="en-US" smtClean="0"/>
              <a:pPr/>
              <a:t>‹#›</a:t>
            </a:fld>
            <a:endParaRPr lang="en-US"/>
          </a:p>
        </p:txBody>
      </p:sp>
    </p:spTree>
    <p:extLst>
      <p:ext uri="{BB962C8B-B14F-4D97-AF65-F5344CB8AC3E}">
        <p14:creationId xmlns:p14="http://schemas.microsoft.com/office/powerpoint/2010/main" val="712260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Punchi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66700"/>
            <a:ext cx="8229600" cy="5816600"/>
          </a:xfrm>
        </p:spPr>
        <p:txBody>
          <a:bodyPr anchor="t">
            <a:noAutofit/>
          </a:bodyPr>
          <a:lstStyle>
            <a:lvl1pPr>
              <a:lnSpc>
                <a:spcPct val="75000"/>
              </a:lnSpc>
              <a:defRPr sz="12450" b="1" spc="-750" baseline="0">
                <a:latin typeface="Source Sans Pro"/>
                <a:cs typeface="Source Sans Pro"/>
              </a:defRPr>
            </a:lvl1pPr>
          </a:lstStyle>
          <a:p>
            <a:r>
              <a:rPr lang="en-GB"/>
              <a:t>This is even louder!</a:t>
            </a:r>
            <a:endParaRPr lang="en-US"/>
          </a:p>
        </p:txBody>
      </p:sp>
    </p:spTree>
    <p:extLst>
      <p:ext uri="{BB962C8B-B14F-4D97-AF65-F5344CB8AC3E}">
        <p14:creationId xmlns:p14="http://schemas.microsoft.com/office/powerpoint/2010/main" val="2453044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screen image impact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6858000"/>
          </a:xfrm>
        </p:spPr>
        <p:txBody>
          <a:bodyPr/>
          <a:lstStyle/>
          <a:p>
            <a:r>
              <a:rPr lang="en-US"/>
              <a:t>Click icon to add picture</a:t>
            </a:r>
          </a:p>
        </p:txBody>
      </p:sp>
      <p:sp>
        <p:nvSpPr>
          <p:cNvPr id="8" name="Text Placeholder 7"/>
          <p:cNvSpPr>
            <a:spLocks noGrp="1"/>
          </p:cNvSpPr>
          <p:nvPr>
            <p:ph type="body" sz="quarter" idx="11" hasCustomPrompt="1"/>
          </p:nvPr>
        </p:nvSpPr>
        <p:spPr>
          <a:xfrm>
            <a:off x="190500" y="165100"/>
            <a:ext cx="8724900" cy="1752600"/>
          </a:xfrm>
        </p:spPr>
        <p:txBody>
          <a:bodyPr>
            <a:noAutofit/>
          </a:bodyPr>
          <a:lstStyle>
            <a:lvl1pPr marL="0" indent="0">
              <a:lnSpc>
                <a:spcPct val="80000"/>
              </a:lnSpc>
              <a:buNone/>
              <a:defRPr sz="8625" b="0" cap="all" baseline="0">
                <a:effectLst/>
                <a:latin typeface="Source Sans Pro Light"/>
                <a:cs typeface="Source Sans Pro Light"/>
              </a:defRPr>
            </a:lvl1pPr>
          </a:lstStyle>
          <a:p>
            <a:pPr lvl="0"/>
            <a:r>
              <a:rPr lang="en-US"/>
              <a:t>Impact text</a:t>
            </a:r>
          </a:p>
        </p:txBody>
      </p:sp>
    </p:spTree>
    <p:extLst>
      <p:ext uri="{BB962C8B-B14F-4D97-AF65-F5344CB8AC3E}">
        <p14:creationId xmlns:p14="http://schemas.microsoft.com/office/powerpoint/2010/main" val="2210622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E6F90-B893-9B4A-B589-4C1F244C6E29}" type="datetimeFigureOut">
              <a:rPr lang="en-US" smtClean="0"/>
              <a:pPr/>
              <a:t>7/6/2020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F84B06-E32C-7747-AD74-61FA56B60FAD}" type="slidenum">
              <a:rPr lang="en-US" smtClean="0"/>
              <a:pPr/>
              <a:t>‹#›</a:t>
            </a:fld>
            <a:endParaRPr lang="en-US"/>
          </a:p>
        </p:txBody>
      </p:sp>
    </p:spTree>
    <p:extLst>
      <p:ext uri="{BB962C8B-B14F-4D97-AF65-F5344CB8AC3E}">
        <p14:creationId xmlns:p14="http://schemas.microsoft.com/office/powerpoint/2010/main" val="1781817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umbnails">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645920"/>
          </a:xfrm>
        </p:spPr>
        <p:txBody>
          <a:bodyPr anchor="b">
            <a:normAutofit/>
          </a:bodyPr>
          <a:lstStyle>
            <a:lvl1pPr algn="l">
              <a:defRPr sz="1800" b="0"/>
            </a:lvl1pPr>
          </a:lstStyle>
          <a:p>
            <a:r>
              <a:rPr lang="en-US"/>
              <a:t>Click to edit Master title style</a:t>
            </a:r>
          </a:p>
        </p:txBody>
      </p:sp>
      <p:sp>
        <p:nvSpPr>
          <p:cNvPr id="3" name="Picture Placeholder 2"/>
          <p:cNvSpPr>
            <a:spLocks noGrp="1"/>
          </p:cNvSpPr>
          <p:nvPr>
            <p:ph type="pic" idx="1"/>
          </p:nvPr>
        </p:nvSpPr>
        <p:spPr>
          <a:xfrm>
            <a:off x="2807811" y="711203"/>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57200" y="2628902"/>
            <a:ext cx="2139696" cy="36178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30E6F90-B893-9B4A-B589-4C1F244C6E29}" type="datetimeFigureOut">
              <a:rPr lang="en-US" smtClean="0"/>
              <a:pPr/>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84B06-E32C-7747-AD74-61FA56B60FAD}" type="slidenum">
              <a:rPr lang="en-US" smtClean="0"/>
              <a:pPr/>
              <a:t>‹#›</a:t>
            </a:fld>
            <a:endParaRPr lang="en-US"/>
          </a:p>
        </p:txBody>
      </p:sp>
      <p:sp>
        <p:nvSpPr>
          <p:cNvPr id="12" name="Picture Placeholder 2"/>
          <p:cNvSpPr>
            <a:spLocks noGrp="1"/>
          </p:cNvSpPr>
          <p:nvPr>
            <p:ph type="pic" idx="13"/>
          </p:nvPr>
        </p:nvSpPr>
        <p:spPr>
          <a:xfrm>
            <a:off x="6998256" y="723903"/>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Picture Placeholder 2"/>
          <p:cNvSpPr>
            <a:spLocks noGrp="1"/>
          </p:cNvSpPr>
          <p:nvPr>
            <p:ph type="pic" idx="14"/>
          </p:nvPr>
        </p:nvSpPr>
        <p:spPr>
          <a:xfrm>
            <a:off x="4915455" y="711203"/>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4" name="Picture Placeholder 2"/>
          <p:cNvSpPr>
            <a:spLocks noGrp="1"/>
          </p:cNvSpPr>
          <p:nvPr>
            <p:ph type="pic" idx="15"/>
          </p:nvPr>
        </p:nvSpPr>
        <p:spPr>
          <a:xfrm>
            <a:off x="2807256" y="2628901"/>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5" name="Picture Placeholder 2"/>
          <p:cNvSpPr>
            <a:spLocks noGrp="1"/>
          </p:cNvSpPr>
          <p:nvPr>
            <p:ph type="pic" idx="16"/>
          </p:nvPr>
        </p:nvSpPr>
        <p:spPr>
          <a:xfrm>
            <a:off x="6997701" y="2628901"/>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6" name="Picture Placeholder 2"/>
          <p:cNvSpPr>
            <a:spLocks noGrp="1"/>
          </p:cNvSpPr>
          <p:nvPr>
            <p:ph type="pic" idx="17"/>
          </p:nvPr>
        </p:nvSpPr>
        <p:spPr>
          <a:xfrm>
            <a:off x="4914900" y="2628901"/>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7" name="Picture Placeholder 2"/>
          <p:cNvSpPr>
            <a:spLocks noGrp="1"/>
          </p:cNvSpPr>
          <p:nvPr>
            <p:ph type="pic" idx="18"/>
          </p:nvPr>
        </p:nvSpPr>
        <p:spPr>
          <a:xfrm>
            <a:off x="2807256" y="4470402"/>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8" name="Picture Placeholder 2"/>
          <p:cNvSpPr>
            <a:spLocks noGrp="1"/>
          </p:cNvSpPr>
          <p:nvPr>
            <p:ph type="pic" idx="19"/>
          </p:nvPr>
        </p:nvSpPr>
        <p:spPr>
          <a:xfrm>
            <a:off x="6997701" y="4470402"/>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9" name="Picture Placeholder 2"/>
          <p:cNvSpPr>
            <a:spLocks noGrp="1"/>
          </p:cNvSpPr>
          <p:nvPr>
            <p:ph type="pic" idx="20"/>
          </p:nvPr>
        </p:nvSpPr>
        <p:spPr>
          <a:xfrm>
            <a:off x="4914900" y="4470402"/>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Tree>
    <p:extLst>
      <p:ext uri="{BB962C8B-B14F-4D97-AF65-F5344CB8AC3E}">
        <p14:creationId xmlns:p14="http://schemas.microsoft.com/office/powerpoint/2010/main" val="735432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0EE8AA9-7BE8-4B39-975D-30D7A6DF2A22}" type="datetime1">
              <a:rPr lang="en-US" smtClean="0"/>
              <a:t>7/6/2020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F2444D-C88F-4830-B050-947EF5181F6C}" type="slidenum">
              <a:rPr lang="en-US"/>
              <a:pPr>
                <a:defRPr/>
              </a:pPr>
              <a:t>‹#›</a:t>
            </a:fld>
            <a:endParaRPr lang="en-US"/>
          </a:p>
        </p:txBody>
      </p:sp>
    </p:spTree>
    <p:extLst>
      <p:ext uri="{BB962C8B-B14F-4D97-AF65-F5344CB8AC3E}">
        <p14:creationId xmlns:p14="http://schemas.microsoft.com/office/powerpoint/2010/main" val="4089068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BB5F113-72DB-41C7-ADA2-0D307A74E2E1}" type="datetime1">
              <a:rPr lang="en-US" smtClean="0"/>
              <a:t>7/6/2020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FBDE48-FB9A-458C-8BA8-C907EF7719AC}" type="slidenum">
              <a:rPr lang="en-US"/>
              <a:pPr>
                <a:defRPr/>
              </a:pPr>
              <a:t>‹#›</a:t>
            </a:fld>
            <a:endParaRPr lang="en-US"/>
          </a:p>
        </p:txBody>
      </p:sp>
    </p:spTree>
    <p:extLst>
      <p:ext uri="{BB962C8B-B14F-4D97-AF65-F5344CB8AC3E}">
        <p14:creationId xmlns:p14="http://schemas.microsoft.com/office/powerpoint/2010/main" val="1407663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C86632-719F-4931-B501-BAACA06B2580}" type="datetime1">
              <a:rPr lang="en-US" smtClean="0"/>
              <a:t>7/6/2020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021684-2754-4A26-884E-FAE747062962}" type="slidenum">
              <a:rPr lang="en-US"/>
              <a:pPr>
                <a:defRPr/>
              </a:pPr>
              <a:t>‹#›</a:t>
            </a:fld>
            <a:endParaRPr lang="en-US"/>
          </a:p>
        </p:txBody>
      </p:sp>
    </p:spTree>
    <p:extLst>
      <p:ext uri="{BB962C8B-B14F-4D97-AF65-F5344CB8AC3E}">
        <p14:creationId xmlns:p14="http://schemas.microsoft.com/office/powerpoint/2010/main" val="2121506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51131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3E342F3-D91B-4A9F-B4EB-9FD211FAE707}" type="datetime1">
              <a:rPr lang="en-US" smtClean="0"/>
              <a:t>7/6/2020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7BD509-8B97-4622-A178-5C5DBA078FA0}" type="slidenum">
              <a:rPr lang="en-US"/>
              <a:pPr>
                <a:defRPr/>
              </a:pPr>
              <a:t>‹#›</a:t>
            </a:fld>
            <a:endParaRPr lang="en-US"/>
          </a:p>
        </p:txBody>
      </p:sp>
    </p:spTree>
    <p:extLst>
      <p:ext uri="{BB962C8B-B14F-4D97-AF65-F5344CB8AC3E}">
        <p14:creationId xmlns:p14="http://schemas.microsoft.com/office/powerpoint/2010/main" val="1876844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C8DC23A-259C-4486-898A-9E7CFCE10018}" type="datetime1">
              <a:rPr lang="en-US" smtClean="0"/>
              <a:t>7/6/2020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C07C3DD-FF93-4910-9019-59EADF734B15}" type="slidenum">
              <a:rPr lang="en-US"/>
              <a:pPr>
                <a:defRPr/>
              </a:pPr>
              <a:t>‹#›</a:t>
            </a:fld>
            <a:endParaRPr lang="en-US"/>
          </a:p>
        </p:txBody>
      </p:sp>
    </p:spTree>
    <p:extLst>
      <p:ext uri="{BB962C8B-B14F-4D97-AF65-F5344CB8AC3E}">
        <p14:creationId xmlns:p14="http://schemas.microsoft.com/office/powerpoint/2010/main" val="1788227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1CC3BAC-A943-4952-A737-AF20E9ACD30A}" type="datetime1">
              <a:rPr lang="en-US" smtClean="0"/>
              <a:t>7/6/2020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F58CFAB-4BBF-4FA5-9C7C-06A77A62325B}" type="slidenum">
              <a:rPr lang="en-US"/>
              <a:pPr>
                <a:defRPr/>
              </a:pPr>
              <a:t>‹#›</a:t>
            </a:fld>
            <a:endParaRPr lang="en-US"/>
          </a:p>
        </p:txBody>
      </p:sp>
    </p:spTree>
    <p:extLst>
      <p:ext uri="{BB962C8B-B14F-4D97-AF65-F5344CB8AC3E}">
        <p14:creationId xmlns:p14="http://schemas.microsoft.com/office/powerpoint/2010/main" val="2365607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68E224-9BCF-4188-BF5F-67343CCA5161}" type="datetime1">
              <a:rPr lang="en-US" smtClean="0"/>
              <a:t>7/6/2020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88E2BD-5262-4939-A393-E73C52470E34}" type="slidenum">
              <a:rPr lang="en-US"/>
              <a:pPr>
                <a:defRPr/>
              </a:pPr>
              <a:t>‹#›</a:t>
            </a:fld>
            <a:endParaRPr lang="en-US"/>
          </a:p>
        </p:txBody>
      </p:sp>
    </p:spTree>
    <p:extLst>
      <p:ext uri="{BB962C8B-B14F-4D97-AF65-F5344CB8AC3E}">
        <p14:creationId xmlns:p14="http://schemas.microsoft.com/office/powerpoint/2010/main" val="489403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17C8F10-BDF1-4F57-AE90-A7A7609EEE88}" type="datetime1">
              <a:rPr lang="en-US" smtClean="0"/>
              <a:t>7/6/2020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973C85-A3FB-41D3-AFB4-1AE32243BBF2}" type="slidenum">
              <a:rPr lang="en-US"/>
              <a:pPr>
                <a:defRPr/>
              </a:pPr>
              <a:t>‹#›</a:t>
            </a:fld>
            <a:endParaRPr lang="en-US"/>
          </a:p>
        </p:txBody>
      </p:sp>
    </p:spTree>
    <p:extLst>
      <p:ext uri="{BB962C8B-B14F-4D97-AF65-F5344CB8AC3E}">
        <p14:creationId xmlns:p14="http://schemas.microsoft.com/office/powerpoint/2010/main" val="470049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6757A4-7D82-4068-8E63-858C279E0DE6}" type="datetime1">
              <a:rPr lang="en-US" smtClean="0"/>
              <a:t>7/6/2020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6F7795-807D-40EE-A2BE-7DD12F2DFE63}" type="slidenum">
              <a:rPr lang="en-US"/>
              <a:pPr>
                <a:defRPr/>
              </a:pPr>
              <a:t>‹#›</a:t>
            </a:fld>
            <a:endParaRPr lang="en-US"/>
          </a:p>
        </p:txBody>
      </p:sp>
    </p:spTree>
    <p:extLst>
      <p:ext uri="{BB962C8B-B14F-4D97-AF65-F5344CB8AC3E}">
        <p14:creationId xmlns:p14="http://schemas.microsoft.com/office/powerpoint/2010/main" val="62181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56CF62-1AF8-405D-8BBF-666C878608F5}" type="datetime1">
              <a:rPr lang="en-US" smtClean="0"/>
              <a:t>7/6/2020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68650E-7F45-4C9C-8DA4-C717D5118A68}" type="slidenum">
              <a:rPr lang="en-US"/>
              <a:pPr>
                <a:defRPr/>
              </a:pPr>
              <a:t>‹#›</a:t>
            </a:fld>
            <a:endParaRPr lang="en-US"/>
          </a:p>
        </p:txBody>
      </p:sp>
    </p:spTree>
    <p:extLst>
      <p:ext uri="{BB962C8B-B14F-4D97-AF65-F5344CB8AC3E}">
        <p14:creationId xmlns:p14="http://schemas.microsoft.com/office/powerpoint/2010/main" val="1050664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C924DD-6902-43D7-B18B-D9D00872713A}" type="datetime1">
              <a:rPr lang="en-US" smtClean="0"/>
              <a:t>7/6/2020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C3C525-8F9C-48FE-B059-8F93CBC8B3D1}" type="slidenum">
              <a:rPr lang="en-US"/>
              <a:pPr>
                <a:defRPr/>
              </a:pPr>
              <a:t>‹#›</a:t>
            </a:fld>
            <a:endParaRPr lang="en-US"/>
          </a:p>
        </p:txBody>
      </p:sp>
    </p:spTree>
    <p:extLst>
      <p:ext uri="{BB962C8B-B14F-4D97-AF65-F5344CB8AC3E}">
        <p14:creationId xmlns:p14="http://schemas.microsoft.com/office/powerpoint/2010/main" val="1664423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33095"/>
            <a:ext cx="8229600" cy="2062480"/>
          </a:xfrm>
        </p:spPr>
        <p:txBody>
          <a:bodyPr anchor="b">
            <a:noAutofit/>
          </a:bodyPr>
          <a:lstStyle>
            <a:lvl1pPr>
              <a:defRPr sz="3300" b="1" cap="all" baseline="0">
                <a:latin typeface="Source Sans Pro Light"/>
                <a:cs typeface="Source Sans Pro Light"/>
              </a:defRPr>
            </a:lvl1pPr>
          </a:lstStyle>
          <a:p>
            <a:r>
              <a:rPr lang="en-US"/>
              <a:t>Click to edit Master title style</a:t>
            </a:r>
          </a:p>
        </p:txBody>
      </p:sp>
      <p:sp>
        <p:nvSpPr>
          <p:cNvPr id="3" name="Subtitle 2"/>
          <p:cNvSpPr>
            <a:spLocks noGrp="1"/>
          </p:cNvSpPr>
          <p:nvPr>
            <p:ph type="subTitle" idx="1" hasCustomPrompt="1"/>
          </p:nvPr>
        </p:nvSpPr>
        <p:spPr>
          <a:xfrm>
            <a:off x="457200" y="3019427"/>
            <a:ext cx="8229600" cy="3019425"/>
          </a:xfrm>
        </p:spPr>
        <p:txBody>
          <a:bodyPr/>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Subtitle</a:t>
            </a:r>
            <a:endParaRPr lang="en-US"/>
          </a:p>
        </p:txBody>
      </p:sp>
      <p:sp>
        <p:nvSpPr>
          <p:cNvPr id="4" name="Date Placeholder 3"/>
          <p:cNvSpPr>
            <a:spLocks noGrp="1"/>
          </p:cNvSpPr>
          <p:nvPr>
            <p:ph type="dt" sz="half" idx="10"/>
          </p:nvPr>
        </p:nvSpPr>
        <p:spPr/>
        <p:txBody>
          <a:bodyPr/>
          <a:lstStyle/>
          <a:p>
            <a:fld id="{430E6F90-B893-9B4A-B589-4C1F244C6E29}" type="datetimeFigureOut">
              <a:rPr lang="en-US" smtClean="0">
                <a:solidFill>
                  <a:srgbClr val="292934"/>
                </a:solidFill>
              </a:rPr>
              <a:pPr/>
              <a:t>7/6/2020</a:t>
            </a:fld>
            <a:endParaRPr lang="en-US">
              <a:solidFill>
                <a:srgbClr val="292934"/>
              </a:solidFill>
            </a:endParaRPr>
          </a:p>
        </p:txBody>
      </p:sp>
      <p:sp>
        <p:nvSpPr>
          <p:cNvPr id="5" name="Footer Placeholder 4"/>
          <p:cNvSpPr>
            <a:spLocks noGrp="1"/>
          </p:cNvSpPr>
          <p:nvPr>
            <p:ph type="ftr" sz="quarter" idx="11"/>
          </p:nvPr>
        </p:nvSpPr>
        <p:spPr/>
        <p:txBody>
          <a:bodyPr/>
          <a:lstStyle/>
          <a:p>
            <a:endParaRPr lang="en-US">
              <a:solidFill>
                <a:srgbClr val="292934"/>
              </a:solidFill>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solidFill>
                  <a:srgbClr val="292934"/>
                </a:solidFill>
              </a:rPr>
              <a:pPr/>
              <a:t>‹#›</a:t>
            </a:fld>
            <a:endParaRPr lang="en-US">
              <a:solidFill>
                <a:srgbClr val="292934"/>
              </a:solidFill>
            </a:endParaRPr>
          </a:p>
        </p:txBody>
      </p:sp>
      <p:cxnSp>
        <p:nvCxnSpPr>
          <p:cNvPr id="8" name="Straight Connector 7"/>
          <p:cNvCxnSpPr/>
          <p:nvPr userDrawn="1"/>
        </p:nvCxnSpPr>
        <p:spPr>
          <a:xfrm>
            <a:off x="457200" y="2903220"/>
            <a:ext cx="8229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2300" y="6300159"/>
            <a:ext cx="1803400" cy="38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958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8688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imge">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505323" y="1816099"/>
            <a:ext cx="7929343" cy="4208235"/>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1"/>
          <p:cNvSpPr>
            <a:spLocks noGrp="1"/>
          </p:cNvSpPr>
          <p:nvPr>
            <p:ph type="title"/>
          </p:nvPr>
        </p:nvSpPr>
        <p:spPr>
          <a:xfrm>
            <a:off x="457200" y="533400"/>
            <a:ext cx="8229600" cy="990600"/>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260623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imge">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505323" y="1816099"/>
            <a:ext cx="7929343" cy="4208235"/>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1"/>
          <p:cNvSpPr>
            <a:spLocks noGrp="1"/>
          </p:cNvSpPr>
          <p:nvPr>
            <p:ph type="title"/>
          </p:nvPr>
        </p:nvSpPr>
        <p:spPr>
          <a:xfrm>
            <a:off x="457200" y="533400"/>
            <a:ext cx="8229600" cy="990600"/>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1535664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arge Imag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398965"/>
            <a:ext cx="8305800" cy="5481137"/>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Tree>
    <p:extLst>
      <p:ext uri="{BB962C8B-B14F-4D97-AF65-F5344CB8AC3E}">
        <p14:creationId xmlns:p14="http://schemas.microsoft.com/office/powerpoint/2010/main" val="2422997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arge image no background">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398965"/>
            <a:ext cx="8305800" cy="5481137"/>
          </a:xfrm>
          <a:solidFill>
            <a:srgbClr val="FFFFFF"/>
          </a:solidFill>
          <a:ln w="76200">
            <a:noFill/>
            <a:miter lim="800000"/>
          </a:ln>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Tree>
    <p:extLst>
      <p:ext uri="{BB962C8B-B14F-4D97-AF65-F5344CB8AC3E}">
        <p14:creationId xmlns:p14="http://schemas.microsoft.com/office/powerpoint/2010/main" val="1916661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1800" b="0"/>
            </a:lvl1pPr>
          </a:lstStyle>
          <a:p>
            <a:r>
              <a:rPr lang="en-US"/>
              <a:t>Click to edit Master title style</a:t>
            </a:r>
          </a:p>
        </p:txBody>
      </p:sp>
      <p:sp>
        <p:nvSpPr>
          <p:cNvPr id="3" name="Picture Placeholder 2"/>
          <p:cNvSpPr>
            <a:spLocks noGrp="1"/>
          </p:cNvSpPr>
          <p:nvPr>
            <p:ph type="pic" idx="1"/>
          </p:nvPr>
        </p:nvSpPr>
        <p:spPr>
          <a:xfrm>
            <a:off x="2858610" y="838201"/>
            <a:ext cx="5904390" cy="5332420"/>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57200" y="2133600"/>
            <a:ext cx="2139696" cy="41132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30E6F90-B893-9B4A-B589-4C1F244C6E29}" type="datetimeFigureOut">
              <a:rPr lang="en-US" smtClean="0">
                <a:solidFill>
                  <a:srgbClr val="292934"/>
                </a:solidFill>
              </a:rPr>
              <a:pPr/>
              <a:t>7/6/2020</a:t>
            </a:fld>
            <a:endParaRPr lang="en-US">
              <a:solidFill>
                <a:srgbClr val="292934"/>
              </a:solidFill>
            </a:endParaRPr>
          </a:p>
        </p:txBody>
      </p:sp>
      <p:sp>
        <p:nvSpPr>
          <p:cNvPr id="6" name="Footer Placeholder 5"/>
          <p:cNvSpPr>
            <a:spLocks noGrp="1"/>
          </p:cNvSpPr>
          <p:nvPr>
            <p:ph type="ftr" sz="quarter" idx="11"/>
          </p:nvPr>
        </p:nvSpPr>
        <p:spPr/>
        <p:txBody>
          <a:bodyPr/>
          <a:lstStyle/>
          <a:p>
            <a:endParaRPr lang="en-US">
              <a:solidFill>
                <a:srgbClr val="292934"/>
              </a:solidFill>
            </a:endParaRPr>
          </a:p>
        </p:txBody>
      </p:sp>
      <p:sp>
        <p:nvSpPr>
          <p:cNvPr id="7" name="Slide Number Placeholder 6"/>
          <p:cNvSpPr>
            <a:spLocks noGrp="1"/>
          </p:cNvSpPr>
          <p:nvPr>
            <p:ph type="sldNum" sz="quarter" idx="12"/>
          </p:nvPr>
        </p:nvSpPr>
        <p:spPr/>
        <p:txBody>
          <a:bodyPr/>
          <a:lstStyle/>
          <a:p>
            <a:fld id="{AEF84B06-E32C-7747-AD74-61FA56B60FAD}" type="slidenum">
              <a:rPr lang="en-US" smtClean="0">
                <a:solidFill>
                  <a:srgbClr val="292934"/>
                </a:solidFill>
              </a:rPr>
              <a:pPr/>
              <a:t>‹#›</a:t>
            </a:fld>
            <a:endParaRPr lang="en-US">
              <a:solidFill>
                <a:srgbClr val="292934"/>
              </a:solidFill>
            </a:endParaRPr>
          </a:p>
        </p:txBody>
      </p:sp>
    </p:spTree>
    <p:extLst>
      <p:ext uri="{BB962C8B-B14F-4D97-AF65-F5344CB8AC3E}">
        <p14:creationId xmlns:p14="http://schemas.microsoft.com/office/powerpoint/2010/main" val="1044245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0E6F90-B893-9B4A-B589-4C1F244C6E29}" type="datetimeFigureOut">
              <a:rPr lang="en-US" smtClean="0">
                <a:solidFill>
                  <a:srgbClr val="292934"/>
                </a:solidFill>
              </a:rPr>
              <a:pPr/>
              <a:t>7/6/2020</a:t>
            </a:fld>
            <a:endParaRPr lang="en-US">
              <a:solidFill>
                <a:srgbClr val="292934"/>
              </a:solidFill>
            </a:endParaRPr>
          </a:p>
        </p:txBody>
      </p:sp>
      <p:sp>
        <p:nvSpPr>
          <p:cNvPr id="4" name="Footer Placeholder 3"/>
          <p:cNvSpPr>
            <a:spLocks noGrp="1"/>
          </p:cNvSpPr>
          <p:nvPr>
            <p:ph type="ftr" sz="quarter" idx="11"/>
          </p:nvPr>
        </p:nvSpPr>
        <p:spPr/>
        <p:txBody>
          <a:bodyPr/>
          <a:lstStyle/>
          <a:p>
            <a:endParaRPr lang="en-US">
              <a:solidFill>
                <a:srgbClr val="292934"/>
              </a:solidFill>
            </a:endParaRPr>
          </a:p>
        </p:txBody>
      </p:sp>
      <p:sp>
        <p:nvSpPr>
          <p:cNvPr id="5" name="Slide Number Placeholder 4"/>
          <p:cNvSpPr>
            <a:spLocks noGrp="1"/>
          </p:cNvSpPr>
          <p:nvPr>
            <p:ph type="sldNum" sz="quarter" idx="12"/>
          </p:nvPr>
        </p:nvSpPr>
        <p:spPr/>
        <p:txBody>
          <a:bodyPr/>
          <a:lstStyle/>
          <a:p>
            <a:fld id="{AEF84B06-E32C-7747-AD74-61FA56B60FAD}" type="slidenum">
              <a:rPr lang="en-US" smtClean="0">
                <a:solidFill>
                  <a:srgbClr val="292934"/>
                </a:solidFill>
              </a:rPr>
              <a:pPr/>
              <a:t>‹#›</a:t>
            </a:fld>
            <a:endParaRPr lang="en-US">
              <a:solidFill>
                <a:srgbClr val="292934"/>
              </a:solidFill>
            </a:endParaRPr>
          </a:p>
        </p:txBody>
      </p:sp>
    </p:spTree>
    <p:extLst>
      <p:ext uri="{BB962C8B-B14F-4D97-AF65-F5344CB8AC3E}">
        <p14:creationId xmlns:p14="http://schemas.microsoft.com/office/powerpoint/2010/main" val="2922035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361926"/>
            <a:ext cx="7772400" cy="2200275"/>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457200" y="4626590"/>
            <a:ext cx="7772400" cy="1500187"/>
          </a:xfrm>
        </p:spPr>
        <p:txBody>
          <a:bodyPr anchor="t">
            <a:normAutofit/>
          </a:bodyPr>
          <a:lstStyle>
            <a:lvl1pPr marL="0" indent="0">
              <a:buNone/>
              <a:defRPr sz="18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cxnSp>
        <p:nvCxnSpPr>
          <p:cNvPr id="7" name="Straight Connector 6"/>
          <p:cNvCxnSpPr/>
          <p:nvPr/>
        </p:nvCxnSpPr>
        <p:spPr>
          <a:xfrm>
            <a:off x="466407" y="4599156"/>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628530"/>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3352"/>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0E6F90-B893-9B4A-B589-4C1F244C6E29}" type="datetimeFigureOut">
              <a:rPr lang="en-US" smtClean="0">
                <a:solidFill>
                  <a:srgbClr val="292934"/>
                </a:solidFill>
              </a:rPr>
              <a:pPr/>
              <a:t>7/6/2020</a:t>
            </a:fld>
            <a:endParaRPr lang="en-US">
              <a:solidFill>
                <a:srgbClr val="292934"/>
              </a:solidFill>
            </a:endParaRPr>
          </a:p>
        </p:txBody>
      </p:sp>
      <p:sp>
        <p:nvSpPr>
          <p:cNvPr id="6" name="Footer Placeholder 5"/>
          <p:cNvSpPr>
            <a:spLocks noGrp="1"/>
          </p:cNvSpPr>
          <p:nvPr>
            <p:ph type="ftr" sz="quarter" idx="11"/>
          </p:nvPr>
        </p:nvSpPr>
        <p:spPr/>
        <p:txBody>
          <a:bodyPr/>
          <a:lstStyle/>
          <a:p>
            <a:endParaRPr lang="en-US">
              <a:solidFill>
                <a:srgbClr val="292934"/>
              </a:solidFill>
            </a:endParaRPr>
          </a:p>
        </p:txBody>
      </p:sp>
      <p:sp>
        <p:nvSpPr>
          <p:cNvPr id="7" name="Slide Number Placeholder 6"/>
          <p:cNvSpPr>
            <a:spLocks noGrp="1"/>
          </p:cNvSpPr>
          <p:nvPr>
            <p:ph type="sldNum" sz="quarter" idx="12"/>
          </p:nvPr>
        </p:nvSpPr>
        <p:spPr/>
        <p:txBody>
          <a:bodyPr/>
          <a:lstStyle/>
          <a:p>
            <a:fld id="{AEF84B06-E32C-7747-AD74-61FA56B60FAD}" type="slidenum">
              <a:rPr lang="en-US" smtClean="0">
                <a:solidFill>
                  <a:srgbClr val="292934"/>
                </a:solidFill>
              </a:rPr>
              <a:pPr/>
              <a:t>‹#›</a:t>
            </a:fld>
            <a:endParaRPr lang="en-US">
              <a:solidFill>
                <a:srgbClr val="292934"/>
              </a:solidFill>
            </a:endParaRPr>
          </a:p>
        </p:txBody>
      </p:sp>
    </p:spTree>
    <p:extLst>
      <p:ext uri="{BB962C8B-B14F-4D97-AF65-F5344CB8AC3E}">
        <p14:creationId xmlns:p14="http://schemas.microsoft.com/office/powerpoint/2010/main" val="1181553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500" b="0" kern="1200" dirty="0" smtClean="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0E6F90-B893-9B4A-B589-4C1F244C6E29}" type="datetimeFigureOut">
              <a:rPr lang="en-US" smtClean="0">
                <a:solidFill>
                  <a:srgbClr val="292934"/>
                </a:solidFill>
              </a:rPr>
              <a:pPr/>
              <a:t>7/6/2020</a:t>
            </a:fld>
            <a:endParaRPr lang="en-US">
              <a:solidFill>
                <a:srgbClr val="292934"/>
              </a:solidFill>
            </a:endParaRPr>
          </a:p>
        </p:txBody>
      </p:sp>
      <p:sp>
        <p:nvSpPr>
          <p:cNvPr id="8" name="Footer Placeholder 7"/>
          <p:cNvSpPr>
            <a:spLocks noGrp="1"/>
          </p:cNvSpPr>
          <p:nvPr>
            <p:ph type="ftr" sz="quarter" idx="11"/>
          </p:nvPr>
        </p:nvSpPr>
        <p:spPr/>
        <p:txBody>
          <a:bodyPr/>
          <a:lstStyle/>
          <a:p>
            <a:endParaRPr lang="en-US">
              <a:solidFill>
                <a:srgbClr val="292934"/>
              </a:solidFill>
            </a:endParaRPr>
          </a:p>
        </p:txBody>
      </p:sp>
      <p:sp>
        <p:nvSpPr>
          <p:cNvPr id="9" name="Slide Number Placeholder 8"/>
          <p:cNvSpPr>
            <a:spLocks noGrp="1"/>
          </p:cNvSpPr>
          <p:nvPr>
            <p:ph type="sldNum" sz="quarter" idx="12"/>
          </p:nvPr>
        </p:nvSpPr>
        <p:spPr/>
        <p:txBody>
          <a:bodyPr/>
          <a:lstStyle/>
          <a:p>
            <a:fld id="{AEF84B06-E32C-7747-AD74-61FA56B60FAD}" type="slidenum">
              <a:rPr lang="en-US" smtClean="0">
                <a:solidFill>
                  <a:srgbClr val="292934"/>
                </a:solidFill>
              </a:rPr>
              <a:pPr/>
              <a:t>‹#›</a:t>
            </a:fld>
            <a:endParaRPr lang="en-US">
              <a:solidFill>
                <a:srgbClr val="292934"/>
              </a:solidFill>
            </a:endParaRPr>
          </a:p>
        </p:txBody>
      </p:sp>
      <p:cxnSp>
        <p:nvCxnSpPr>
          <p:cNvPr id="11" name="Straight Connector 10"/>
          <p:cNvCxnSpPr/>
          <p:nvPr/>
        </p:nvCxnSpPr>
        <p:spPr>
          <a:xfrm rot="5400000">
            <a:off x="2217817" y="4045824"/>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3191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1800" b="0"/>
            </a:lvl1pPr>
          </a:lstStyle>
          <a:p>
            <a:r>
              <a:rPr lang="en-US"/>
              <a:t>Click to edit Master title style</a:t>
            </a:r>
          </a:p>
        </p:txBody>
      </p:sp>
      <p:sp>
        <p:nvSpPr>
          <p:cNvPr id="3" name="Content Placeholder 2"/>
          <p:cNvSpPr>
            <a:spLocks noGrp="1"/>
          </p:cNvSpPr>
          <p:nvPr>
            <p:ph idx="1"/>
          </p:nvPr>
        </p:nvSpPr>
        <p:spPr>
          <a:xfrm>
            <a:off x="2971800" y="792080"/>
            <a:ext cx="5715000" cy="53918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130553"/>
            <a:ext cx="2139696" cy="41021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30E6F90-B893-9B4A-B589-4C1F244C6E29}" type="datetimeFigureOut">
              <a:rPr lang="en-US" smtClean="0">
                <a:solidFill>
                  <a:srgbClr val="292934"/>
                </a:solidFill>
              </a:rPr>
              <a:pPr/>
              <a:t>7/6/2020</a:t>
            </a:fld>
            <a:endParaRPr lang="en-US">
              <a:solidFill>
                <a:srgbClr val="292934"/>
              </a:solidFill>
            </a:endParaRPr>
          </a:p>
        </p:txBody>
      </p:sp>
      <p:sp>
        <p:nvSpPr>
          <p:cNvPr id="6" name="Footer Placeholder 5"/>
          <p:cNvSpPr>
            <a:spLocks noGrp="1"/>
          </p:cNvSpPr>
          <p:nvPr>
            <p:ph type="ftr" sz="quarter" idx="11"/>
          </p:nvPr>
        </p:nvSpPr>
        <p:spPr/>
        <p:txBody>
          <a:bodyPr/>
          <a:lstStyle/>
          <a:p>
            <a:endParaRPr lang="en-US">
              <a:solidFill>
                <a:srgbClr val="292934"/>
              </a:solidFill>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srgbClr val="292934"/>
                </a:solidFill>
              </a:rPr>
              <a:pPr/>
              <a:t>‹#›</a:t>
            </a:fld>
            <a:endParaRPr lang="en-US">
              <a:solidFill>
                <a:srgbClr val="292934"/>
              </a:solidFill>
            </a:endParaRPr>
          </a:p>
        </p:txBody>
      </p:sp>
      <p:cxnSp>
        <p:nvCxnSpPr>
          <p:cNvPr id="9" name="Straight Connector 8"/>
          <p:cNvCxnSpPr/>
          <p:nvPr/>
        </p:nvCxnSpPr>
        <p:spPr>
          <a:xfrm flipH="1">
            <a:off x="2775011" y="792082"/>
            <a:ext cx="1588" cy="544057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021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Punch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95300"/>
            <a:ext cx="8229600" cy="5270500"/>
          </a:xfrm>
        </p:spPr>
        <p:txBody>
          <a:bodyPr anchor="t">
            <a:noAutofit/>
          </a:bodyPr>
          <a:lstStyle>
            <a:lvl1pPr>
              <a:lnSpc>
                <a:spcPct val="80000"/>
              </a:lnSpc>
              <a:defRPr sz="6600" spc="-225" baseline="0"/>
            </a:lvl1pPr>
          </a:lstStyle>
          <a:p>
            <a:r>
              <a:rPr lang="en-GB"/>
              <a:t>Some punchy text — something you want to say loud on up to five lines of text…</a:t>
            </a:r>
            <a:endParaRPr lang="en-US"/>
          </a:p>
        </p:txBody>
      </p:sp>
      <p:sp>
        <p:nvSpPr>
          <p:cNvPr id="3" name="Date Placeholder 2"/>
          <p:cNvSpPr>
            <a:spLocks noGrp="1"/>
          </p:cNvSpPr>
          <p:nvPr>
            <p:ph type="dt" sz="half" idx="10"/>
          </p:nvPr>
        </p:nvSpPr>
        <p:spPr/>
        <p:txBody>
          <a:bodyPr/>
          <a:lstStyle/>
          <a:p>
            <a:fld id="{430E6F90-B893-9B4A-B589-4C1F244C6E29}" type="datetimeFigureOut">
              <a:rPr lang="en-US" smtClean="0">
                <a:solidFill>
                  <a:srgbClr val="292934"/>
                </a:solidFill>
              </a:rPr>
              <a:pPr/>
              <a:t>7/6/2020</a:t>
            </a:fld>
            <a:endParaRPr lang="en-US">
              <a:solidFill>
                <a:srgbClr val="292934"/>
              </a:solidFill>
            </a:endParaRPr>
          </a:p>
        </p:txBody>
      </p:sp>
      <p:sp>
        <p:nvSpPr>
          <p:cNvPr id="4" name="Footer Placeholder 3"/>
          <p:cNvSpPr>
            <a:spLocks noGrp="1"/>
          </p:cNvSpPr>
          <p:nvPr>
            <p:ph type="ftr" sz="quarter" idx="11"/>
          </p:nvPr>
        </p:nvSpPr>
        <p:spPr/>
        <p:txBody>
          <a:bodyPr/>
          <a:lstStyle/>
          <a:p>
            <a:endParaRPr lang="en-US">
              <a:solidFill>
                <a:srgbClr val="292934"/>
              </a:solidFill>
            </a:endParaRPr>
          </a:p>
        </p:txBody>
      </p:sp>
      <p:sp>
        <p:nvSpPr>
          <p:cNvPr id="5" name="Slide Number Placeholder 4"/>
          <p:cNvSpPr>
            <a:spLocks noGrp="1"/>
          </p:cNvSpPr>
          <p:nvPr>
            <p:ph type="sldNum" sz="quarter" idx="12"/>
          </p:nvPr>
        </p:nvSpPr>
        <p:spPr/>
        <p:txBody>
          <a:bodyPr/>
          <a:lstStyle/>
          <a:p>
            <a:fld id="{AEF84B06-E32C-7747-AD74-61FA56B60FAD}" type="slidenum">
              <a:rPr lang="en-US" smtClean="0">
                <a:solidFill>
                  <a:srgbClr val="292934"/>
                </a:solidFill>
              </a:rPr>
              <a:pPr/>
              <a:t>‹#›</a:t>
            </a:fld>
            <a:endParaRPr lang="en-US">
              <a:solidFill>
                <a:srgbClr val="292934"/>
              </a:solidFill>
            </a:endParaRPr>
          </a:p>
        </p:txBody>
      </p:sp>
    </p:spTree>
    <p:extLst>
      <p:ext uri="{BB962C8B-B14F-4D97-AF65-F5344CB8AC3E}">
        <p14:creationId xmlns:p14="http://schemas.microsoft.com/office/powerpoint/2010/main" val="3577253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arge Imag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398965"/>
            <a:ext cx="8305800" cy="5481137"/>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Tree>
    <p:extLst>
      <p:ext uri="{BB962C8B-B14F-4D97-AF65-F5344CB8AC3E}">
        <p14:creationId xmlns:p14="http://schemas.microsoft.com/office/powerpoint/2010/main" val="3039621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Punchi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66700"/>
            <a:ext cx="8229600" cy="5816600"/>
          </a:xfrm>
        </p:spPr>
        <p:txBody>
          <a:bodyPr anchor="t">
            <a:noAutofit/>
          </a:bodyPr>
          <a:lstStyle>
            <a:lvl1pPr>
              <a:lnSpc>
                <a:spcPct val="75000"/>
              </a:lnSpc>
              <a:defRPr sz="12450" b="1" spc="-750" baseline="0">
                <a:latin typeface="Source Sans Pro"/>
                <a:cs typeface="Source Sans Pro"/>
              </a:defRPr>
            </a:lvl1pPr>
          </a:lstStyle>
          <a:p>
            <a:r>
              <a:rPr lang="en-GB"/>
              <a:t>This is even louder!</a:t>
            </a:r>
            <a:endParaRPr lang="en-US"/>
          </a:p>
        </p:txBody>
      </p:sp>
    </p:spTree>
    <p:extLst>
      <p:ext uri="{BB962C8B-B14F-4D97-AF65-F5344CB8AC3E}">
        <p14:creationId xmlns:p14="http://schemas.microsoft.com/office/powerpoint/2010/main" val="3537691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ullscreen image impact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6858000"/>
          </a:xfrm>
        </p:spPr>
        <p:txBody>
          <a:bodyPr/>
          <a:lstStyle/>
          <a:p>
            <a:r>
              <a:rPr lang="en-US"/>
              <a:t>Click icon to add picture</a:t>
            </a:r>
          </a:p>
        </p:txBody>
      </p:sp>
      <p:sp>
        <p:nvSpPr>
          <p:cNvPr id="8" name="Text Placeholder 7"/>
          <p:cNvSpPr>
            <a:spLocks noGrp="1"/>
          </p:cNvSpPr>
          <p:nvPr>
            <p:ph type="body" sz="quarter" idx="11" hasCustomPrompt="1"/>
          </p:nvPr>
        </p:nvSpPr>
        <p:spPr>
          <a:xfrm>
            <a:off x="190500" y="165100"/>
            <a:ext cx="8724900" cy="1752600"/>
          </a:xfrm>
        </p:spPr>
        <p:txBody>
          <a:bodyPr>
            <a:noAutofit/>
          </a:bodyPr>
          <a:lstStyle>
            <a:lvl1pPr marL="0" indent="0">
              <a:lnSpc>
                <a:spcPct val="80000"/>
              </a:lnSpc>
              <a:buNone/>
              <a:defRPr sz="8625" b="0" cap="all" baseline="0">
                <a:effectLst/>
                <a:latin typeface="Source Sans Pro Light"/>
                <a:cs typeface="Source Sans Pro Light"/>
              </a:defRPr>
            </a:lvl1pPr>
          </a:lstStyle>
          <a:p>
            <a:pPr lvl="0"/>
            <a:r>
              <a:rPr lang="en-US"/>
              <a:t>Impact text</a:t>
            </a:r>
          </a:p>
        </p:txBody>
      </p:sp>
    </p:spTree>
    <p:extLst>
      <p:ext uri="{BB962C8B-B14F-4D97-AF65-F5344CB8AC3E}">
        <p14:creationId xmlns:p14="http://schemas.microsoft.com/office/powerpoint/2010/main" val="998507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E6F90-B893-9B4A-B589-4C1F244C6E29}" type="datetimeFigureOut">
              <a:rPr lang="en-US" smtClean="0">
                <a:solidFill>
                  <a:srgbClr val="292934"/>
                </a:solidFill>
              </a:rPr>
              <a:pPr/>
              <a:t>7/6/2020</a:t>
            </a:fld>
            <a:endParaRPr lang="en-US">
              <a:solidFill>
                <a:srgbClr val="292934"/>
              </a:solidFill>
            </a:endParaRPr>
          </a:p>
        </p:txBody>
      </p:sp>
      <p:sp>
        <p:nvSpPr>
          <p:cNvPr id="3" name="Footer Placeholder 2"/>
          <p:cNvSpPr>
            <a:spLocks noGrp="1"/>
          </p:cNvSpPr>
          <p:nvPr>
            <p:ph type="ftr" sz="quarter" idx="11"/>
          </p:nvPr>
        </p:nvSpPr>
        <p:spPr/>
        <p:txBody>
          <a:bodyPr/>
          <a:lstStyle/>
          <a:p>
            <a:endParaRPr lang="en-US">
              <a:solidFill>
                <a:srgbClr val="292934"/>
              </a:solidFill>
            </a:endParaRPr>
          </a:p>
        </p:txBody>
      </p:sp>
      <p:sp>
        <p:nvSpPr>
          <p:cNvPr id="4" name="Slide Number Placeholder 3"/>
          <p:cNvSpPr>
            <a:spLocks noGrp="1"/>
          </p:cNvSpPr>
          <p:nvPr>
            <p:ph type="sldNum" sz="quarter" idx="12"/>
          </p:nvPr>
        </p:nvSpPr>
        <p:spPr/>
        <p:txBody>
          <a:bodyPr/>
          <a:lstStyle/>
          <a:p>
            <a:fld id="{AEF84B06-E32C-7747-AD74-61FA56B60FAD}" type="slidenum">
              <a:rPr lang="en-US" smtClean="0">
                <a:solidFill>
                  <a:srgbClr val="292934"/>
                </a:solidFill>
              </a:rPr>
              <a:pPr/>
              <a:t>‹#›</a:t>
            </a:fld>
            <a:endParaRPr lang="en-US">
              <a:solidFill>
                <a:srgbClr val="292934"/>
              </a:solidFill>
            </a:endParaRPr>
          </a:p>
        </p:txBody>
      </p:sp>
    </p:spTree>
    <p:extLst>
      <p:ext uri="{BB962C8B-B14F-4D97-AF65-F5344CB8AC3E}">
        <p14:creationId xmlns:p14="http://schemas.microsoft.com/office/powerpoint/2010/main" val="925399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humbnails">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645920"/>
          </a:xfrm>
        </p:spPr>
        <p:txBody>
          <a:bodyPr anchor="b">
            <a:normAutofit/>
          </a:bodyPr>
          <a:lstStyle>
            <a:lvl1pPr algn="l">
              <a:defRPr sz="1800" b="0"/>
            </a:lvl1pPr>
          </a:lstStyle>
          <a:p>
            <a:r>
              <a:rPr lang="en-US"/>
              <a:t>Click to edit Master title style</a:t>
            </a:r>
          </a:p>
        </p:txBody>
      </p:sp>
      <p:sp>
        <p:nvSpPr>
          <p:cNvPr id="3" name="Picture Placeholder 2"/>
          <p:cNvSpPr>
            <a:spLocks noGrp="1"/>
          </p:cNvSpPr>
          <p:nvPr>
            <p:ph type="pic" idx="1"/>
          </p:nvPr>
        </p:nvSpPr>
        <p:spPr>
          <a:xfrm>
            <a:off x="2807811" y="711203"/>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57200" y="2628902"/>
            <a:ext cx="2139696" cy="36178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30E6F90-B893-9B4A-B589-4C1F244C6E29}" type="datetimeFigureOut">
              <a:rPr lang="en-US" smtClean="0">
                <a:solidFill>
                  <a:srgbClr val="292934"/>
                </a:solidFill>
              </a:rPr>
              <a:pPr/>
              <a:t>7/6/2020</a:t>
            </a:fld>
            <a:endParaRPr lang="en-US">
              <a:solidFill>
                <a:srgbClr val="292934"/>
              </a:solidFill>
            </a:endParaRPr>
          </a:p>
        </p:txBody>
      </p:sp>
      <p:sp>
        <p:nvSpPr>
          <p:cNvPr id="6" name="Footer Placeholder 5"/>
          <p:cNvSpPr>
            <a:spLocks noGrp="1"/>
          </p:cNvSpPr>
          <p:nvPr>
            <p:ph type="ftr" sz="quarter" idx="11"/>
          </p:nvPr>
        </p:nvSpPr>
        <p:spPr/>
        <p:txBody>
          <a:bodyPr/>
          <a:lstStyle/>
          <a:p>
            <a:endParaRPr lang="en-US">
              <a:solidFill>
                <a:srgbClr val="292934"/>
              </a:solidFill>
            </a:endParaRPr>
          </a:p>
        </p:txBody>
      </p:sp>
      <p:sp>
        <p:nvSpPr>
          <p:cNvPr id="7" name="Slide Number Placeholder 6"/>
          <p:cNvSpPr>
            <a:spLocks noGrp="1"/>
          </p:cNvSpPr>
          <p:nvPr>
            <p:ph type="sldNum" sz="quarter" idx="12"/>
          </p:nvPr>
        </p:nvSpPr>
        <p:spPr/>
        <p:txBody>
          <a:bodyPr/>
          <a:lstStyle/>
          <a:p>
            <a:fld id="{AEF84B06-E32C-7747-AD74-61FA56B60FAD}" type="slidenum">
              <a:rPr lang="en-US" smtClean="0">
                <a:solidFill>
                  <a:srgbClr val="292934"/>
                </a:solidFill>
              </a:rPr>
              <a:pPr/>
              <a:t>‹#›</a:t>
            </a:fld>
            <a:endParaRPr lang="en-US">
              <a:solidFill>
                <a:srgbClr val="292934"/>
              </a:solidFill>
            </a:endParaRPr>
          </a:p>
        </p:txBody>
      </p:sp>
      <p:sp>
        <p:nvSpPr>
          <p:cNvPr id="12" name="Picture Placeholder 2"/>
          <p:cNvSpPr>
            <a:spLocks noGrp="1"/>
          </p:cNvSpPr>
          <p:nvPr>
            <p:ph type="pic" idx="13"/>
          </p:nvPr>
        </p:nvSpPr>
        <p:spPr>
          <a:xfrm>
            <a:off x="6998256" y="723903"/>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Picture Placeholder 2"/>
          <p:cNvSpPr>
            <a:spLocks noGrp="1"/>
          </p:cNvSpPr>
          <p:nvPr>
            <p:ph type="pic" idx="14"/>
          </p:nvPr>
        </p:nvSpPr>
        <p:spPr>
          <a:xfrm>
            <a:off x="4915455" y="711203"/>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4" name="Picture Placeholder 2"/>
          <p:cNvSpPr>
            <a:spLocks noGrp="1"/>
          </p:cNvSpPr>
          <p:nvPr>
            <p:ph type="pic" idx="15"/>
          </p:nvPr>
        </p:nvSpPr>
        <p:spPr>
          <a:xfrm>
            <a:off x="2807256" y="2628901"/>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5" name="Picture Placeholder 2"/>
          <p:cNvSpPr>
            <a:spLocks noGrp="1"/>
          </p:cNvSpPr>
          <p:nvPr>
            <p:ph type="pic" idx="16"/>
          </p:nvPr>
        </p:nvSpPr>
        <p:spPr>
          <a:xfrm>
            <a:off x="6997701" y="2628901"/>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6" name="Picture Placeholder 2"/>
          <p:cNvSpPr>
            <a:spLocks noGrp="1"/>
          </p:cNvSpPr>
          <p:nvPr>
            <p:ph type="pic" idx="17"/>
          </p:nvPr>
        </p:nvSpPr>
        <p:spPr>
          <a:xfrm>
            <a:off x="4914900" y="2628901"/>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7" name="Picture Placeholder 2"/>
          <p:cNvSpPr>
            <a:spLocks noGrp="1"/>
          </p:cNvSpPr>
          <p:nvPr>
            <p:ph type="pic" idx="18"/>
          </p:nvPr>
        </p:nvSpPr>
        <p:spPr>
          <a:xfrm>
            <a:off x="2807256" y="4470402"/>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8" name="Picture Placeholder 2"/>
          <p:cNvSpPr>
            <a:spLocks noGrp="1"/>
          </p:cNvSpPr>
          <p:nvPr>
            <p:ph type="pic" idx="19"/>
          </p:nvPr>
        </p:nvSpPr>
        <p:spPr>
          <a:xfrm>
            <a:off x="6997701" y="4470402"/>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9" name="Picture Placeholder 2"/>
          <p:cNvSpPr>
            <a:spLocks noGrp="1"/>
          </p:cNvSpPr>
          <p:nvPr>
            <p:ph type="pic" idx="20"/>
          </p:nvPr>
        </p:nvSpPr>
        <p:spPr>
          <a:xfrm>
            <a:off x="4914900" y="4470402"/>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Tree>
    <p:extLst>
      <p:ext uri="{BB962C8B-B14F-4D97-AF65-F5344CB8AC3E}">
        <p14:creationId xmlns:p14="http://schemas.microsoft.com/office/powerpoint/2010/main" val="2180674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045419A-32AC-7A4F-9EFC-CA59559AB511}" type="datetimeFigureOut">
              <a:rPr lang="en-US" smtClean="0"/>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0B660-6DA6-8141-9C6B-B9814AF490BF}" type="slidenum">
              <a:rPr lang="en-US" smtClean="0"/>
              <a:t>‹#›</a:t>
            </a:fld>
            <a:endParaRPr lang="en-US"/>
          </a:p>
        </p:txBody>
      </p:sp>
    </p:spTree>
    <p:extLst>
      <p:ext uri="{BB962C8B-B14F-4D97-AF65-F5344CB8AC3E}">
        <p14:creationId xmlns:p14="http://schemas.microsoft.com/office/powerpoint/2010/main" val="2288619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00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45419A-32AC-7A4F-9EFC-CA59559AB511}" type="datetimeFigureOut">
              <a:rPr lang="en-US" smtClean="0"/>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0B660-6DA6-8141-9C6B-B9814AF490BF}" type="slidenum">
              <a:rPr lang="en-US" smtClean="0"/>
              <a:t>‹#›</a:t>
            </a:fld>
            <a:endParaRPr lang="en-US"/>
          </a:p>
        </p:txBody>
      </p:sp>
    </p:spTree>
    <p:extLst>
      <p:ext uri="{BB962C8B-B14F-4D97-AF65-F5344CB8AC3E}">
        <p14:creationId xmlns:p14="http://schemas.microsoft.com/office/powerpoint/2010/main" val="1196450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45419A-32AC-7A4F-9EFC-CA59559AB511}" type="datetimeFigureOut">
              <a:rPr lang="en-US" smtClean="0"/>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0B660-6DA6-8141-9C6B-B9814AF490BF}" type="slidenum">
              <a:rPr lang="en-US" smtClean="0"/>
              <a:t>‹#›</a:t>
            </a:fld>
            <a:endParaRPr lang="en-US"/>
          </a:p>
        </p:txBody>
      </p:sp>
    </p:spTree>
    <p:extLst>
      <p:ext uri="{BB962C8B-B14F-4D97-AF65-F5344CB8AC3E}">
        <p14:creationId xmlns:p14="http://schemas.microsoft.com/office/powerpoint/2010/main" val="1605210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45419A-32AC-7A4F-9EFC-CA59559AB511}" type="datetimeFigureOut">
              <a:rPr lang="en-US" smtClean="0"/>
              <a:t>7/6/2020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E0B660-6DA6-8141-9C6B-B9814AF490BF}" type="slidenum">
              <a:rPr lang="en-US" smtClean="0"/>
              <a:t>‹#›</a:t>
            </a:fld>
            <a:endParaRPr lang="en-US"/>
          </a:p>
        </p:txBody>
      </p:sp>
    </p:spTree>
    <p:extLst>
      <p:ext uri="{BB962C8B-B14F-4D97-AF65-F5344CB8AC3E}">
        <p14:creationId xmlns:p14="http://schemas.microsoft.com/office/powerpoint/2010/main" val="3115761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45419A-32AC-7A4F-9EFC-CA59559AB511}" type="datetimeFigureOut">
              <a:rPr lang="en-US" smtClean="0"/>
              <a:t>7/6/2020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E0B660-6DA6-8141-9C6B-B9814AF490BF}" type="slidenum">
              <a:rPr lang="en-US" smtClean="0"/>
              <a:t>‹#›</a:t>
            </a:fld>
            <a:endParaRPr lang="en-US"/>
          </a:p>
        </p:txBody>
      </p:sp>
    </p:spTree>
    <p:extLst>
      <p:ext uri="{BB962C8B-B14F-4D97-AF65-F5344CB8AC3E}">
        <p14:creationId xmlns:p14="http://schemas.microsoft.com/office/powerpoint/2010/main" val="349990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arge image no background">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398965"/>
            <a:ext cx="8305800" cy="5481137"/>
          </a:xfrm>
          <a:solidFill>
            <a:srgbClr val="FFFFFF"/>
          </a:solidFill>
          <a:ln w="76200">
            <a:noFill/>
            <a:miter lim="800000"/>
          </a:ln>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Tree>
    <p:extLst>
      <p:ext uri="{BB962C8B-B14F-4D97-AF65-F5344CB8AC3E}">
        <p14:creationId xmlns:p14="http://schemas.microsoft.com/office/powerpoint/2010/main" val="30866697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45419A-32AC-7A4F-9EFC-CA59559AB511}" type="datetimeFigureOut">
              <a:rPr lang="en-US" smtClean="0"/>
              <a:t>7/6/2020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E0B660-6DA6-8141-9C6B-B9814AF490BF}" type="slidenum">
              <a:rPr lang="en-US" smtClean="0"/>
              <a:t>‹#›</a:t>
            </a:fld>
            <a:endParaRPr lang="en-US"/>
          </a:p>
        </p:txBody>
      </p:sp>
    </p:spTree>
    <p:extLst>
      <p:ext uri="{BB962C8B-B14F-4D97-AF65-F5344CB8AC3E}">
        <p14:creationId xmlns:p14="http://schemas.microsoft.com/office/powerpoint/2010/main" val="11928370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45419A-32AC-7A4F-9EFC-CA59559AB511}" type="datetimeFigureOut">
              <a:rPr lang="en-US" smtClean="0"/>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0B660-6DA6-8141-9C6B-B9814AF490BF}" type="slidenum">
              <a:rPr lang="en-US" smtClean="0"/>
              <a:t>‹#›</a:t>
            </a:fld>
            <a:endParaRPr lang="en-US"/>
          </a:p>
        </p:txBody>
      </p:sp>
    </p:spTree>
    <p:extLst>
      <p:ext uri="{BB962C8B-B14F-4D97-AF65-F5344CB8AC3E}">
        <p14:creationId xmlns:p14="http://schemas.microsoft.com/office/powerpoint/2010/main" val="3563218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45419A-32AC-7A4F-9EFC-CA59559AB511}" type="datetimeFigureOut">
              <a:rPr lang="en-US" smtClean="0"/>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0B660-6DA6-8141-9C6B-B9814AF490BF}" type="slidenum">
              <a:rPr lang="en-US" smtClean="0"/>
              <a:t>‹#›</a:t>
            </a:fld>
            <a:endParaRPr lang="en-US"/>
          </a:p>
        </p:txBody>
      </p:sp>
    </p:spTree>
    <p:extLst>
      <p:ext uri="{BB962C8B-B14F-4D97-AF65-F5344CB8AC3E}">
        <p14:creationId xmlns:p14="http://schemas.microsoft.com/office/powerpoint/2010/main" val="2489349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45419A-32AC-7A4F-9EFC-CA59559AB511}" type="datetimeFigureOut">
              <a:rPr lang="en-US" smtClean="0"/>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0B660-6DA6-8141-9C6B-B9814AF490BF}" type="slidenum">
              <a:rPr lang="en-US" smtClean="0"/>
              <a:t>‹#›</a:t>
            </a:fld>
            <a:endParaRPr lang="en-US"/>
          </a:p>
        </p:txBody>
      </p:sp>
    </p:spTree>
    <p:extLst>
      <p:ext uri="{BB962C8B-B14F-4D97-AF65-F5344CB8AC3E}">
        <p14:creationId xmlns:p14="http://schemas.microsoft.com/office/powerpoint/2010/main" val="3939164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45419A-32AC-7A4F-9EFC-CA59559AB511}" type="datetimeFigureOut">
              <a:rPr lang="en-US" smtClean="0"/>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0B660-6DA6-8141-9C6B-B9814AF490BF}" type="slidenum">
              <a:rPr lang="en-US" smtClean="0"/>
              <a:t>‹#›</a:t>
            </a:fld>
            <a:endParaRPr lang="en-US"/>
          </a:p>
        </p:txBody>
      </p:sp>
    </p:spTree>
    <p:extLst>
      <p:ext uri="{BB962C8B-B14F-4D97-AF65-F5344CB8AC3E}">
        <p14:creationId xmlns:p14="http://schemas.microsoft.com/office/powerpoint/2010/main" val="21852249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GB" noProof="0"/>
              <a:t>Click to insert title</a:t>
            </a:r>
          </a:p>
        </p:txBody>
      </p:sp>
      <p:sp>
        <p:nvSpPr>
          <p:cNvPr id="3" name="Content Placeholder 2"/>
          <p:cNvSpPr>
            <a:spLocks noGrp="1"/>
          </p:cNvSpPr>
          <p:nvPr>
            <p:ph idx="1"/>
          </p:nvPr>
        </p:nvSpPr>
        <p:spPr bwMode="gray">
          <a:xfrm>
            <a:off x="457200" y="2552203"/>
            <a:ext cx="8208000" cy="36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gray">
          <a:xfrm>
            <a:off x="462405" y="6228318"/>
            <a:ext cx="8208000" cy="369332"/>
          </a:xfrm>
        </p:spPr>
        <p:txBody>
          <a:bodyPr anchor="t" anchorCtr="0">
            <a:noAutofit/>
          </a:bodyPr>
          <a:lstStyle>
            <a:lvl1pPr>
              <a:defRPr sz="900">
                <a:solidFill>
                  <a:schemeClr val="tx1"/>
                </a:solidFill>
              </a:defRPr>
            </a:lvl1pPr>
            <a:lvl2pPr>
              <a:defRPr sz="900">
                <a:solidFill>
                  <a:schemeClr val="tx1"/>
                </a:solidFill>
              </a:defRPr>
            </a:lvl2pPr>
            <a:lvl3pPr>
              <a:defRPr sz="900">
                <a:solidFill>
                  <a:schemeClr val="tx1"/>
                </a:solidFill>
              </a:defRPr>
            </a:lvl3pPr>
            <a:lvl4pPr>
              <a:defRPr sz="900">
                <a:solidFill>
                  <a:schemeClr val="tx1"/>
                </a:solidFill>
              </a:defRPr>
            </a:lvl4pPr>
            <a:lvl5pPr>
              <a:defRPr sz="900">
                <a:solidFill>
                  <a:schemeClr val="tx1"/>
                </a:solidFill>
              </a:defRPr>
            </a:lvl5pPr>
          </a:lstStyle>
          <a:p>
            <a:pPr lvl="0"/>
            <a:r>
              <a:rPr lang="en-GB" noProof="0"/>
              <a:t>Click to insert source/notes text, if any</a:t>
            </a:r>
          </a:p>
        </p:txBody>
      </p:sp>
    </p:spTree>
    <p:extLst>
      <p:ext uri="{BB962C8B-B14F-4D97-AF65-F5344CB8AC3E}">
        <p14:creationId xmlns:p14="http://schemas.microsoft.com/office/powerpoint/2010/main" val="30948079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33095"/>
            <a:ext cx="8229600" cy="2062480"/>
          </a:xfrm>
        </p:spPr>
        <p:txBody>
          <a:bodyPr anchor="b">
            <a:noAutofit/>
          </a:bodyPr>
          <a:lstStyle>
            <a:lvl1pPr>
              <a:defRPr sz="4400" b="1" cap="all" baseline="0">
                <a:latin typeface="Source Sans Pro Light"/>
                <a:cs typeface="Source Sans Pro Light"/>
              </a:defRPr>
            </a:lvl1pPr>
          </a:lstStyle>
          <a:p>
            <a:r>
              <a:rPr lang="en-US"/>
              <a:t>Click to edit Master title style</a:t>
            </a:r>
          </a:p>
        </p:txBody>
      </p:sp>
      <p:sp>
        <p:nvSpPr>
          <p:cNvPr id="3" name="Subtitle 2"/>
          <p:cNvSpPr>
            <a:spLocks noGrp="1"/>
          </p:cNvSpPr>
          <p:nvPr>
            <p:ph type="subTitle" idx="1" hasCustomPrompt="1"/>
          </p:nvPr>
        </p:nvSpPr>
        <p:spPr>
          <a:xfrm>
            <a:off x="457200" y="3019425"/>
            <a:ext cx="8229600" cy="3019425"/>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a:t>
            </a:r>
            <a:endParaRPr lang="en-US"/>
          </a:p>
        </p:txBody>
      </p:sp>
      <p:sp>
        <p:nvSpPr>
          <p:cNvPr id="4" name="Date Placeholder 3"/>
          <p:cNvSpPr>
            <a:spLocks noGrp="1"/>
          </p:cNvSpPr>
          <p:nvPr>
            <p:ph type="dt" sz="half" idx="10"/>
          </p:nvPr>
        </p:nvSpPr>
        <p:spPr/>
        <p:txBody>
          <a:bodyPr/>
          <a:lstStyle/>
          <a:p>
            <a:fld id="{430E6F90-B893-9B4A-B589-4C1F244C6E29}" type="datetimeFigureOut">
              <a:rPr lang="en-US" smtClean="0"/>
              <a:pPr/>
              <a:t>7/6/2020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cxnSp>
        <p:nvCxnSpPr>
          <p:cNvPr id="8" name="Straight Connector 7"/>
          <p:cNvCxnSpPr/>
          <p:nvPr userDrawn="1"/>
        </p:nvCxnSpPr>
        <p:spPr>
          <a:xfrm>
            <a:off x="457200" y="2903220"/>
            <a:ext cx="8229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2300" y="6300159"/>
            <a:ext cx="1803400" cy="38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56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961861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imge">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505322" y="1816099"/>
            <a:ext cx="7929343" cy="4208235"/>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1"/>
          <p:cNvSpPr>
            <a:spLocks noGrp="1"/>
          </p:cNvSpPr>
          <p:nvPr>
            <p:ph type="title"/>
          </p:nvPr>
        </p:nvSpPr>
        <p:spPr>
          <a:xfrm>
            <a:off x="457200" y="533400"/>
            <a:ext cx="8229600" cy="990600"/>
          </a:xfrm>
        </p:spPr>
        <p:txBody>
          <a:bodyPr>
            <a:normAutofit/>
          </a:bodyPr>
          <a:lstStyle>
            <a:lvl1pPr>
              <a:defRPr sz="4800"/>
            </a:lvl1pPr>
          </a:lstStyle>
          <a:p>
            <a:r>
              <a:rPr lang="en-US"/>
              <a:t>Click to edit Master title style</a:t>
            </a:r>
          </a:p>
        </p:txBody>
      </p:sp>
    </p:spTree>
    <p:extLst>
      <p:ext uri="{BB962C8B-B14F-4D97-AF65-F5344CB8AC3E}">
        <p14:creationId xmlns:p14="http://schemas.microsoft.com/office/powerpoint/2010/main" val="4617104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398963"/>
            <a:ext cx="8305800" cy="5481137"/>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729318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1800" b="0"/>
            </a:lvl1pPr>
          </a:lstStyle>
          <a:p>
            <a:r>
              <a:rPr lang="en-US"/>
              <a:t>Click to edit Master title style</a:t>
            </a:r>
          </a:p>
        </p:txBody>
      </p:sp>
      <p:sp>
        <p:nvSpPr>
          <p:cNvPr id="3" name="Picture Placeholder 2"/>
          <p:cNvSpPr>
            <a:spLocks noGrp="1"/>
          </p:cNvSpPr>
          <p:nvPr>
            <p:ph type="pic" idx="1"/>
          </p:nvPr>
        </p:nvSpPr>
        <p:spPr>
          <a:xfrm>
            <a:off x="2858610" y="838201"/>
            <a:ext cx="5904390" cy="5332420"/>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57200" y="2133600"/>
            <a:ext cx="2139696" cy="41132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30E6F90-B893-9B4A-B589-4C1F244C6E29}" type="datetimeFigureOut">
              <a:rPr lang="en-US" smtClean="0"/>
              <a:pPr/>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84B06-E32C-7747-AD74-61FA56B60FAD}" type="slidenum">
              <a:rPr lang="en-US" smtClean="0"/>
              <a:pPr/>
              <a:t>‹#›</a:t>
            </a:fld>
            <a:endParaRPr lang="en-US"/>
          </a:p>
        </p:txBody>
      </p:sp>
    </p:spTree>
    <p:extLst>
      <p:ext uri="{BB962C8B-B14F-4D97-AF65-F5344CB8AC3E}">
        <p14:creationId xmlns:p14="http://schemas.microsoft.com/office/powerpoint/2010/main" val="3866492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rge image no background">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398963"/>
            <a:ext cx="8305800" cy="5481137"/>
          </a:xfrm>
          <a:solidFill>
            <a:srgbClr val="FFFFFF"/>
          </a:solidFill>
          <a:ln w="76200">
            <a:noFill/>
            <a:miter lim="800000"/>
          </a:ln>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0565863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2858610" y="838201"/>
            <a:ext cx="5904390" cy="5332420"/>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2133600"/>
            <a:ext cx="2139696" cy="4113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0E6F90-B893-9B4A-B589-4C1F244C6E29}" type="datetimeFigureOut">
              <a:rPr lang="en-US" smtClean="0"/>
              <a:pPr/>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84B06-E32C-7747-AD74-61FA56B60FAD}" type="slidenum">
              <a:rPr lang="en-US" smtClean="0"/>
              <a:pPr/>
              <a:t>‹#›</a:t>
            </a:fld>
            <a:endParaRPr lang="en-US"/>
          </a:p>
        </p:txBody>
      </p:sp>
    </p:spTree>
    <p:extLst>
      <p:ext uri="{BB962C8B-B14F-4D97-AF65-F5344CB8AC3E}">
        <p14:creationId xmlns:p14="http://schemas.microsoft.com/office/powerpoint/2010/main" val="30406555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0E6F90-B893-9B4A-B589-4C1F244C6E29}" type="datetimeFigureOut">
              <a:rPr lang="en-US" smtClean="0"/>
              <a:pPr/>
              <a:t>7/6/2020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84B06-E32C-7747-AD74-61FA56B60FAD}" type="slidenum">
              <a:rPr lang="en-US" smtClean="0"/>
              <a:pPr/>
              <a:t>‹#›</a:t>
            </a:fld>
            <a:endParaRPr lang="en-US"/>
          </a:p>
        </p:txBody>
      </p:sp>
    </p:spTree>
    <p:extLst>
      <p:ext uri="{BB962C8B-B14F-4D97-AF65-F5344CB8AC3E}">
        <p14:creationId xmlns:p14="http://schemas.microsoft.com/office/powerpoint/2010/main" val="26047820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61924"/>
            <a:ext cx="7772400" cy="2200275"/>
          </a:xfrm>
        </p:spPr>
        <p:txBody>
          <a:bodyPr anchor="b">
            <a:normAutofit/>
          </a:bodyPr>
          <a:lstStyle>
            <a:lvl1pPr algn="l">
              <a:defRPr sz="4800" b="0" cap="all"/>
            </a:lvl1pPr>
          </a:lstStyle>
          <a:p>
            <a:r>
              <a:rPr lang="en-US"/>
              <a:t>Click to edit Master title style</a:t>
            </a:r>
          </a:p>
        </p:txBody>
      </p:sp>
      <p:sp>
        <p:nvSpPr>
          <p:cNvPr id="3" name="Text Placeholder 2"/>
          <p:cNvSpPr>
            <a:spLocks noGrp="1"/>
          </p:cNvSpPr>
          <p:nvPr>
            <p:ph type="body" idx="1"/>
          </p:nvPr>
        </p:nvSpPr>
        <p:spPr>
          <a:xfrm>
            <a:off x="457200" y="4626588"/>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7" name="Straight Connector 6"/>
          <p:cNvCxnSpPr/>
          <p:nvPr/>
        </p:nvCxnSpPr>
        <p:spPr>
          <a:xfrm>
            <a:off x="466407" y="4599156"/>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014400"/>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0E6F90-B893-9B4A-B589-4C1F244C6E29}" type="datetimeFigureOut">
              <a:rPr lang="en-US" smtClean="0"/>
              <a:pPr/>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84B06-E32C-7747-AD74-61FA56B60FAD}" type="slidenum">
              <a:rPr lang="en-US" smtClean="0"/>
              <a:pPr/>
              <a:t>‹#›</a:t>
            </a:fld>
            <a:endParaRPr lang="en-US"/>
          </a:p>
        </p:txBody>
      </p:sp>
    </p:spTree>
    <p:extLst>
      <p:ext uri="{BB962C8B-B14F-4D97-AF65-F5344CB8AC3E}">
        <p14:creationId xmlns:p14="http://schemas.microsoft.com/office/powerpoint/2010/main" val="35044330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0E6F90-B893-9B4A-B589-4C1F244C6E29}" type="datetimeFigureOut">
              <a:rPr lang="en-US" smtClean="0"/>
              <a:pPr/>
              <a:t>7/6/2020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F84B06-E32C-7747-AD74-61FA56B60FAD}"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303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2971800" y="792080"/>
            <a:ext cx="5715000" cy="5391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130553"/>
            <a:ext cx="2139696" cy="410210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0E6F90-B893-9B4A-B589-4C1F244C6E29}" type="datetimeFigureOut">
              <a:rPr lang="en-US" smtClean="0"/>
              <a:pPr/>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cxnSp>
        <p:nvCxnSpPr>
          <p:cNvPr id="9" name="Straight Connector 8"/>
          <p:cNvCxnSpPr/>
          <p:nvPr/>
        </p:nvCxnSpPr>
        <p:spPr>
          <a:xfrm flipH="1">
            <a:off x="2775010" y="792080"/>
            <a:ext cx="1588" cy="544057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9971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Punch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95300"/>
            <a:ext cx="8229600" cy="5270500"/>
          </a:xfrm>
        </p:spPr>
        <p:txBody>
          <a:bodyPr anchor="t">
            <a:noAutofit/>
          </a:bodyPr>
          <a:lstStyle>
            <a:lvl1pPr>
              <a:lnSpc>
                <a:spcPct val="80000"/>
              </a:lnSpc>
              <a:defRPr sz="8800" spc="-300" baseline="0"/>
            </a:lvl1pPr>
          </a:lstStyle>
          <a:p>
            <a:r>
              <a:rPr lang="en-GB"/>
              <a:t>Some punchy text — something you want to say loud on up to five lines of text…</a:t>
            </a:r>
            <a:endParaRPr lang="en-US"/>
          </a:p>
        </p:txBody>
      </p:sp>
      <p:sp>
        <p:nvSpPr>
          <p:cNvPr id="3" name="Date Placeholder 2"/>
          <p:cNvSpPr>
            <a:spLocks noGrp="1"/>
          </p:cNvSpPr>
          <p:nvPr>
            <p:ph type="dt" sz="half" idx="10"/>
          </p:nvPr>
        </p:nvSpPr>
        <p:spPr/>
        <p:txBody>
          <a:bodyPr/>
          <a:lstStyle/>
          <a:p>
            <a:fld id="{430E6F90-B893-9B4A-B589-4C1F244C6E29}" type="datetimeFigureOut">
              <a:rPr lang="en-US" smtClean="0"/>
              <a:pPr/>
              <a:t>7/6/2020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84B06-E32C-7747-AD74-61FA56B60FAD}" type="slidenum">
              <a:rPr lang="en-US" smtClean="0"/>
              <a:pPr/>
              <a:t>‹#›</a:t>
            </a:fld>
            <a:endParaRPr lang="en-US"/>
          </a:p>
        </p:txBody>
      </p:sp>
    </p:spTree>
    <p:extLst>
      <p:ext uri="{BB962C8B-B14F-4D97-AF65-F5344CB8AC3E}">
        <p14:creationId xmlns:p14="http://schemas.microsoft.com/office/powerpoint/2010/main" val="36064531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Punchi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66700"/>
            <a:ext cx="8229600" cy="5816600"/>
          </a:xfrm>
        </p:spPr>
        <p:txBody>
          <a:bodyPr anchor="t">
            <a:noAutofit/>
          </a:bodyPr>
          <a:lstStyle>
            <a:lvl1pPr>
              <a:lnSpc>
                <a:spcPct val="75000"/>
              </a:lnSpc>
              <a:defRPr sz="16600" b="1" spc="-1000" baseline="0">
                <a:latin typeface="Source Sans Pro"/>
                <a:cs typeface="Source Sans Pro"/>
              </a:defRPr>
            </a:lvl1pPr>
          </a:lstStyle>
          <a:p>
            <a:r>
              <a:rPr lang="en-GB"/>
              <a:t>This is even louder!</a:t>
            </a:r>
            <a:endParaRPr lang="en-US"/>
          </a:p>
        </p:txBody>
      </p:sp>
    </p:spTree>
    <p:extLst>
      <p:ext uri="{BB962C8B-B14F-4D97-AF65-F5344CB8AC3E}">
        <p14:creationId xmlns:p14="http://schemas.microsoft.com/office/powerpoint/2010/main" val="11386063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screen image impact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6858000"/>
          </a:xfrm>
        </p:spPr>
        <p:txBody>
          <a:bodyPr/>
          <a:lstStyle/>
          <a:p>
            <a:r>
              <a:rPr lang="en-US"/>
              <a:t>Click icon to add picture</a:t>
            </a:r>
          </a:p>
        </p:txBody>
      </p:sp>
      <p:sp>
        <p:nvSpPr>
          <p:cNvPr id="8" name="Text Placeholder 7"/>
          <p:cNvSpPr>
            <a:spLocks noGrp="1"/>
          </p:cNvSpPr>
          <p:nvPr>
            <p:ph type="body" sz="quarter" idx="11" hasCustomPrompt="1"/>
          </p:nvPr>
        </p:nvSpPr>
        <p:spPr>
          <a:xfrm>
            <a:off x="190500" y="165100"/>
            <a:ext cx="8724900" cy="1752600"/>
          </a:xfrm>
        </p:spPr>
        <p:txBody>
          <a:bodyPr>
            <a:noAutofit/>
          </a:bodyPr>
          <a:lstStyle>
            <a:lvl1pPr marL="0" indent="0">
              <a:lnSpc>
                <a:spcPct val="80000"/>
              </a:lnSpc>
              <a:buNone/>
              <a:defRPr sz="11500" b="0" cap="all" baseline="0">
                <a:effectLst/>
                <a:latin typeface="Source Sans Pro Light"/>
                <a:cs typeface="Source Sans Pro Light"/>
              </a:defRPr>
            </a:lvl1pPr>
          </a:lstStyle>
          <a:p>
            <a:pPr lvl="0"/>
            <a:r>
              <a:rPr lang="en-US"/>
              <a:t>Impact text</a:t>
            </a:r>
          </a:p>
        </p:txBody>
      </p:sp>
    </p:spTree>
    <p:extLst>
      <p:ext uri="{BB962C8B-B14F-4D97-AF65-F5344CB8AC3E}">
        <p14:creationId xmlns:p14="http://schemas.microsoft.com/office/powerpoint/2010/main" val="137910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0E6F90-B893-9B4A-B589-4C1F244C6E29}" type="datetimeFigureOut">
              <a:rPr lang="en-US" smtClean="0"/>
              <a:pPr/>
              <a:t>7/6/2020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84B06-E32C-7747-AD74-61FA56B60FAD}" type="slidenum">
              <a:rPr lang="en-US" smtClean="0"/>
              <a:pPr/>
              <a:t>‹#›</a:t>
            </a:fld>
            <a:endParaRPr lang="en-US"/>
          </a:p>
        </p:txBody>
      </p:sp>
    </p:spTree>
    <p:extLst>
      <p:ext uri="{BB962C8B-B14F-4D97-AF65-F5344CB8AC3E}">
        <p14:creationId xmlns:p14="http://schemas.microsoft.com/office/powerpoint/2010/main" val="22700047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E6F90-B893-9B4A-B589-4C1F244C6E29}" type="datetimeFigureOut">
              <a:rPr lang="en-US" smtClean="0"/>
              <a:pPr/>
              <a:t>7/6/2020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F84B06-E32C-7747-AD74-61FA56B60FAD}" type="slidenum">
              <a:rPr lang="en-US" smtClean="0"/>
              <a:pPr/>
              <a:t>‹#›</a:t>
            </a:fld>
            <a:endParaRPr lang="en-US"/>
          </a:p>
        </p:txBody>
      </p:sp>
    </p:spTree>
    <p:extLst>
      <p:ext uri="{BB962C8B-B14F-4D97-AF65-F5344CB8AC3E}">
        <p14:creationId xmlns:p14="http://schemas.microsoft.com/office/powerpoint/2010/main" val="19126202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umbnails">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645920"/>
          </a:xfrm>
        </p:spPr>
        <p:txBody>
          <a:bodyPr anchor="b">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2807810" y="711201"/>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2628900"/>
            <a:ext cx="2139696" cy="36178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0E6F90-B893-9B4A-B589-4C1F244C6E29}" type="datetimeFigureOut">
              <a:rPr lang="en-US" smtClean="0"/>
              <a:pPr/>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84B06-E32C-7747-AD74-61FA56B60FAD}" type="slidenum">
              <a:rPr lang="en-US" smtClean="0"/>
              <a:pPr/>
              <a:t>‹#›</a:t>
            </a:fld>
            <a:endParaRPr lang="en-US"/>
          </a:p>
        </p:txBody>
      </p:sp>
      <p:sp>
        <p:nvSpPr>
          <p:cNvPr id="12" name="Picture Placeholder 2"/>
          <p:cNvSpPr>
            <a:spLocks noGrp="1"/>
          </p:cNvSpPr>
          <p:nvPr>
            <p:ph type="pic" idx="13"/>
          </p:nvPr>
        </p:nvSpPr>
        <p:spPr>
          <a:xfrm>
            <a:off x="6998255" y="723901"/>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p:cNvSpPr>
            <a:spLocks noGrp="1"/>
          </p:cNvSpPr>
          <p:nvPr>
            <p:ph type="pic" idx="14"/>
          </p:nvPr>
        </p:nvSpPr>
        <p:spPr>
          <a:xfrm>
            <a:off x="4915454" y="711201"/>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p:cNvSpPr>
            <a:spLocks noGrp="1"/>
          </p:cNvSpPr>
          <p:nvPr>
            <p:ph type="pic" idx="15"/>
          </p:nvPr>
        </p:nvSpPr>
        <p:spPr>
          <a:xfrm>
            <a:off x="2807255" y="2628901"/>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p:cNvSpPr>
            <a:spLocks noGrp="1"/>
          </p:cNvSpPr>
          <p:nvPr>
            <p:ph type="pic" idx="16"/>
          </p:nvPr>
        </p:nvSpPr>
        <p:spPr>
          <a:xfrm>
            <a:off x="6997700" y="2628901"/>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p:cNvSpPr>
            <a:spLocks noGrp="1"/>
          </p:cNvSpPr>
          <p:nvPr>
            <p:ph type="pic" idx="17"/>
          </p:nvPr>
        </p:nvSpPr>
        <p:spPr>
          <a:xfrm>
            <a:off x="4914899" y="2628901"/>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p:cNvSpPr>
            <a:spLocks noGrp="1"/>
          </p:cNvSpPr>
          <p:nvPr>
            <p:ph type="pic" idx="18"/>
          </p:nvPr>
        </p:nvSpPr>
        <p:spPr>
          <a:xfrm>
            <a:off x="2807255" y="4470400"/>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8" name="Picture Placeholder 2"/>
          <p:cNvSpPr>
            <a:spLocks noGrp="1"/>
          </p:cNvSpPr>
          <p:nvPr>
            <p:ph type="pic" idx="19"/>
          </p:nvPr>
        </p:nvSpPr>
        <p:spPr>
          <a:xfrm>
            <a:off x="6997700" y="4470400"/>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Picture Placeholder 2"/>
          <p:cNvSpPr>
            <a:spLocks noGrp="1"/>
          </p:cNvSpPr>
          <p:nvPr>
            <p:ph type="pic" idx="20"/>
          </p:nvPr>
        </p:nvSpPr>
        <p:spPr>
          <a:xfrm>
            <a:off x="4914899" y="4470400"/>
            <a:ext cx="1929289" cy="1714499"/>
          </a:xfrm>
          <a:solidFill>
            <a:schemeClr val="bg1"/>
          </a:solidFill>
          <a:ln w="76200">
            <a:solidFill>
              <a:srgbClr val="FFFFFF"/>
            </a:solidFill>
            <a:miter lim="800000"/>
          </a:ln>
          <a:effectLst>
            <a:outerShdw blurRad="50800" dist="12700" dir="5400000" algn="t" rotWithShape="0">
              <a:prstClr val="black">
                <a:alpha val="59000"/>
              </a:prstClr>
            </a:outerShdw>
          </a:effectLst>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398354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361926"/>
            <a:ext cx="7772400" cy="2200275"/>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457200" y="4626590"/>
            <a:ext cx="7772400" cy="1500187"/>
          </a:xfrm>
        </p:spPr>
        <p:txBody>
          <a:bodyPr anchor="t">
            <a:normAutofit/>
          </a:bodyPr>
          <a:lstStyle>
            <a:lvl1pPr marL="0" indent="0">
              <a:buNone/>
              <a:defRPr sz="18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cxnSp>
        <p:nvCxnSpPr>
          <p:cNvPr id="7" name="Straight Connector 6"/>
          <p:cNvCxnSpPr/>
          <p:nvPr/>
        </p:nvCxnSpPr>
        <p:spPr>
          <a:xfrm>
            <a:off x="466407" y="4599156"/>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54117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3352"/>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0E6F90-B893-9B4A-B589-4C1F244C6E29}" type="datetimeFigureOut">
              <a:rPr lang="en-US" smtClean="0"/>
              <a:pPr/>
              <a:t>7/6/2020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84B06-E32C-7747-AD74-61FA56B60FAD}" type="slidenum">
              <a:rPr lang="en-US" smtClean="0"/>
              <a:pPr/>
              <a:t>‹#›</a:t>
            </a:fld>
            <a:endParaRPr lang="en-US"/>
          </a:p>
        </p:txBody>
      </p:sp>
    </p:spTree>
    <p:extLst>
      <p:ext uri="{BB962C8B-B14F-4D97-AF65-F5344CB8AC3E}">
        <p14:creationId xmlns:p14="http://schemas.microsoft.com/office/powerpoint/2010/main" val="1378996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2.e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2.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5.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3400"/>
            <a:ext cx="8229600" cy="990600"/>
          </a:xfrm>
          <a:prstGeom prst="rect">
            <a:avLst/>
          </a:prstGeom>
        </p:spPr>
        <p:txBody>
          <a:bodyPr vert="horz" lIns="0" tIns="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483979"/>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18288"/>
            <a:ext cx="2895600" cy="329184"/>
          </a:xfrm>
          <a:prstGeom prst="rect">
            <a:avLst/>
          </a:prstGeom>
        </p:spPr>
        <p:txBody>
          <a:bodyPr vert="horz" lIns="0" tIns="0" rIns="91440" bIns="45720" rtlCol="0" anchor="ctr"/>
          <a:lstStyle>
            <a:lvl1pPr algn="l">
              <a:defRPr sz="900">
                <a:solidFill>
                  <a:schemeClr val="tx1"/>
                </a:solidFill>
              </a:defRPr>
            </a:lvl1pPr>
          </a:lstStyle>
          <a:p>
            <a:fld id="{430E6F90-B893-9B4A-B589-4C1F244C6E29}" type="datetimeFigureOut">
              <a:rPr lang="en-US" smtClean="0"/>
              <a:pPr/>
              <a:t>7/6/2020</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0" tIns="0" rIns="91440" bIns="45720" rtlCol="0" anchor="ctr"/>
          <a:lstStyle>
            <a:lvl1pPr algn="ctr">
              <a:defRPr sz="900">
                <a:solidFill>
                  <a:schemeClr val="tx1"/>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0" tIns="0" rIns="91440" bIns="45720" rtlCol="0" anchor="ctr"/>
          <a:lstStyle>
            <a:lvl1pPr algn="l">
              <a:defRPr sz="1050" b="1">
                <a:solidFill>
                  <a:schemeClr val="tx1"/>
                </a:solidFill>
              </a:defRPr>
            </a:lvl1pPr>
          </a:lstStyle>
          <a:p>
            <a:fld id="{AEF84B06-E32C-7747-AD74-61FA56B60FAD}" type="slidenum">
              <a:rPr lang="en-US" smtClean="0"/>
              <a:pPr/>
              <a:t>‹#›</a:t>
            </a:fld>
            <a:endParaRPr lang="en-US"/>
          </a:p>
        </p:txBody>
      </p:sp>
      <p:pic>
        <p:nvPicPr>
          <p:cNvPr id="12" name="Picture 11" descr="radicallopentextlogoblack.pdf"/>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301" y="6423027"/>
            <a:ext cx="1775837" cy="336550"/>
          </a:xfrm>
          <a:prstGeom prst="rect">
            <a:avLst/>
          </a:prstGeom>
        </p:spPr>
      </p:pic>
    </p:spTree>
    <p:extLst>
      <p:ext uri="{BB962C8B-B14F-4D97-AF65-F5344CB8AC3E}">
        <p14:creationId xmlns:p14="http://schemas.microsoft.com/office/powerpoint/2010/main" val="258752329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xStyles>
    <p:titleStyle>
      <a:lvl1pPr algn="l" defTabSz="685800" rtl="0" eaLnBrk="1" latinLnBrk="0" hangingPunct="1">
        <a:spcBef>
          <a:spcPct val="0"/>
        </a:spcBef>
        <a:buNone/>
        <a:defRPr sz="3000" kern="1200" spc="-75" baseline="0">
          <a:solidFill>
            <a:schemeClr val="tx2"/>
          </a:solidFill>
          <a:latin typeface="Source Sans Pro Light"/>
          <a:ea typeface="+mj-ea"/>
          <a:cs typeface="+mj-cs"/>
        </a:defRPr>
      </a:lvl1pPr>
    </p:titleStyle>
    <p:body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05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3000">
              <a:schemeClr val="bg1">
                <a:lumMod val="85000"/>
                <a:lumOff val="15000"/>
              </a:schemeClr>
            </a:gs>
            <a:gs pos="100000">
              <a:schemeClr val="bg1">
                <a:lumMod val="65000"/>
                <a:lumOff val="35000"/>
              </a:schemeClr>
            </a:gs>
          </a:gsLst>
          <a:lin ang="5400000" scaled="1"/>
          <a:tileRect/>
        </a:gra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itchFamily="-105" charset="0"/>
              </a:defRPr>
            </a:lvl1pPr>
          </a:lstStyle>
          <a:p>
            <a:pPr fontAlgn="base">
              <a:spcBef>
                <a:spcPct val="0"/>
              </a:spcBef>
              <a:spcAft>
                <a:spcPct val="0"/>
              </a:spcAft>
              <a:defRPr/>
            </a:pPr>
            <a:fld id="{7711F39A-1E7A-4EC6-9F24-B0B0F0EF220B}" type="datetime1">
              <a:rPr lang="en-US" smtClean="0">
                <a:ea typeface="ＭＳ Ｐゴシック" pitchFamily="-105" charset="-128"/>
              </a:rPr>
              <a:t>7/6/2020</a:t>
            </a:fld>
            <a:endParaRPr lang="en-US">
              <a:ea typeface="ＭＳ Ｐゴシック" pitchFamily="-105" charset="-128"/>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Calibri" pitchFamily="-105" charset="0"/>
              </a:defRPr>
            </a:lvl1pPr>
          </a:lstStyle>
          <a:p>
            <a:pPr fontAlgn="base">
              <a:spcBef>
                <a:spcPct val="0"/>
              </a:spcBef>
              <a:spcAft>
                <a:spcPct val="0"/>
              </a:spcAft>
              <a:defRPr/>
            </a:pPr>
            <a:endParaRPr lang="en-US">
              <a:ea typeface="ＭＳ Ｐゴシック" pitchFamily="-105" charset="-128"/>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b="1">
                <a:solidFill>
                  <a:srgbClr val="898989"/>
                </a:solidFill>
                <a:latin typeface="Bookman Old Style" panose="02050604050505020204" pitchFamily="18" charset="0"/>
              </a:defRPr>
            </a:lvl1pPr>
          </a:lstStyle>
          <a:p>
            <a:pPr>
              <a:defRPr/>
            </a:pPr>
            <a:fld id="{90F73C6B-FAF5-42B5-83EA-F4E2E3C77F19}" type="slidenum">
              <a:rPr lang="en-US" smtClean="0"/>
              <a:pPr>
                <a:defRPr/>
              </a:pPr>
              <a:t>‹#›</a:t>
            </a:fld>
            <a:endParaRPr lang="en-US"/>
          </a:p>
        </p:txBody>
      </p:sp>
    </p:spTree>
    <p:extLst>
      <p:ext uri="{BB962C8B-B14F-4D97-AF65-F5344CB8AC3E}">
        <p14:creationId xmlns:p14="http://schemas.microsoft.com/office/powerpoint/2010/main" val="130184417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algn="ctr" rtl="0" eaLnBrk="0" fontAlgn="base" hangingPunct="0">
        <a:spcBef>
          <a:spcPct val="0"/>
        </a:spcBef>
        <a:spcAft>
          <a:spcPct val="0"/>
        </a:spcAft>
        <a:defRPr sz="3300" kern="1200">
          <a:solidFill>
            <a:schemeClr val="tx1"/>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pitchFamily="-112" charset="-128"/>
          <a:cs typeface="ＭＳ Ｐゴシック" pitchFamily="-112"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pitchFamily="-112" charset="-128"/>
          <a:cs typeface="ＭＳ Ｐゴシック" pitchFamily="-112"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pitchFamily="-112" charset="-128"/>
          <a:cs typeface="ＭＳ Ｐゴシック" pitchFamily="-112"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pitchFamily="-112" charset="-128"/>
          <a:cs typeface="ＭＳ Ｐゴシック" pitchFamily="-112"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2" charset="-128"/>
          <a:cs typeface="ＭＳ Ｐゴシック" pitchFamily="-112" charset="-128"/>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ＭＳ Ｐゴシック" pitchFamily="-112" charset="-128"/>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ＭＳ Ｐゴシック" pitchFamily="-112" charset="-128"/>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ＭＳ Ｐゴシック" pitchFamily="-112" charset="-128"/>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ＭＳ Ｐゴシック" pitchFamily="-112"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3400"/>
            <a:ext cx="8229600" cy="990600"/>
          </a:xfrm>
          <a:prstGeom prst="rect">
            <a:avLst/>
          </a:prstGeom>
        </p:spPr>
        <p:txBody>
          <a:bodyPr vert="horz" lIns="0" tIns="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483979"/>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18288"/>
            <a:ext cx="2895600" cy="329184"/>
          </a:xfrm>
          <a:prstGeom prst="rect">
            <a:avLst/>
          </a:prstGeom>
        </p:spPr>
        <p:txBody>
          <a:bodyPr vert="horz" lIns="0" tIns="0" rIns="91440" bIns="45720" rtlCol="0" anchor="ctr"/>
          <a:lstStyle>
            <a:lvl1pPr algn="l">
              <a:defRPr sz="900">
                <a:solidFill>
                  <a:schemeClr val="tx1"/>
                </a:solidFill>
              </a:defRPr>
            </a:lvl1pPr>
          </a:lstStyle>
          <a:p>
            <a:fld id="{430E6F90-B893-9B4A-B589-4C1F244C6E29}" type="datetimeFigureOut">
              <a:rPr lang="en-US" smtClean="0">
                <a:solidFill>
                  <a:srgbClr val="292934"/>
                </a:solidFill>
              </a:rPr>
              <a:pPr/>
              <a:t>7/6/2020</a:t>
            </a:fld>
            <a:endParaRPr lang="en-US">
              <a:solidFill>
                <a:srgbClr val="292934"/>
              </a:solidFill>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0" tIns="0" rIns="91440" bIns="45720" rtlCol="0" anchor="ctr"/>
          <a:lstStyle>
            <a:lvl1pPr algn="ctr">
              <a:defRPr sz="900">
                <a:solidFill>
                  <a:schemeClr val="tx1"/>
                </a:solidFill>
              </a:defRPr>
            </a:lvl1pPr>
          </a:lstStyle>
          <a:p>
            <a:endParaRPr lang="en-US">
              <a:solidFill>
                <a:srgbClr val="292934"/>
              </a:solidFill>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0" tIns="0" rIns="91440" bIns="45720" rtlCol="0" anchor="ctr"/>
          <a:lstStyle>
            <a:lvl1pPr algn="l">
              <a:defRPr sz="1050" b="1">
                <a:solidFill>
                  <a:schemeClr val="tx1"/>
                </a:solidFill>
              </a:defRPr>
            </a:lvl1pPr>
          </a:lstStyle>
          <a:p>
            <a:fld id="{AEF84B06-E32C-7747-AD74-61FA56B60FAD}" type="slidenum">
              <a:rPr lang="en-US" smtClean="0">
                <a:solidFill>
                  <a:srgbClr val="292934"/>
                </a:solidFill>
              </a:rPr>
              <a:pPr/>
              <a:t>‹#›</a:t>
            </a:fld>
            <a:endParaRPr lang="en-US">
              <a:solidFill>
                <a:srgbClr val="292934"/>
              </a:solidFill>
            </a:endParaRPr>
          </a:p>
        </p:txBody>
      </p:sp>
      <p:pic>
        <p:nvPicPr>
          <p:cNvPr id="12" name="Picture 11" descr="radicallopentextlogoblack.pdf"/>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301" y="6423027"/>
            <a:ext cx="1775837" cy="336550"/>
          </a:xfrm>
          <a:prstGeom prst="rect">
            <a:avLst/>
          </a:prstGeom>
        </p:spPr>
      </p:pic>
    </p:spTree>
    <p:extLst>
      <p:ext uri="{BB962C8B-B14F-4D97-AF65-F5344CB8AC3E}">
        <p14:creationId xmlns:p14="http://schemas.microsoft.com/office/powerpoint/2010/main" val="80713281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p:txStyles>
    <p:titleStyle>
      <a:lvl1pPr algn="l" defTabSz="685800" rtl="0" eaLnBrk="1" latinLnBrk="0" hangingPunct="1">
        <a:spcBef>
          <a:spcPct val="0"/>
        </a:spcBef>
        <a:buNone/>
        <a:defRPr sz="3000" kern="1200" spc="-75" baseline="0">
          <a:solidFill>
            <a:schemeClr val="tx2"/>
          </a:solidFill>
          <a:latin typeface="Source Sans Pro Light"/>
          <a:ea typeface="+mj-ea"/>
          <a:cs typeface="+mj-cs"/>
        </a:defRPr>
      </a:lvl1pPr>
    </p:titleStyle>
    <p:body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05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CE7159C8-DE2E-43B8-BEF8-07E69740D173}"/>
              </a:ext>
            </a:extLst>
          </p:cNvPr>
          <p:cNvPicPr>
            <a:picLocks noChangeAspect="1"/>
          </p:cNvPicPr>
          <p:nvPr userDrawn="1"/>
        </p:nvPicPr>
        <p:blipFill>
          <a:blip r:embed="rId14"/>
          <a:stretch>
            <a:fillRect/>
          </a:stretch>
        </p:blipFill>
        <p:spPr>
          <a:xfrm>
            <a:off x="-137393" y="6335768"/>
            <a:ext cx="1532086" cy="522233"/>
          </a:xfrm>
          <a:prstGeom prst="rect">
            <a:avLst/>
          </a:prstGeom>
        </p:spPr>
      </p:pic>
    </p:spTree>
    <p:extLst>
      <p:ext uri="{BB962C8B-B14F-4D97-AF65-F5344CB8AC3E}">
        <p14:creationId xmlns:p14="http://schemas.microsoft.com/office/powerpoint/2010/main" val="297051350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3400"/>
            <a:ext cx="8229600" cy="990600"/>
          </a:xfrm>
          <a:prstGeom prst="rect">
            <a:avLst/>
          </a:prstGeom>
        </p:spPr>
        <p:txBody>
          <a:bodyPr vert="horz" lIns="0" tIns="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483979"/>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18288"/>
            <a:ext cx="2895600" cy="329184"/>
          </a:xfrm>
          <a:prstGeom prst="rect">
            <a:avLst/>
          </a:prstGeom>
        </p:spPr>
        <p:txBody>
          <a:bodyPr vert="horz" lIns="0" tIns="0" rIns="91440" bIns="45720" rtlCol="0" anchor="ctr"/>
          <a:lstStyle>
            <a:lvl1pPr algn="l">
              <a:defRPr sz="1200">
                <a:solidFill>
                  <a:schemeClr val="tx1"/>
                </a:solidFill>
              </a:defRPr>
            </a:lvl1pPr>
          </a:lstStyle>
          <a:p>
            <a:fld id="{430E6F90-B893-9B4A-B589-4C1F244C6E29}" type="datetimeFigureOut">
              <a:rPr lang="en-US" smtClean="0"/>
              <a:pPr/>
              <a:t>7/6/2020</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0" tIns="0" rIns="91440" bIns="45720" rtlCol="0" anchor="ctr"/>
          <a:lstStyle>
            <a:lvl1pPr algn="ctr">
              <a:defRPr sz="1200">
                <a:solidFill>
                  <a:schemeClr val="tx1"/>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0" tIns="0" rIns="91440" bIns="45720" rtlCol="0" anchor="ctr"/>
          <a:lstStyle>
            <a:lvl1pPr algn="l">
              <a:defRPr sz="1400" b="1">
                <a:solidFill>
                  <a:schemeClr val="tx1"/>
                </a:solidFill>
              </a:defRPr>
            </a:lvl1pPr>
          </a:lstStyle>
          <a:p>
            <a:fld id="{AEF84B06-E32C-7747-AD74-61FA56B60FAD}" type="slidenum">
              <a:rPr lang="en-US" smtClean="0"/>
              <a:pPr/>
              <a:t>‹#›</a:t>
            </a:fld>
            <a:endParaRPr lang="en-US"/>
          </a:p>
        </p:txBody>
      </p:sp>
      <p:pic>
        <p:nvPicPr>
          <p:cNvPr id="12" name="Picture 11" descr="radicallopentextlogoblack.pdf"/>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300" y="6423027"/>
            <a:ext cx="1775837" cy="336550"/>
          </a:xfrm>
          <a:prstGeom prst="rect">
            <a:avLst/>
          </a:prstGeom>
        </p:spPr>
      </p:pic>
    </p:spTree>
    <p:extLst>
      <p:ext uri="{BB962C8B-B14F-4D97-AF65-F5344CB8AC3E}">
        <p14:creationId xmlns:p14="http://schemas.microsoft.com/office/powerpoint/2010/main" val="428256894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txStyles>
    <p:titleStyle>
      <a:lvl1pPr algn="l" defTabSz="914400" rtl="0" eaLnBrk="1" latinLnBrk="0" hangingPunct="1">
        <a:spcBef>
          <a:spcPct val="0"/>
        </a:spcBef>
        <a:buNone/>
        <a:defRPr sz="4000" kern="1200" spc="-100" baseline="0">
          <a:solidFill>
            <a:schemeClr val="tx2"/>
          </a:solidFill>
          <a:latin typeface="Source Sans Pro Ligh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5.xml"/><Relationship Id="rId1" Type="http://schemas.openxmlformats.org/officeDocument/2006/relationships/tags" Target="../tags/tag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9.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0.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0.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0.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5.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4.xml"/><Relationship Id="rId1" Type="http://schemas.openxmlformats.org/officeDocument/2006/relationships/tags" Target="../tags/tag1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4.xml"/><Relationship Id="rId1" Type="http://schemas.openxmlformats.org/officeDocument/2006/relationships/tags" Target="../tags/tag13.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9.xml"/><Relationship Id="rId1" Type="http://schemas.openxmlformats.org/officeDocument/2006/relationships/tags" Target="../tags/tag14.xml"/><Relationship Id="rId4" Type="http://schemas.openxmlformats.org/officeDocument/2006/relationships/image" Target="../media/image24.g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9.xml"/><Relationship Id="rId1" Type="http://schemas.openxmlformats.org/officeDocument/2006/relationships/tags" Target="../tags/tag15.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5.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7.xml"/><Relationship Id="rId6" Type="http://schemas.openxmlformats.org/officeDocument/2006/relationships/image" Target="../media/image26.png"/><Relationship Id="rId5" Type="http://schemas.openxmlformats.org/officeDocument/2006/relationships/notesSlide" Target="../notesSlides/notesSlide26.xml"/><Relationship Id="rId4"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5.xml"/><Relationship Id="rId1" Type="http://schemas.openxmlformats.org/officeDocument/2006/relationships/tags" Target="../tags/tag1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9.xml"/><Relationship Id="rId1" Type="http://schemas.openxmlformats.org/officeDocument/2006/relationships/tags" Target="../tags/tag19.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29.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47.xml"/><Relationship Id="rId1" Type="http://schemas.openxmlformats.org/officeDocument/2006/relationships/tags" Target="../tags/tag20.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5.xml"/><Relationship Id="rId1" Type="http://schemas.openxmlformats.org/officeDocument/2006/relationships/tags" Target="../tags/tag2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5.xml"/><Relationship Id="rId1" Type="http://schemas.openxmlformats.org/officeDocument/2006/relationships/tags" Target="../tags/tag2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5.xml"/><Relationship Id="rId1" Type="http://schemas.openxmlformats.org/officeDocument/2006/relationships/tags" Target="../tags/tag2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5.xml"/><Relationship Id="rId1" Type="http://schemas.openxmlformats.org/officeDocument/2006/relationships/tags" Target="../tags/tag2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9.xml"/><Relationship Id="rId1" Type="http://schemas.openxmlformats.org/officeDocument/2006/relationships/tags" Target="../tags/tag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ags" Target="../tags/tag26.xml"/><Relationship Id="rId6" Type="http://schemas.openxmlformats.org/officeDocument/2006/relationships/image" Target="../media/image27.png"/><Relationship Id="rId5" Type="http://schemas.openxmlformats.org/officeDocument/2006/relationships/notesSlide" Target="../notesSlides/notesSlide35.xml"/><Relationship Id="rId4"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5.xml"/><Relationship Id="rId1" Type="http://schemas.openxmlformats.org/officeDocument/2006/relationships/tags" Target="../tags/tag27.xml"/></Relationships>
</file>

<file path=ppt/slides/_rels/slide4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9.xml"/><Relationship Id="rId1" Type="http://schemas.openxmlformats.org/officeDocument/2006/relationships/tags" Target="../tags/tag28.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0.xml"/><Relationship Id="rId1" Type="http://schemas.openxmlformats.org/officeDocument/2006/relationships/tags" Target="../tags/tag29.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5.xml"/><Relationship Id="rId1" Type="http://schemas.openxmlformats.org/officeDocument/2006/relationships/tags" Target="../tags/tag3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0.xml"/><Relationship Id="rId1" Type="http://schemas.openxmlformats.org/officeDocument/2006/relationships/tags" Target="../tags/tag3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0.xml"/><Relationship Id="rId1" Type="http://schemas.openxmlformats.org/officeDocument/2006/relationships/tags" Target="../tags/tag3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5.xml"/><Relationship Id="rId1" Type="http://schemas.openxmlformats.org/officeDocument/2006/relationships/tags" Target="../tags/tag33.xml"/></Relationships>
</file>

<file path=ppt/slides/_rels/slide51.xml.rels><?xml version="1.0" encoding="UTF-8" standalone="yes"?>
<Relationships xmlns="http://schemas.openxmlformats.org/package/2006/relationships"><Relationship Id="rId3" Type="http://schemas.openxmlformats.org/officeDocument/2006/relationships/hyperlink" Target="https://bit.ly/31ygQew" TargetMode="External"/><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0.xml"/><Relationship Id="rId1" Type="http://schemas.openxmlformats.org/officeDocument/2006/relationships/tags" Target="../tags/tag3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5.xml"/><Relationship Id="rId1" Type="http://schemas.openxmlformats.org/officeDocument/2006/relationships/tags" Target="../tags/tag35.xml"/><Relationship Id="rId5" Type="http://schemas.openxmlformats.org/officeDocument/2006/relationships/image" Target="../media/image32.jpeg"/><Relationship Id="rId4" Type="http://schemas.openxmlformats.org/officeDocument/2006/relationships/image" Target="../media/image3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0.xml"/><Relationship Id="rId1" Type="http://schemas.openxmlformats.org/officeDocument/2006/relationships/tags" Target="../tags/tag3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0.xml"/><Relationship Id="rId1" Type="http://schemas.openxmlformats.org/officeDocument/2006/relationships/tags" Target="../tags/tag3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0.xml"/><Relationship Id="rId1" Type="http://schemas.openxmlformats.org/officeDocument/2006/relationships/tags" Target="../tags/tag3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5.xml"/><Relationship Id="rId1" Type="http://schemas.openxmlformats.org/officeDocument/2006/relationships/tags" Target="../tags/tag3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6.xml"/><Relationship Id="rId1" Type="http://schemas.openxmlformats.org/officeDocument/2006/relationships/tags" Target="../tags/tag4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5.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5.xml"/><Relationship Id="rId1" Type="http://schemas.openxmlformats.org/officeDocument/2006/relationships/tags" Target="../tags/tag41.xml"/><Relationship Id="rId4" Type="http://schemas.openxmlformats.org/officeDocument/2006/relationships/chart" Target="../charts/chart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5.xml"/><Relationship Id="rId1" Type="http://schemas.openxmlformats.org/officeDocument/2006/relationships/tags" Target="../tags/tag42.xml"/></Relationships>
</file>

<file path=ppt/slides/_rels/slide6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58.xml"/><Relationship Id="rId7" Type="http://schemas.openxmlformats.org/officeDocument/2006/relationships/diagramColors" Target="../diagrams/colors3.xml"/><Relationship Id="rId2" Type="http://schemas.openxmlformats.org/officeDocument/2006/relationships/slideLayout" Target="../slideLayouts/slideLayout45.xml"/><Relationship Id="rId1" Type="http://schemas.openxmlformats.org/officeDocument/2006/relationships/tags" Target="../tags/tag4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tags" Target="../tags/tag4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9.xml"/><Relationship Id="rId1" Type="http://schemas.openxmlformats.org/officeDocument/2006/relationships/tags" Target="../tags/tag45.xml"/><Relationship Id="rId6" Type="http://schemas.openxmlformats.org/officeDocument/2006/relationships/hyperlink" Target="http://www.radicallyopen.net/"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ags" Target="../tags/tag46.xml"/></Relationships>
</file>

<file path=ppt/slides/_rels/slide6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45.xml"/><Relationship Id="rId1" Type="http://schemas.openxmlformats.org/officeDocument/2006/relationships/tags" Target="../tags/tag47.xml"/><Relationship Id="rId5" Type="http://schemas.openxmlformats.org/officeDocument/2006/relationships/chart" Target="../charts/chart4.xml"/><Relationship Id="rId4" Type="http://schemas.openxmlformats.org/officeDocument/2006/relationships/chart" Target="../charts/chart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5.xml"/><Relationship Id="rId1" Type="http://schemas.openxmlformats.org/officeDocument/2006/relationships/tags" Target="../tags/tag48.xml"/><Relationship Id="rId4" Type="http://schemas.openxmlformats.org/officeDocument/2006/relationships/chart" Target="../charts/chart5.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5.xml"/><Relationship Id="rId1" Type="http://schemas.openxmlformats.org/officeDocument/2006/relationships/tags" Target="../tags/tag49.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5.xml"/><Relationship Id="rId1" Type="http://schemas.openxmlformats.org/officeDocument/2006/relationships/tags" Target="../tags/tag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5.xml"/><Relationship Id="rId1" Type="http://schemas.openxmlformats.org/officeDocument/2006/relationships/tags" Target="../tags/tag50.xml"/><Relationship Id="rId4" Type="http://schemas.openxmlformats.org/officeDocument/2006/relationships/chart" Target="../charts/chart9.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5.xml"/><Relationship Id="rId1" Type="http://schemas.openxmlformats.org/officeDocument/2006/relationships/tags" Target="../tags/tag51.xml"/><Relationship Id="rId4" Type="http://schemas.openxmlformats.org/officeDocument/2006/relationships/chart" Target="../charts/chart10.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5.xml"/><Relationship Id="rId1" Type="http://schemas.openxmlformats.org/officeDocument/2006/relationships/tags" Target="../tags/tag52.xml"/><Relationship Id="rId4" Type="http://schemas.openxmlformats.org/officeDocument/2006/relationships/chart" Target="../charts/chart11.xml"/></Relationships>
</file>

<file path=ppt/slides/_rels/slide7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65.xml"/><Relationship Id="rId7" Type="http://schemas.openxmlformats.org/officeDocument/2006/relationships/diagramColors" Target="../diagrams/colors4.xml"/><Relationship Id="rId2" Type="http://schemas.openxmlformats.org/officeDocument/2006/relationships/slideLayout" Target="../slideLayouts/slideLayout47.xml"/><Relationship Id="rId1" Type="http://schemas.openxmlformats.org/officeDocument/2006/relationships/tags" Target="../tags/tag5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5.xml"/><Relationship Id="rId1" Type="http://schemas.openxmlformats.org/officeDocument/2006/relationships/tags" Target="../tags/tag54.xml"/><Relationship Id="rId5" Type="http://schemas.openxmlformats.org/officeDocument/2006/relationships/chart" Target="../charts/chart13.xml"/><Relationship Id="rId4" Type="http://schemas.openxmlformats.org/officeDocument/2006/relationships/chart" Target="../charts/chart1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5.xml"/><Relationship Id="rId1" Type="http://schemas.openxmlformats.org/officeDocument/2006/relationships/tags" Target="../tags/tag55.xml"/><Relationship Id="rId4" Type="http://schemas.openxmlformats.org/officeDocument/2006/relationships/chart" Target="../charts/chart14.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5.xml"/><Relationship Id="rId1" Type="http://schemas.openxmlformats.org/officeDocument/2006/relationships/tags" Target="../tags/tag56.xml"/><Relationship Id="rId4" Type="http://schemas.openxmlformats.org/officeDocument/2006/relationships/chart" Target="../charts/chart15.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5.xml"/><Relationship Id="rId1" Type="http://schemas.openxmlformats.org/officeDocument/2006/relationships/tags" Target="../tags/tag57.xml"/><Relationship Id="rId4" Type="http://schemas.openxmlformats.org/officeDocument/2006/relationships/chart" Target="../charts/chart16.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5.xml"/><Relationship Id="rId1" Type="http://schemas.openxmlformats.org/officeDocument/2006/relationships/tags" Target="../tags/tag58.xml"/><Relationship Id="rId4" Type="http://schemas.openxmlformats.org/officeDocument/2006/relationships/chart" Target="../charts/chart1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5.xml"/><Relationship Id="rId1" Type="http://schemas.openxmlformats.org/officeDocument/2006/relationships/tags" Target="../tags/tag59.xml"/><Relationship Id="rId4" Type="http://schemas.openxmlformats.org/officeDocument/2006/relationships/chart" Target="../charts/chart18.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8.xml"/><Relationship Id="rId7" Type="http://schemas.openxmlformats.org/officeDocument/2006/relationships/image" Target="../media/image14.jpeg"/><Relationship Id="rId2" Type="http://schemas.openxmlformats.org/officeDocument/2006/relationships/slideLayout" Target="../slideLayouts/slideLayout45.xml"/><Relationship Id="rId1" Type="http://schemas.openxmlformats.org/officeDocument/2006/relationships/tags" Target="../tags/tag5.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5.xml"/><Relationship Id="rId1" Type="http://schemas.openxmlformats.org/officeDocument/2006/relationships/tags" Target="../tags/tag60.xml"/><Relationship Id="rId4" Type="http://schemas.openxmlformats.org/officeDocument/2006/relationships/chart" Target="../charts/chart1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5.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05117" y="3558779"/>
            <a:ext cx="8014448" cy="1978593"/>
          </a:xfrm>
        </p:spPr>
        <p:txBody>
          <a:bodyPr>
            <a:noAutofit/>
          </a:bodyPr>
          <a:lstStyle/>
          <a:p>
            <a:endParaRPr lang="en-US" sz="3000">
              <a:solidFill>
                <a:schemeClr val="tx2"/>
              </a:solidFill>
              <a:latin typeface="Source Sans Pro" panose="020B0503030403020204" pitchFamily="34" charset="77"/>
              <a:ea typeface="Source Sans Pro" charset="0"/>
              <a:cs typeface="Source Sans Pro" charset="0"/>
            </a:endParaRPr>
          </a:p>
          <a:p>
            <a:r>
              <a:rPr lang="en-US" b="1">
                <a:latin typeface="Source Sans Pro" panose="020B0503030403020204" pitchFamily="34" charset="77"/>
                <a:cs typeface="Source Sans Pro"/>
              </a:rPr>
              <a:t>Jason Luoma</a:t>
            </a:r>
            <a:r>
              <a:rPr lang="en-US">
                <a:latin typeface="Source Sans Pro" panose="020B0503030403020204" pitchFamily="34" charset="77"/>
                <a:cs typeface="Source Sans Pro"/>
              </a:rPr>
              <a:t>, Ph.D., </a:t>
            </a:r>
            <a:r>
              <a:rPr lang="en-US"/>
              <a:t>Portland Psychotherapy Clinic, Research, &amp; Training Center</a:t>
            </a:r>
          </a:p>
          <a:p>
            <a:r>
              <a:rPr lang="en-US" b="1">
                <a:latin typeface="Source Sans Pro" panose="020B0503030403020204" pitchFamily="34" charset="77"/>
                <a:cs typeface="Source Sans Pro"/>
              </a:rPr>
              <a:t>M. Kati Lear</a:t>
            </a:r>
            <a:r>
              <a:rPr lang="en-US">
                <a:latin typeface="Source Sans Pro" panose="020B0503030403020204" pitchFamily="34" charset="77"/>
                <a:cs typeface="Source Sans Pro"/>
              </a:rPr>
              <a:t>, Ph.D., </a:t>
            </a:r>
            <a:r>
              <a:rPr lang="en-US"/>
              <a:t>Portland Psychotherapy Clinic, Research, &amp; Training Center</a:t>
            </a:r>
            <a:endParaRPr lang="en-US">
              <a:latin typeface="Source Sans Pro" panose="020B0503030403020204" pitchFamily="34" charset="77"/>
              <a:cs typeface="Source Sans Pro"/>
            </a:endParaRPr>
          </a:p>
          <a:p>
            <a:endParaRPr lang="en-US" i="1">
              <a:latin typeface="Source Sans Pro" panose="020B0503030403020204" pitchFamily="34" charset="77"/>
              <a:cs typeface="Source Sans Pro"/>
            </a:endParaRPr>
          </a:p>
          <a:p>
            <a:endParaRPr lang="en-US">
              <a:solidFill>
                <a:srgbClr val="4C5A6A"/>
              </a:solidFill>
              <a:latin typeface="Source Sans Pro" panose="020B0503030403020204" pitchFamily="34" charset="77"/>
            </a:endParaRPr>
          </a:p>
        </p:txBody>
      </p:sp>
      <p:sp>
        <p:nvSpPr>
          <p:cNvPr id="5" name="Title 1"/>
          <p:cNvSpPr txBox="1">
            <a:spLocks/>
          </p:cNvSpPr>
          <p:nvPr/>
        </p:nvSpPr>
        <p:spPr>
          <a:xfrm>
            <a:off x="605117" y="1530727"/>
            <a:ext cx="7536873" cy="1911108"/>
          </a:xfrm>
          <a:prstGeom prst="rect">
            <a:avLst/>
          </a:prstGeom>
        </p:spPr>
        <p:txBody>
          <a:bodyPr vert="horz" lIns="0" tIns="0" rIns="68580" bIns="34290" rtlCol="0" anchor="b">
            <a:noAutofit/>
          </a:bodyPr>
          <a:lstStyle>
            <a:lvl1pPr algn="l" defTabSz="914400" rtl="0" eaLnBrk="1" latinLnBrk="0" hangingPunct="1">
              <a:spcBef>
                <a:spcPct val="0"/>
              </a:spcBef>
              <a:buNone/>
              <a:defRPr sz="6600" kern="1200" cap="all" spc="-100" baseline="0">
                <a:solidFill>
                  <a:schemeClr val="tx2"/>
                </a:solidFill>
                <a:latin typeface="Source Sans Pro Light"/>
                <a:ea typeface="+mj-ea"/>
                <a:cs typeface="Source Sans Pro Light"/>
              </a:defRPr>
            </a:lvl1pPr>
          </a:lstStyle>
          <a:p>
            <a:pPr algn="ctr"/>
            <a:r>
              <a:rPr lang="en-US" sz="4500" b="1" cap="none"/>
              <a:t>Working with Overcontrolled and </a:t>
            </a:r>
          </a:p>
          <a:p>
            <a:pPr algn="ctr"/>
            <a:r>
              <a:rPr lang="en-US" sz="4500" b="1" cap="none"/>
              <a:t>Rigid Behavior In Clients: </a:t>
            </a:r>
          </a:p>
          <a:p>
            <a:pPr algn="ctr"/>
            <a:r>
              <a:rPr lang="en-US" sz="2400" b="1" cap="none"/>
              <a:t>Insights From Affective Science and </a:t>
            </a:r>
          </a:p>
          <a:p>
            <a:pPr algn="ctr"/>
            <a:r>
              <a:rPr lang="en-US" sz="2400" b="1" cap="none"/>
              <a:t>Radically Open Dialectical Behavior Therapy</a:t>
            </a:r>
            <a:endParaRPr lang="en-US" sz="2400" cap="none"/>
          </a:p>
        </p:txBody>
      </p:sp>
    </p:spTree>
    <p:custDataLst>
      <p:tags r:id="rId1"/>
    </p:custDataLst>
    <p:extLst>
      <p:ext uri="{BB962C8B-B14F-4D97-AF65-F5344CB8AC3E}">
        <p14:creationId xmlns:p14="http://schemas.microsoft.com/office/powerpoint/2010/main" val="642588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05968" y="857250"/>
            <a:ext cx="6795032" cy="857250"/>
          </a:xfrm>
        </p:spPr>
        <p:txBody>
          <a:bodyPr>
            <a:noAutofit/>
          </a:bodyPr>
          <a:lstStyle/>
          <a:p>
            <a:r>
              <a:rPr lang="en-GB" sz="3600" b="1">
                <a:solidFill>
                  <a:schemeClr val="accent5">
                    <a:lumMod val="75000"/>
                  </a:schemeClr>
                </a:solidFill>
                <a:latin typeface="Source Sans Pro Black" pitchFamily="34" charset="0"/>
              </a:rPr>
              <a:t>Overcontrol  is </a:t>
            </a:r>
            <a:r>
              <a:rPr lang="en-GB" sz="3600" b="1">
                <a:solidFill>
                  <a:srgbClr val="0070C0"/>
                </a:solidFill>
                <a:latin typeface="Source Sans Pro Black" pitchFamily="34" charset="0"/>
              </a:rPr>
              <a:t>Pro-Social</a:t>
            </a:r>
          </a:p>
        </p:txBody>
      </p:sp>
      <p:sp>
        <p:nvSpPr>
          <p:cNvPr id="3" name="Content Placeholder 2"/>
          <p:cNvSpPr>
            <a:spLocks noGrp="1"/>
          </p:cNvSpPr>
          <p:nvPr>
            <p:ph idx="1"/>
          </p:nvPr>
        </p:nvSpPr>
        <p:spPr>
          <a:xfrm>
            <a:off x="1071563" y="2114550"/>
            <a:ext cx="6795032" cy="4286250"/>
          </a:xfrm>
        </p:spPr>
        <p:txBody>
          <a:bodyPr>
            <a:noAutofit/>
          </a:bodyPr>
          <a:lstStyle/>
          <a:p>
            <a:pPr lvl="0"/>
            <a:r>
              <a:rPr lang="en-GB" sz="2400" b="1">
                <a:solidFill>
                  <a:srgbClr val="0070C0"/>
                </a:solidFill>
                <a:latin typeface="Source Sans Pro" pitchFamily="34" charset="0"/>
              </a:rPr>
              <a:t>Desires to be correct, exceed expectations and perform well</a:t>
            </a:r>
            <a:r>
              <a:rPr lang="en-GB" sz="2400">
                <a:latin typeface="Source Sans Pro" pitchFamily="34" charset="0"/>
              </a:rPr>
              <a:t>—</a:t>
            </a:r>
            <a:r>
              <a:rPr lang="en-GB" sz="2400">
                <a:solidFill>
                  <a:srgbClr val="2F2B20"/>
                </a:solidFill>
                <a:latin typeface="Source Sans Pro" pitchFamily="34" charset="0"/>
              </a:rPr>
              <a:t>is essential for tribal success</a:t>
            </a:r>
          </a:p>
          <a:p>
            <a:pPr lvl="0">
              <a:buClr>
                <a:srgbClr val="A9A57C"/>
              </a:buClr>
            </a:pPr>
            <a:r>
              <a:rPr lang="en-GB" sz="2400" b="1">
                <a:solidFill>
                  <a:srgbClr val="0070C0"/>
                </a:solidFill>
                <a:latin typeface="Source Sans Pro" pitchFamily="34" charset="0"/>
              </a:rPr>
              <a:t>Valuing rules and fairness </a:t>
            </a:r>
            <a:r>
              <a:rPr lang="en-GB" sz="2400">
                <a:latin typeface="Source Sans Pro" pitchFamily="34" charset="0"/>
              </a:rPr>
              <a:t>is needed in order to </a:t>
            </a:r>
            <a:r>
              <a:rPr lang="en-GB" sz="2400">
                <a:solidFill>
                  <a:srgbClr val="2F2B20"/>
                </a:solidFill>
                <a:latin typeface="Source Sans Pro" pitchFamily="34" charset="0"/>
              </a:rPr>
              <a:t>resist powerful yet unethical individuals or harmful societal pressures</a:t>
            </a:r>
          </a:p>
          <a:p>
            <a:pPr lvl="0"/>
            <a:r>
              <a:rPr lang="en-GB" sz="2400" b="1">
                <a:solidFill>
                  <a:srgbClr val="0070C0"/>
                </a:solidFill>
                <a:latin typeface="Source Sans Pro" pitchFamily="34" charset="0"/>
              </a:rPr>
              <a:t>Delaying gratification </a:t>
            </a:r>
            <a:r>
              <a:rPr lang="en-GB" sz="2400">
                <a:latin typeface="Source Sans Pro" pitchFamily="34" charset="0"/>
              </a:rPr>
              <a:t>saves valuable resources</a:t>
            </a:r>
            <a:r>
              <a:rPr lang="en-GB" sz="2400" b="1">
                <a:solidFill>
                  <a:srgbClr val="0070C0"/>
                </a:solidFill>
                <a:latin typeface="Source Sans Pro" pitchFamily="34" charset="0"/>
              </a:rPr>
              <a:t> </a:t>
            </a:r>
            <a:r>
              <a:rPr lang="en-GB" sz="2400">
                <a:latin typeface="Source Sans Pro" pitchFamily="34" charset="0"/>
              </a:rPr>
              <a:t>for less abundant times</a:t>
            </a:r>
          </a:p>
          <a:p>
            <a:pPr lvl="0"/>
            <a:r>
              <a:rPr lang="en-GB" sz="2400" b="1">
                <a:solidFill>
                  <a:srgbClr val="0070C0"/>
                </a:solidFill>
                <a:latin typeface="Source Sans Pro" pitchFamily="34" charset="0"/>
              </a:rPr>
              <a:t>Duty, obligation, and self-sacrifice </a:t>
            </a:r>
            <a:r>
              <a:rPr lang="en-GB" sz="2400">
                <a:latin typeface="Source Sans Pro" pitchFamily="34" charset="0"/>
              </a:rPr>
              <a:t>helps societies to flourish and ensures that those in need are cared for</a:t>
            </a:r>
          </a:p>
          <a:p>
            <a:endParaRPr lang="en-GB" sz="2400">
              <a:latin typeface="Source Sans Pro" pitchFamily="34" charset="0"/>
            </a:endParaRPr>
          </a:p>
        </p:txBody>
      </p:sp>
    </p:spTree>
    <p:extLst>
      <p:ext uri="{BB962C8B-B14F-4D97-AF65-F5344CB8AC3E}">
        <p14:creationId xmlns:p14="http://schemas.microsoft.com/office/powerpoint/2010/main" val="4243047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5789" y="742085"/>
            <a:ext cx="8288383" cy="473961"/>
          </a:xfrm>
        </p:spPr>
        <p:txBody>
          <a:bodyPr>
            <a:noAutofit/>
          </a:bodyPr>
          <a:lstStyle/>
          <a:p>
            <a:r>
              <a:rPr lang="en-GB">
                <a:solidFill>
                  <a:schemeClr val="accent1"/>
                </a:solidFill>
              </a:rPr>
              <a:t>Too much of a good thing: </a:t>
            </a:r>
            <a:br>
              <a:rPr lang="en-GB">
                <a:solidFill>
                  <a:schemeClr val="accent1"/>
                </a:solidFill>
              </a:rPr>
            </a:br>
            <a:r>
              <a:rPr lang="en-GB">
                <a:solidFill>
                  <a:schemeClr val="accent1"/>
                </a:solidFill>
              </a:rPr>
              <a:t>the problem of overcontrol</a:t>
            </a:r>
            <a:endParaRPr lang="en-US">
              <a:solidFill>
                <a:schemeClr val="accent1"/>
              </a:solidFill>
            </a:endParaRPr>
          </a:p>
        </p:txBody>
      </p:sp>
      <p:sp>
        <p:nvSpPr>
          <p:cNvPr id="3" name="Content Placeholder 2"/>
          <p:cNvSpPr>
            <a:spLocks noGrp="1"/>
          </p:cNvSpPr>
          <p:nvPr>
            <p:ph idx="1"/>
          </p:nvPr>
        </p:nvSpPr>
        <p:spPr>
          <a:xfrm>
            <a:off x="362495" y="1703983"/>
            <a:ext cx="3422938" cy="2527976"/>
          </a:xfrm>
        </p:spPr>
        <p:txBody>
          <a:bodyPr>
            <a:noAutofit/>
          </a:bodyPr>
          <a:lstStyle/>
          <a:p>
            <a:pPr marL="257175" indent="-257175"/>
            <a:r>
              <a:rPr lang="en-GB"/>
              <a:t>Existing research tends to see self-control as a linear construct: more is better</a:t>
            </a:r>
          </a:p>
          <a:p>
            <a:pPr marL="257175" indent="-257175"/>
            <a:endParaRPr lang="en-GB"/>
          </a:p>
          <a:p>
            <a:pPr marL="257175" indent="-257175"/>
            <a:r>
              <a:rPr lang="en-GB"/>
              <a:t>However: you can have too much of a ‘good thing’ </a:t>
            </a:r>
            <a:endParaRPr lang="en-US"/>
          </a:p>
        </p:txBody>
      </p:sp>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gray">
          <a:xfrm>
            <a:off x="4409982" y="1695326"/>
            <a:ext cx="3940642" cy="235473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2473" y="4209269"/>
            <a:ext cx="4241699" cy="2550665"/>
          </a:xfrm>
          <a:prstGeom prst="rect">
            <a:avLst/>
          </a:prstGeom>
        </p:spPr>
      </p:pic>
    </p:spTree>
    <p:custDataLst>
      <p:tags r:id="rId1"/>
    </p:custDataLst>
    <p:extLst>
      <p:ext uri="{BB962C8B-B14F-4D97-AF65-F5344CB8AC3E}">
        <p14:creationId xmlns:p14="http://schemas.microsoft.com/office/powerpoint/2010/main" val="45232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53"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riangle 13">
            <a:extLst>
              <a:ext uri="{FF2B5EF4-FFF2-40B4-BE49-F238E27FC236}">
                <a16:creationId xmlns:a16="http://schemas.microsoft.com/office/drawing/2014/main" id="{D7C120D8-7885-5143-A420-C69D4A9EAF26}"/>
              </a:ext>
            </a:extLst>
          </p:cNvPr>
          <p:cNvSpPr/>
          <p:nvPr/>
        </p:nvSpPr>
        <p:spPr>
          <a:xfrm>
            <a:off x="1473994" y="1820128"/>
            <a:ext cx="6172199" cy="4991748"/>
          </a:xfrm>
          <a:prstGeom prst="triangle">
            <a:avLst>
              <a:gd name="adj" fmla="val 49172"/>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2">
            <a:extLst>
              <a:ext uri="{FF2B5EF4-FFF2-40B4-BE49-F238E27FC236}">
                <a16:creationId xmlns:a16="http://schemas.microsoft.com/office/drawing/2014/main" id="{5386285D-307B-BC44-88DF-F28690C4BA28}"/>
              </a:ext>
            </a:extLst>
          </p:cNvPr>
          <p:cNvSpPr>
            <a:spLocks noGrp="1"/>
          </p:cNvSpPr>
          <p:nvPr>
            <p:ph type="title"/>
          </p:nvPr>
        </p:nvSpPr>
        <p:spPr>
          <a:xfrm>
            <a:off x="1963270" y="322733"/>
            <a:ext cx="5217459" cy="742950"/>
          </a:xfrm>
        </p:spPr>
        <p:txBody>
          <a:bodyPr>
            <a:normAutofit fontScale="90000"/>
          </a:bodyPr>
          <a:lstStyle/>
          <a:p>
            <a:r>
              <a:rPr lang="en-US" b="1">
                <a:solidFill>
                  <a:schemeClr val="accent1"/>
                </a:solidFill>
              </a:rPr>
              <a:t>The Self-Control Dialectic</a:t>
            </a:r>
          </a:p>
        </p:txBody>
      </p:sp>
      <p:sp>
        <p:nvSpPr>
          <p:cNvPr id="7" name="Content Placeholder 6">
            <a:extLst>
              <a:ext uri="{FF2B5EF4-FFF2-40B4-BE49-F238E27FC236}">
                <a16:creationId xmlns:a16="http://schemas.microsoft.com/office/drawing/2014/main" id="{D173C3C4-B8E9-A04C-96A3-9FB7E04F9CDB}"/>
              </a:ext>
            </a:extLst>
          </p:cNvPr>
          <p:cNvSpPr>
            <a:spLocks noGrp="1"/>
          </p:cNvSpPr>
          <p:nvPr>
            <p:ph sz="half" idx="1"/>
          </p:nvPr>
        </p:nvSpPr>
        <p:spPr>
          <a:xfrm>
            <a:off x="547967" y="2024534"/>
            <a:ext cx="3751730" cy="4900688"/>
          </a:xfrm>
        </p:spPr>
        <p:txBody>
          <a:bodyPr>
            <a:normAutofit fontScale="92500" lnSpcReduction="20000"/>
          </a:bodyPr>
          <a:lstStyle/>
          <a:p>
            <a:pPr marL="0" indent="0">
              <a:buNone/>
            </a:pPr>
            <a:r>
              <a:rPr lang="en-US" b="1"/>
              <a:t>Emotionally Dysregulated and Impulsive</a:t>
            </a:r>
          </a:p>
          <a:p>
            <a:r>
              <a:rPr lang="en-US"/>
              <a:t>Borderline PD</a:t>
            </a:r>
          </a:p>
          <a:p>
            <a:r>
              <a:rPr lang="en-US"/>
              <a:t>Antisocial PD</a:t>
            </a:r>
          </a:p>
          <a:p>
            <a:r>
              <a:rPr lang="en-US"/>
              <a:t>Narcissistic PD</a:t>
            </a:r>
          </a:p>
          <a:p>
            <a:r>
              <a:rPr lang="en-US"/>
              <a:t>Histrionic PD</a:t>
            </a:r>
          </a:p>
          <a:p>
            <a:r>
              <a:rPr lang="en-US"/>
              <a:t>Binge-Purge Eating Disorders</a:t>
            </a:r>
          </a:p>
          <a:p>
            <a:r>
              <a:rPr lang="en-US"/>
              <a:t>Bipolar Disorder</a:t>
            </a:r>
          </a:p>
          <a:p>
            <a:r>
              <a:rPr lang="en-US"/>
              <a:t>Conduct Disorders</a:t>
            </a:r>
          </a:p>
          <a:p>
            <a:r>
              <a:rPr lang="en-US"/>
              <a:t>Externalizing Disorders</a:t>
            </a:r>
          </a:p>
        </p:txBody>
      </p:sp>
      <p:sp>
        <p:nvSpPr>
          <p:cNvPr id="9" name="Content Placeholder 8">
            <a:extLst>
              <a:ext uri="{FF2B5EF4-FFF2-40B4-BE49-F238E27FC236}">
                <a16:creationId xmlns:a16="http://schemas.microsoft.com/office/drawing/2014/main" id="{64A0471B-9DE3-0040-9AF5-7E95141F955A}"/>
              </a:ext>
            </a:extLst>
          </p:cNvPr>
          <p:cNvSpPr>
            <a:spLocks noGrp="1"/>
          </p:cNvSpPr>
          <p:nvPr>
            <p:ph sz="half" idx="2"/>
          </p:nvPr>
        </p:nvSpPr>
        <p:spPr>
          <a:xfrm>
            <a:off x="5257800" y="1957308"/>
            <a:ext cx="3886200" cy="4900691"/>
          </a:xfrm>
        </p:spPr>
        <p:txBody>
          <a:bodyPr>
            <a:normAutofit fontScale="92500" lnSpcReduction="20000"/>
          </a:bodyPr>
          <a:lstStyle/>
          <a:p>
            <a:pPr marL="0" indent="0">
              <a:buNone/>
            </a:pPr>
            <a:r>
              <a:rPr lang="en-US" b="1"/>
              <a:t>Emotionally Constricted and Risk-Averse</a:t>
            </a:r>
          </a:p>
          <a:p>
            <a:r>
              <a:rPr lang="en-US"/>
              <a:t>Autism Spectrum</a:t>
            </a:r>
          </a:p>
          <a:p>
            <a:r>
              <a:rPr lang="en-US"/>
              <a:t>Anorexia Nervosa</a:t>
            </a:r>
          </a:p>
          <a:p>
            <a:r>
              <a:rPr lang="en-US"/>
              <a:t>Obsessive Compulsive PD</a:t>
            </a:r>
          </a:p>
          <a:p>
            <a:r>
              <a:rPr lang="en-US"/>
              <a:t>Avoidant PD</a:t>
            </a:r>
          </a:p>
          <a:p>
            <a:r>
              <a:rPr lang="en-US"/>
              <a:t>Paranoid PD</a:t>
            </a:r>
          </a:p>
          <a:p>
            <a:r>
              <a:rPr lang="en-US"/>
              <a:t>Schizoid PD</a:t>
            </a:r>
          </a:p>
          <a:p>
            <a:r>
              <a:rPr lang="en-US"/>
              <a:t>Chronic Depression</a:t>
            </a:r>
          </a:p>
          <a:p>
            <a:r>
              <a:rPr lang="en-US"/>
              <a:t>Treatment Resistant Anxiety-OCD</a:t>
            </a:r>
          </a:p>
          <a:p>
            <a:r>
              <a:rPr lang="en-US"/>
              <a:t>Internalizing Disorders</a:t>
            </a:r>
          </a:p>
          <a:p>
            <a:endParaRPr lang="en-US"/>
          </a:p>
        </p:txBody>
      </p:sp>
      <p:sp>
        <p:nvSpPr>
          <p:cNvPr id="6" name="Text Placeholder 5">
            <a:extLst>
              <a:ext uri="{FF2B5EF4-FFF2-40B4-BE49-F238E27FC236}">
                <a16:creationId xmlns:a16="http://schemas.microsoft.com/office/drawing/2014/main" id="{8C15F63E-A1B9-E64B-9EB9-2809C2ED5C59}"/>
              </a:ext>
            </a:extLst>
          </p:cNvPr>
          <p:cNvSpPr>
            <a:spLocks noGrp="1"/>
          </p:cNvSpPr>
          <p:nvPr>
            <p:ph type="body" idx="4294967295"/>
          </p:nvPr>
        </p:nvSpPr>
        <p:spPr>
          <a:xfrm>
            <a:off x="0" y="1340703"/>
            <a:ext cx="2947988" cy="479425"/>
          </a:xfrm>
        </p:spPr>
        <p:txBody>
          <a:bodyPr>
            <a:normAutofit fontScale="85000" lnSpcReduction="10000"/>
          </a:bodyPr>
          <a:lstStyle/>
          <a:p>
            <a:pPr marL="0" indent="0">
              <a:buNone/>
            </a:pPr>
            <a:r>
              <a:rPr lang="en-US" b="1"/>
              <a:t>Undercontrolled (UC)</a:t>
            </a:r>
          </a:p>
        </p:txBody>
      </p:sp>
      <p:sp>
        <p:nvSpPr>
          <p:cNvPr id="8" name="Text Placeholder 7">
            <a:extLst>
              <a:ext uri="{FF2B5EF4-FFF2-40B4-BE49-F238E27FC236}">
                <a16:creationId xmlns:a16="http://schemas.microsoft.com/office/drawing/2014/main" id="{958C58A5-328E-244B-9EEC-9705380FE035}"/>
              </a:ext>
            </a:extLst>
          </p:cNvPr>
          <p:cNvSpPr>
            <a:spLocks noGrp="1"/>
          </p:cNvSpPr>
          <p:nvPr>
            <p:ph type="body" sz="quarter" idx="4294967295"/>
          </p:nvPr>
        </p:nvSpPr>
        <p:spPr>
          <a:xfrm>
            <a:off x="6194425" y="1201935"/>
            <a:ext cx="2949575" cy="481013"/>
          </a:xfrm>
        </p:spPr>
        <p:txBody>
          <a:bodyPr>
            <a:normAutofit fontScale="92500"/>
          </a:bodyPr>
          <a:lstStyle/>
          <a:p>
            <a:pPr marL="0" indent="0">
              <a:buNone/>
            </a:pPr>
            <a:r>
              <a:rPr lang="en-US" b="1"/>
              <a:t>Overcontrolled (OC)</a:t>
            </a:r>
          </a:p>
        </p:txBody>
      </p:sp>
      <p:cxnSp>
        <p:nvCxnSpPr>
          <p:cNvPr id="11" name="Straight Connector 10">
            <a:extLst>
              <a:ext uri="{FF2B5EF4-FFF2-40B4-BE49-F238E27FC236}">
                <a16:creationId xmlns:a16="http://schemas.microsoft.com/office/drawing/2014/main" id="{F0E77CF9-DD80-E644-A38D-4CA5C33F04CD}"/>
              </a:ext>
            </a:extLst>
          </p:cNvPr>
          <p:cNvCxnSpPr>
            <a:cxnSpLocks/>
          </p:cNvCxnSpPr>
          <p:nvPr/>
        </p:nvCxnSpPr>
        <p:spPr>
          <a:xfrm>
            <a:off x="1428750" y="1820128"/>
            <a:ext cx="61722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631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71650" y="4470763"/>
            <a:ext cx="6172200" cy="1157696"/>
          </a:xfrm>
        </p:spPr>
        <p:txBody>
          <a:bodyPr>
            <a:normAutofit/>
          </a:bodyPr>
          <a:lstStyle/>
          <a:p>
            <a:r>
              <a:rPr lang="en-GB" sz="2700"/>
              <a:t>See next slide</a:t>
            </a:r>
            <a:endParaRPr lang="en-GB" sz="2700">
              <a:solidFill>
                <a:schemeClr val="accent1"/>
              </a:solidFill>
            </a:endParaRPr>
          </a:p>
        </p:txBody>
      </p:sp>
      <p:sp>
        <p:nvSpPr>
          <p:cNvPr id="3" name="WordArt 4">
            <a:extLst>
              <a:ext uri="{FF2B5EF4-FFF2-40B4-BE49-F238E27FC236}">
                <a16:creationId xmlns:a16="http://schemas.microsoft.com/office/drawing/2014/main" id="{EFDB930F-1EDB-E64B-8780-E9C2BDBC4E61}"/>
              </a:ext>
            </a:extLst>
          </p:cNvPr>
          <p:cNvSpPr>
            <a:spLocks noChangeArrowheads="1" noChangeShapeType="1" noTextEdit="1"/>
          </p:cNvSpPr>
          <p:nvPr/>
        </p:nvSpPr>
        <p:spPr bwMode="auto">
          <a:xfrm>
            <a:off x="832758" y="2199458"/>
            <a:ext cx="7651568" cy="2400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GB" sz="2700" kern="10">
                <a:solidFill>
                  <a:schemeClr val="accent1"/>
                </a:solidFill>
                <a:latin typeface="Impact"/>
                <a:ea typeface="ＭＳ Ｐゴシック" pitchFamily="34" charset="-128"/>
              </a:rPr>
              <a:t>What’s your style?</a:t>
            </a:r>
          </a:p>
        </p:txBody>
      </p:sp>
    </p:spTree>
    <p:custDataLst>
      <p:tags r:id="rId1"/>
    </p:custDataLst>
    <p:extLst>
      <p:ext uri="{BB962C8B-B14F-4D97-AF65-F5344CB8AC3E}">
        <p14:creationId xmlns:p14="http://schemas.microsoft.com/office/powerpoint/2010/main" val="586002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45806011"/>
              </p:ext>
            </p:extLst>
          </p:nvPr>
        </p:nvGraphicFramePr>
        <p:xfrm>
          <a:off x="484094" y="1089212"/>
          <a:ext cx="8189259" cy="5440823"/>
        </p:xfrm>
        <a:graphic>
          <a:graphicData uri="http://schemas.openxmlformats.org/drawingml/2006/table">
            <a:tbl>
              <a:tblPr firstRow="1" bandCol="1">
                <a:tableStyleId>{5C22544A-7EE6-4342-B048-85BDC9FD1C3A}</a:tableStyleId>
              </a:tblPr>
              <a:tblGrid>
                <a:gridCol w="4090199">
                  <a:extLst>
                    <a:ext uri="{9D8B030D-6E8A-4147-A177-3AD203B41FA5}">
                      <a16:colId xmlns:a16="http://schemas.microsoft.com/office/drawing/2014/main" val="20000"/>
                    </a:ext>
                  </a:extLst>
                </a:gridCol>
                <a:gridCol w="4099060">
                  <a:extLst>
                    <a:ext uri="{9D8B030D-6E8A-4147-A177-3AD203B41FA5}">
                      <a16:colId xmlns:a16="http://schemas.microsoft.com/office/drawing/2014/main" val="20001"/>
                    </a:ext>
                  </a:extLst>
                </a:gridCol>
              </a:tblGrid>
              <a:tr h="244163">
                <a:tc>
                  <a:txBody>
                    <a:bodyPr/>
                    <a:lstStyle/>
                    <a:p>
                      <a:pPr algn="ctr">
                        <a:lnSpc>
                          <a:spcPct val="115000"/>
                        </a:lnSpc>
                        <a:spcAft>
                          <a:spcPts val="0"/>
                        </a:spcAft>
                      </a:pPr>
                      <a:r>
                        <a:rPr lang="en-GB" sz="1100">
                          <a:effectLst/>
                        </a:rPr>
                        <a:t>A</a:t>
                      </a:r>
                      <a:endParaRPr lang="en-GB" sz="1200">
                        <a:effectLst/>
                        <a:latin typeface="Calibri"/>
                        <a:ea typeface="SimSun"/>
                        <a:cs typeface="Arial"/>
                      </a:endParaRPr>
                    </a:p>
                  </a:txBody>
                  <a:tcPr marL="51435" marR="51435" marT="0" marB="0"/>
                </a:tc>
                <a:tc>
                  <a:txBody>
                    <a:bodyPr/>
                    <a:lstStyle/>
                    <a:p>
                      <a:pPr algn="ctr">
                        <a:lnSpc>
                          <a:spcPct val="115000"/>
                        </a:lnSpc>
                        <a:spcAft>
                          <a:spcPts val="0"/>
                        </a:spcAft>
                      </a:pPr>
                      <a:r>
                        <a:rPr lang="en-GB" sz="1100">
                          <a:effectLst/>
                        </a:rPr>
                        <a:t>B</a:t>
                      </a:r>
                      <a:endParaRPr lang="en-GB" sz="1200">
                        <a:effectLst/>
                        <a:latin typeface="Calibri"/>
                        <a:ea typeface="SimSun"/>
                        <a:cs typeface="Arial"/>
                      </a:endParaRPr>
                    </a:p>
                  </a:txBody>
                  <a:tcPr marL="51435" marR="51435" marT="0" marB="0"/>
                </a:tc>
                <a:extLst>
                  <a:ext uri="{0D108BD9-81ED-4DB2-BD59-A6C34878D82A}">
                    <a16:rowId xmlns:a16="http://schemas.microsoft.com/office/drawing/2014/main" val="10000"/>
                  </a:ext>
                </a:extLst>
              </a:tr>
              <a:tr h="244163">
                <a:tc>
                  <a:txBody>
                    <a:bodyPr/>
                    <a:lstStyle/>
                    <a:p>
                      <a:pPr algn="ctr">
                        <a:lnSpc>
                          <a:spcPct val="115000"/>
                        </a:lnSpc>
                        <a:spcAft>
                          <a:spcPts val="0"/>
                        </a:spcAft>
                      </a:pPr>
                      <a:r>
                        <a:rPr lang="en-GB" sz="1500">
                          <a:effectLst/>
                        </a:rPr>
                        <a:t>Impulsive </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Deliberate</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01"/>
                  </a:ext>
                </a:extLst>
              </a:tr>
              <a:tr h="244163">
                <a:tc>
                  <a:txBody>
                    <a:bodyPr/>
                    <a:lstStyle/>
                    <a:p>
                      <a:pPr algn="ctr">
                        <a:lnSpc>
                          <a:spcPct val="115000"/>
                        </a:lnSpc>
                        <a:spcAft>
                          <a:spcPts val="0"/>
                        </a:spcAft>
                      </a:pPr>
                      <a:r>
                        <a:rPr lang="en-GB" sz="1500">
                          <a:effectLst/>
                        </a:rPr>
                        <a:t>Impractical </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Practical</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02"/>
                  </a:ext>
                </a:extLst>
              </a:tr>
              <a:tr h="244163">
                <a:tc>
                  <a:txBody>
                    <a:bodyPr/>
                    <a:lstStyle/>
                    <a:p>
                      <a:pPr algn="ctr">
                        <a:lnSpc>
                          <a:spcPct val="115000"/>
                        </a:lnSpc>
                        <a:spcAft>
                          <a:spcPts val="0"/>
                        </a:spcAft>
                      </a:pPr>
                      <a:r>
                        <a:rPr lang="en-GB" sz="1500">
                          <a:effectLst/>
                        </a:rPr>
                        <a:t>Naïve </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Worldly</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03"/>
                  </a:ext>
                </a:extLst>
              </a:tr>
              <a:tr h="244163">
                <a:tc>
                  <a:txBody>
                    <a:bodyPr/>
                    <a:lstStyle/>
                    <a:p>
                      <a:pPr algn="ctr">
                        <a:lnSpc>
                          <a:spcPct val="115000"/>
                        </a:lnSpc>
                        <a:spcAft>
                          <a:spcPts val="0"/>
                        </a:spcAft>
                      </a:pPr>
                      <a:r>
                        <a:rPr lang="en-GB" sz="1500">
                          <a:effectLst/>
                        </a:rPr>
                        <a:t>Vulnerable</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Aloof</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04"/>
                  </a:ext>
                </a:extLst>
              </a:tr>
              <a:tr h="244163">
                <a:tc>
                  <a:txBody>
                    <a:bodyPr/>
                    <a:lstStyle/>
                    <a:p>
                      <a:pPr algn="ctr">
                        <a:lnSpc>
                          <a:spcPct val="115000"/>
                        </a:lnSpc>
                        <a:spcAft>
                          <a:spcPts val="0"/>
                        </a:spcAft>
                      </a:pPr>
                      <a:r>
                        <a:rPr lang="en-GB" sz="1500">
                          <a:effectLst/>
                        </a:rPr>
                        <a:t>Risky</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Prudent </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05"/>
                  </a:ext>
                </a:extLst>
              </a:tr>
              <a:tr h="244163">
                <a:tc>
                  <a:txBody>
                    <a:bodyPr/>
                    <a:lstStyle/>
                    <a:p>
                      <a:pPr algn="ctr">
                        <a:lnSpc>
                          <a:spcPct val="115000"/>
                        </a:lnSpc>
                        <a:spcAft>
                          <a:spcPts val="0"/>
                        </a:spcAft>
                      </a:pPr>
                      <a:r>
                        <a:rPr lang="en-GB" sz="1500">
                          <a:effectLst/>
                        </a:rPr>
                        <a:t>Talkative</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Quiet</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06"/>
                  </a:ext>
                </a:extLst>
              </a:tr>
              <a:tr h="244163">
                <a:tc>
                  <a:txBody>
                    <a:bodyPr/>
                    <a:lstStyle/>
                    <a:p>
                      <a:pPr algn="ctr">
                        <a:lnSpc>
                          <a:spcPct val="115000"/>
                        </a:lnSpc>
                        <a:spcAft>
                          <a:spcPts val="0"/>
                        </a:spcAft>
                      </a:pPr>
                      <a:r>
                        <a:rPr lang="en-GB" sz="1500">
                          <a:effectLst/>
                        </a:rPr>
                        <a:t>Disobedient</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Dutiful</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07"/>
                  </a:ext>
                </a:extLst>
              </a:tr>
              <a:tr h="244163">
                <a:tc>
                  <a:txBody>
                    <a:bodyPr/>
                    <a:lstStyle/>
                    <a:p>
                      <a:pPr algn="ctr">
                        <a:lnSpc>
                          <a:spcPct val="115000"/>
                        </a:lnSpc>
                        <a:spcAft>
                          <a:spcPts val="0"/>
                        </a:spcAft>
                      </a:pPr>
                      <a:r>
                        <a:rPr lang="en-GB" sz="1500">
                          <a:effectLst/>
                        </a:rPr>
                        <a:t>Fanciful</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Realistic</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08"/>
                  </a:ext>
                </a:extLst>
              </a:tr>
              <a:tr h="244163">
                <a:tc>
                  <a:txBody>
                    <a:bodyPr/>
                    <a:lstStyle/>
                    <a:p>
                      <a:pPr algn="ctr">
                        <a:lnSpc>
                          <a:spcPct val="115000"/>
                        </a:lnSpc>
                        <a:spcAft>
                          <a:spcPts val="0"/>
                        </a:spcAft>
                      </a:pPr>
                      <a:r>
                        <a:rPr lang="en-GB" sz="1500">
                          <a:effectLst/>
                        </a:rPr>
                        <a:t>Fickle</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Constant</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09"/>
                  </a:ext>
                </a:extLst>
              </a:tr>
              <a:tr h="244163">
                <a:tc>
                  <a:txBody>
                    <a:bodyPr/>
                    <a:lstStyle/>
                    <a:p>
                      <a:pPr algn="ctr">
                        <a:lnSpc>
                          <a:spcPct val="115000"/>
                        </a:lnSpc>
                        <a:spcAft>
                          <a:spcPts val="0"/>
                        </a:spcAft>
                      </a:pPr>
                      <a:r>
                        <a:rPr lang="en-GB" sz="1500">
                          <a:effectLst/>
                        </a:rPr>
                        <a:t>Act without thinking</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Think before acting</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10"/>
                  </a:ext>
                </a:extLst>
              </a:tr>
              <a:tr h="244163">
                <a:tc>
                  <a:txBody>
                    <a:bodyPr/>
                    <a:lstStyle/>
                    <a:p>
                      <a:pPr algn="ctr">
                        <a:lnSpc>
                          <a:spcPct val="115000"/>
                        </a:lnSpc>
                        <a:spcAft>
                          <a:spcPts val="0"/>
                        </a:spcAft>
                      </a:pPr>
                      <a:r>
                        <a:rPr lang="en-GB" sz="1500">
                          <a:effectLst/>
                        </a:rPr>
                        <a:t>Animated</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Restrained  </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11"/>
                  </a:ext>
                </a:extLst>
              </a:tr>
              <a:tr h="244163">
                <a:tc>
                  <a:txBody>
                    <a:bodyPr/>
                    <a:lstStyle/>
                    <a:p>
                      <a:pPr algn="ctr">
                        <a:lnSpc>
                          <a:spcPct val="115000"/>
                        </a:lnSpc>
                        <a:spcAft>
                          <a:spcPts val="0"/>
                        </a:spcAft>
                      </a:pPr>
                      <a:r>
                        <a:rPr lang="en-GB" sz="1500">
                          <a:effectLst/>
                        </a:rPr>
                        <a:t>Changeable Mood</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Stable Mood</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12"/>
                  </a:ext>
                </a:extLst>
              </a:tr>
              <a:tr h="244163">
                <a:tc>
                  <a:txBody>
                    <a:bodyPr/>
                    <a:lstStyle/>
                    <a:p>
                      <a:pPr algn="ctr">
                        <a:lnSpc>
                          <a:spcPct val="115000"/>
                        </a:lnSpc>
                        <a:spcAft>
                          <a:spcPts val="0"/>
                        </a:spcAft>
                      </a:pPr>
                      <a:r>
                        <a:rPr lang="en-GB" sz="1500">
                          <a:effectLst/>
                        </a:rPr>
                        <a:t>Haphazard</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Orderly</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13"/>
                  </a:ext>
                </a:extLst>
              </a:tr>
              <a:tr h="244163">
                <a:tc>
                  <a:txBody>
                    <a:bodyPr/>
                    <a:lstStyle/>
                    <a:p>
                      <a:pPr algn="ctr">
                        <a:lnSpc>
                          <a:spcPct val="115000"/>
                        </a:lnSpc>
                        <a:spcAft>
                          <a:spcPts val="0"/>
                        </a:spcAft>
                      </a:pPr>
                      <a:r>
                        <a:rPr lang="en-GB" sz="1500">
                          <a:effectLst/>
                        </a:rPr>
                        <a:t>Wasteful</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Frugal</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14"/>
                  </a:ext>
                </a:extLst>
              </a:tr>
              <a:tr h="244163">
                <a:tc>
                  <a:txBody>
                    <a:bodyPr/>
                    <a:lstStyle/>
                    <a:p>
                      <a:pPr algn="ctr">
                        <a:lnSpc>
                          <a:spcPct val="115000"/>
                        </a:lnSpc>
                        <a:spcAft>
                          <a:spcPts val="0"/>
                        </a:spcAft>
                      </a:pPr>
                      <a:r>
                        <a:rPr lang="en-GB" sz="1500">
                          <a:effectLst/>
                        </a:rPr>
                        <a:t>Affable</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Reserved</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15"/>
                  </a:ext>
                </a:extLst>
              </a:tr>
              <a:tr h="244163">
                <a:tc>
                  <a:txBody>
                    <a:bodyPr/>
                    <a:lstStyle/>
                    <a:p>
                      <a:pPr algn="ctr">
                        <a:lnSpc>
                          <a:spcPct val="115000"/>
                        </a:lnSpc>
                        <a:spcAft>
                          <a:spcPts val="0"/>
                        </a:spcAft>
                      </a:pPr>
                      <a:r>
                        <a:rPr lang="en-GB" sz="1500">
                          <a:effectLst/>
                        </a:rPr>
                        <a:t>Impressionable</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Not easily Impressed </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16"/>
                  </a:ext>
                </a:extLst>
              </a:tr>
              <a:tr h="244163">
                <a:tc>
                  <a:txBody>
                    <a:bodyPr/>
                    <a:lstStyle/>
                    <a:p>
                      <a:pPr algn="ctr">
                        <a:lnSpc>
                          <a:spcPct val="115000"/>
                        </a:lnSpc>
                        <a:spcAft>
                          <a:spcPts val="0"/>
                        </a:spcAft>
                      </a:pPr>
                      <a:r>
                        <a:rPr lang="en-GB" sz="1500">
                          <a:effectLst/>
                        </a:rPr>
                        <a:t>Erratic</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Predictable</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17"/>
                  </a:ext>
                </a:extLst>
              </a:tr>
              <a:tr h="244163">
                <a:tc>
                  <a:txBody>
                    <a:bodyPr/>
                    <a:lstStyle/>
                    <a:p>
                      <a:pPr algn="ctr">
                        <a:lnSpc>
                          <a:spcPct val="115000"/>
                        </a:lnSpc>
                        <a:spcAft>
                          <a:spcPts val="0"/>
                        </a:spcAft>
                      </a:pPr>
                      <a:r>
                        <a:rPr lang="en-GB" sz="1500">
                          <a:effectLst/>
                        </a:rPr>
                        <a:t>Complaining</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Uncomplaining </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18"/>
                  </a:ext>
                </a:extLst>
              </a:tr>
              <a:tr h="244163">
                <a:tc>
                  <a:txBody>
                    <a:bodyPr/>
                    <a:lstStyle/>
                    <a:p>
                      <a:pPr algn="ctr">
                        <a:lnSpc>
                          <a:spcPct val="115000"/>
                        </a:lnSpc>
                        <a:spcAft>
                          <a:spcPts val="0"/>
                        </a:spcAft>
                      </a:pPr>
                      <a:r>
                        <a:rPr lang="en-GB" sz="1500">
                          <a:effectLst/>
                        </a:rPr>
                        <a:t>Reactive</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Unreactive </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19"/>
                  </a:ext>
                </a:extLst>
              </a:tr>
              <a:tr h="244163">
                <a:tc>
                  <a:txBody>
                    <a:bodyPr/>
                    <a:lstStyle/>
                    <a:p>
                      <a:pPr algn="ctr">
                        <a:lnSpc>
                          <a:spcPct val="115000"/>
                        </a:lnSpc>
                        <a:spcAft>
                          <a:spcPts val="0"/>
                        </a:spcAft>
                      </a:pPr>
                      <a:r>
                        <a:rPr lang="en-GB" sz="1500">
                          <a:effectLst/>
                        </a:rPr>
                        <a:t>Careless</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Fastidious</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20"/>
                  </a:ext>
                </a:extLst>
              </a:tr>
              <a:tr h="244163">
                <a:tc>
                  <a:txBody>
                    <a:bodyPr/>
                    <a:lstStyle/>
                    <a:p>
                      <a:pPr algn="ctr">
                        <a:lnSpc>
                          <a:spcPct val="115000"/>
                        </a:lnSpc>
                        <a:spcAft>
                          <a:spcPts val="0"/>
                        </a:spcAft>
                      </a:pPr>
                      <a:r>
                        <a:rPr lang="en-GB" sz="1500">
                          <a:effectLst/>
                        </a:rPr>
                        <a:t>Playful</a:t>
                      </a:r>
                      <a:endParaRPr lang="en-GB" sz="1500">
                        <a:effectLst/>
                        <a:latin typeface="Calibri"/>
                        <a:ea typeface="SimSun"/>
                        <a:cs typeface="Arial"/>
                      </a:endParaRPr>
                    </a:p>
                  </a:txBody>
                  <a:tcPr marL="51435" marR="51435" marT="0" marB="0"/>
                </a:tc>
                <a:tc>
                  <a:txBody>
                    <a:bodyPr/>
                    <a:lstStyle/>
                    <a:p>
                      <a:pPr algn="ctr">
                        <a:lnSpc>
                          <a:spcPct val="115000"/>
                        </a:lnSpc>
                        <a:spcAft>
                          <a:spcPts val="0"/>
                        </a:spcAft>
                      </a:pPr>
                      <a:r>
                        <a:rPr lang="en-GB" sz="1500">
                          <a:effectLst/>
                        </a:rPr>
                        <a:t>Earnest</a:t>
                      </a:r>
                      <a:endParaRPr lang="en-GB" sz="1500">
                        <a:effectLst/>
                        <a:latin typeface="Calibri"/>
                        <a:ea typeface="SimSun"/>
                        <a:cs typeface="Arial"/>
                      </a:endParaRPr>
                    </a:p>
                  </a:txBody>
                  <a:tcPr marL="51435" marR="51435" marT="0" marB="0"/>
                </a:tc>
                <a:extLst>
                  <a:ext uri="{0D108BD9-81ED-4DB2-BD59-A6C34878D82A}">
                    <a16:rowId xmlns:a16="http://schemas.microsoft.com/office/drawing/2014/main" val="10021"/>
                  </a:ext>
                </a:extLst>
              </a:tr>
            </a:tbl>
          </a:graphicData>
        </a:graphic>
      </p:graphicFrame>
      <p:sp>
        <p:nvSpPr>
          <p:cNvPr id="3" name="Rectangle 1"/>
          <p:cNvSpPr>
            <a:spLocks noChangeArrowheads="1"/>
          </p:cNvSpPr>
          <p:nvPr/>
        </p:nvSpPr>
        <p:spPr bwMode="auto">
          <a:xfrm>
            <a:off x="1806499" y="249279"/>
            <a:ext cx="5531001"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ctr">
              <a:tabLst>
                <a:tab pos="4029075" algn="l"/>
              </a:tabLst>
            </a:pPr>
            <a:r>
              <a:rPr lang="en-GB" sz="2100" b="1">
                <a:solidFill>
                  <a:schemeClr val="accent1"/>
                </a:solidFill>
                <a:latin typeface="Source Sans Pro" pitchFamily="34" charset="0"/>
                <a:ea typeface="Times New Roman" pitchFamily="18" charset="0"/>
                <a:cs typeface="Arial" pitchFamily="34" charset="0"/>
              </a:rPr>
              <a:t>Assessing Styles of Coping Word-Pair List</a:t>
            </a:r>
            <a:endParaRPr lang="en-GB" sz="900">
              <a:solidFill>
                <a:schemeClr val="accent1"/>
              </a:solidFill>
              <a:latin typeface="Source Sans Pro" pitchFamily="34" charset="0"/>
              <a:cs typeface="Arial" pitchFamily="34" charset="0"/>
            </a:endParaRPr>
          </a:p>
          <a:p>
            <a:pPr algn="ctr">
              <a:tabLst>
                <a:tab pos="4029075" algn="l"/>
              </a:tabLst>
            </a:pPr>
            <a:r>
              <a:rPr lang="en-GB" sz="1050" b="1">
                <a:latin typeface="Source Sans Pro" pitchFamily="34" charset="0"/>
                <a:ea typeface="Times New Roman" pitchFamily="18" charset="0"/>
                <a:cs typeface="Arial" pitchFamily="34" charset="0"/>
              </a:rPr>
              <a:t>Circle the words or phrases that describe yourself; but only one word in each row.  </a:t>
            </a:r>
            <a:endParaRPr lang="en-GB" sz="900">
              <a:latin typeface="Source Sans Pro" pitchFamily="34" charset="0"/>
              <a:cs typeface="Arial" pitchFamily="34" charset="0"/>
            </a:endParaRPr>
          </a:p>
          <a:p>
            <a:pPr algn="ctr">
              <a:tabLst>
                <a:tab pos="4029075" algn="l"/>
              </a:tabLst>
            </a:pPr>
            <a:r>
              <a:rPr lang="en-GB" sz="1050" b="1">
                <a:latin typeface="Source Sans Pro" pitchFamily="34" charset="0"/>
                <a:ea typeface="Times New Roman" pitchFamily="18" charset="0"/>
                <a:cs typeface="Arial" pitchFamily="34" charset="0"/>
              </a:rPr>
              <a:t>Tally up the number in each column—the more you have in one column suggests your style. </a:t>
            </a:r>
            <a:endParaRPr lang="en-GB" sz="2400">
              <a:latin typeface="Source Sans Pro" pitchFamily="34" charset="0"/>
              <a:cs typeface="Arial" pitchFamily="34" charset="0"/>
            </a:endParaRPr>
          </a:p>
        </p:txBody>
      </p:sp>
    </p:spTree>
    <p:custDataLst>
      <p:tags r:id="rId1"/>
    </p:custDataLst>
    <p:extLst>
      <p:ext uri="{BB962C8B-B14F-4D97-AF65-F5344CB8AC3E}">
        <p14:creationId xmlns:p14="http://schemas.microsoft.com/office/powerpoint/2010/main" val="3442049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7982541"/>
              </p:ext>
            </p:extLst>
          </p:nvPr>
        </p:nvGraphicFramePr>
        <p:xfrm>
          <a:off x="582417" y="1762721"/>
          <a:ext cx="8189259" cy="3860038"/>
        </p:xfrm>
        <a:graphic>
          <a:graphicData uri="http://schemas.openxmlformats.org/drawingml/2006/table">
            <a:tbl>
              <a:tblPr firstRow="1" bandCol="1">
                <a:tableStyleId>{5C22544A-7EE6-4342-B048-85BDC9FD1C3A}</a:tableStyleId>
              </a:tblPr>
              <a:tblGrid>
                <a:gridCol w="4090199">
                  <a:extLst>
                    <a:ext uri="{9D8B030D-6E8A-4147-A177-3AD203B41FA5}">
                      <a16:colId xmlns:a16="http://schemas.microsoft.com/office/drawing/2014/main" val="20000"/>
                    </a:ext>
                  </a:extLst>
                </a:gridCol>
                <a:gridCol w="4099060">
                  <a:extLst>
                    <a:ext uri="{9D8B030D-6E8A-4147-A177-3AD203B41FA5}">
                      <a16:colId xmlns:a16="http://schemas.microsoft.com/office/drawing/2014/main" val="20001"/>
                    </a:ext>
                  </a:extLst>
                </a:gridCol>
              </a:tblGrid>
              <a:tr h="244163">
                <a:tc>
                  <a:txBody>
                    <a:bodyPr/>
                    <a:lstStyle/>
                    <a:p>
                      <a:pPr algn="ctr">
                        <a:lnSpc>
                          <a:spcPct val="115000"/>
                        </a:lnSpc>
                        <a:spcAft>
                          <a:spcPts val="0"/>
                        </a:spcAft>
                      </a:pPr>
                      <a:r>
                        <a:rPr lang="en-GB" sz="1800">
                          <a:effectLst/>
                          <a:latin typeface="Calibri"/>
                          <a:ea typeface="SimSun"/>
                          <a:cs typeface="Arial"/>
                        </a:rPr>
                        <a:t>UC</a:t>
                      </a:r>
                    </a:p>
                  </a:txBody>
                  <a:tcPr marL="51435" marR="51435" marT="0" marB="0"/>
                </a:tc>
                <a:tc>
                  <a:txBody>
                    <a:bodyPr/>
                    <a:lstStyle/>
                    <a:p>
                      <a:pPr algn="ctr">
                        <a:lnSpc>
                          <a:spcPct val="115000"/>
                        </a:lnSpc>
                        <a:spcAft>
                          <a:spcPts val="0"/>
                        </a:spcAft>
                      </a:pPr>
                      <a:r>
                        <a:rPr lang="en-GB" sz="1800">
                          <a:effectLst/>
                        </a:rPr>
                        <a:t>OC</a:t>
                      </a:r>
                      <a:endParaRPr lang="en-GB" sz="1800">
                        <a:effectLst/>
                        <a:latin typeface="Calibri"/>
                        <a:ea typeface="SimSun"/>
                        <a:cs typeface="Arial"/>
                      </a:endParaRPr>
                    </a:p>
                  </a:txBody>
                  <a:tcPr marL="51435" marR="51435" marT="0" marB="0"/>
                </a:tc>
                <a:extLst>
                  <a:ext uri="{0D108BD9-81ED-4DB2-BD59-A6C34878D82A}">
                    <a16:rowId xmlns:a16="http://schemas.microsoft.com/office/drawing/2014/main" val="10000"/>
                  </a:ext>
                </a:extLst>
              </a:tr>
              <a:tr h="244163">
                <a:tc>
                  <a:txBody>
                    <a:bodyPr/>
                    <a:lstStyle/>
                    <a:p>
                      <a:pPr algn="ctr">
                        <a:lnSpc>
                          <a:spcPct val="115000"/>
                        </a:lnSpc>
                        <a:spcAft>
                          <a:spcPts val="0"/>
                        </a:spcAft>
                      </a:pPr>
                      <a:r>
                        <a:rPr lang="en-GB" sz="1800">
                          <a:effectLst/>
                        </a:rPr>
                        <a:t>Impulsive </a:t>
                      </a:r>
                      <a:endParaRPr lang="en-GB" sz="1800">
                        <a:effectLst/>
                        <a:latin typeface="Calibri"/>
                        <a:ea typeface="SimSun"/>
                        <a:cs typeface="Arial"/>
                      </a:endParaRPr>
                    </a:p>
                  </a:txBody>
                  <a:tcPr marL="51435" marR="51435" marT="0" marB="0"/>
                </a:tc>
                <a:tc>
                  <a:txBody>
                    <a:bodyPr/>
                    <a:lstStyle/>
                    <a:p>
                      <a:pPr algn="ctr">
                        <a:lnSpc>
                          <a:spcPct val="115000"/>
                        </a:lnSpc>
                        <a:spcAft>
                          <a:spcPts val="0"/>
                        </a:spcAft>
                      </a:pPr>
                      <a:r>
                        <a:rPr lang="en-GB" sz="1800">
                          <a:effectLst/>
                        </a:rPr>
                        <a:t>Deliberate</a:t>
                      </a:r>
                      <a:endParaRPr lang="en-GB" sz="1800">
                        <a:effectLst/>
                        <a:latin typeface="Calibri"/>
                        <a:ea typeface="SimSun"/>
                        <a:cs typeface="Arial"/>
                      </a:endParaRPr>
                    </a:p>
                  </a:txBody>
                  <a:tcPr marL="51435" marR="51435" marT="0" marB="0"/>
                </a:tc>
                <a:extLst>
                  <a:ext uri="{0D108BD9-81ED-4DB2-BD59-A6C34878D82A}">
                    <a16:rowId xmlns:a16="http://schemas.microsoft.com/office/drawing/2014/main" val="10001"/>
                  </a:ext>
                </a:extLst>
              </a:tr>
              <a:tr h="244163">
                <a:tc>
                  <a:txBody>
                    <a:bodyPr/>
                    <a:lstStyle/>
                    <a:p>
                      <a:pPr algn="ctr">
                        <a:lnSpc>
                          <a:spcPct val="115000"/>
                        </a:lnSpc>
                        <a:spcAft>
                          <a:spcPts val="0"/>
                        </a:spcAft>
                      </a:pPr>
                      <a:r>
                        <a:rPr lang="en-GB" sz="1800">
                          <a:effectLst/>
                        </a:rPr>
                        <a:t>Impractical </a:t>
                      </a:r>
                      <a:endParaRPr lang="en-GB" sz="1800">
                        <a:effectLst/>
                        <a:latin typeface="Calibri"/>
                        <a:ea typeface="SimSun"/>
                        <a:cs typeface="Arial"/>
                      </a:endParaRPr>
                    </a:p>
                  </a:txBody>
                  <a:tcPr marL="51435" marR="51435" marT="0" marB="0"/>
                </a:tc>
                <a:tc>
                  <a:txBody>
                    <a:bodyPr/>
                    <a:lstStyle/>
                    <a:p>
                      <a:pPr algn="ctr">
                        <a:lnSpc>
                          <a:spcPct val="115000"/>
                        </a:lnSpc>
                        <a:spcAft>
                          <a:spcPts val="0"/>
                        </a:spcAft>
                      </a:pPr>
                      <a:r>
                        <a:rPr lang="en-GB" sz="1800">
                          <a:effectLst/>
                        </a:rPr>
                        <a:t>Practical</a:t>
                      </a:r>
                      <a:endParaRPr lang="en-GB" sz="1800">
                        <a:effectLst/>
                        <a:latin typeface="Calibri"/>
                        <a:ea typeface="SimSun"/>
                        <a:cs typeface="Arial"/>
                      </a:endParaRPr>
                    </a:p>
                  </a:txBody>
                  <a:tcPr marL="51435" marR="51435" marT="0" marB="0"/>
                </a:tc>
                <a:extLst>
                  <a:ext uri="{0D108BD9-81ED-4DB2-BD59-A6C34878D82A}">
                    <a16:rowId xmlns:a16="http://schemas.microsoft.com/office/drawing/2014/main" val="10002"/>
                  </a:ext>
                </a:extLst>
              </a:tr>
              <a:tr h="244163">
                <a:tc>
                  <a:txBody>
                    <a:bodyPr/>
                    <a:lstStyle/>
                    <a:p>
                      <a:pPr algn="ctr">
                        <a:lnSpc>
                          <a:spcPct val="115000"/>
                        </a:lnSpc>
                        <a:spcAft>
                          <a:spcPts val="0"/>
                        </a:spcAft>
                      </a:pPr>
                      <a:r>
                        <a:rPr lang="en-GB" sz="1800">
                          <a:effectLst/>
                        </a:rPr>
                        <a:t>Naïve </a:t>
                      </a:r>
                      <a:endParaRPr lang="en-GB" sz="1800">
                        <a:effectLst/>
                        <a:latin typeface="Calibri"/>
                        <a:ea typeface="SimSun"/>
                        <a:cs typeface="Arial"/>
                      </a:endParaRPr>
                    </a:p>
                  </a:txBody>
                  <a:tcPr marL="51435" marR="51435" marT="0" marB="0"/>
                </a:tc>
                <a:tc>
                  <a:txBody>
                    <a:bodyPr/>
                    <a:lstStyle/>
                    <a:p>
                      <a:pPr algn="ctr">
                        <a:lnSpc>
                          <a:spcPct val="115000"/>
                        </a:lnSpc>
                        <a:spcAft>
                          <a:spcPts val="0"/>
                        </a:spcAft>
                      </a:pPr>
                      <a:r>
                        <a:rPr lang="en-GB" sz="1800">
                          <a:effectLst/>
                        </a:rPr>
                        <a:t>Worldly</a:t>
                      </a:r>
                      <a:endParaRPr lang="en-GB" sz="1800">
                        <a:effectLst/>
                        <a:latin typeface="Calibri"/>
                        <a:ea typeface="SimSun"/>
                        <a:cs typeface="Arial"/>
                      </a:endParaRPr>
                    </a:p>
                  </a:txBody>
                  <a:tcPr marL="51435" marR="51435" marT="0" marB="0"/>
                </a:tc>
                <a:extLst>
                  <a:ext uri="{0D108BD9-81ED-4DB2-BD59-A6C34878D82A}">
                    <a16:rowId xmlns:a16="http://schemas.microsoft.com/office/drawing/2014/main" val="10003"/>
                  </a:ext>
                </a:extLst>
              </a:tr>
              <a:tr h="244163">
                <a:tc>
                  <a:txBody>
                    <a:bodyPr/>
                    <a:lstStyle/>
                    <a:p>
                      <a:pPr algn="ctr">
                        <a:lnSpc>
                          <a:spcPct val="115000"/>
                        </a:lnSpc>
                        <a:spcAft>
                          <a:spcPts val="0"/>
                        </a:spcAft>
                      </a:pPr>
                      <a:r>
                        <a:rPr lang="en-GB" sz="1800">
                          <a:effectLst/>
                        </a:rPr>
                        <a:t>Vulnerable</a:t>
                      </a:r>
                      <a:endParaRPr lang="en-GB" sz="1800">
                        <a:effectLst/>
                        <a:latin typeface="Calibri"/>
                        <a:ea typeface="SimSun"/>
                        <a:cs typeface="Arial"/>
                      </a:endParaRPr>
                    </a:p>
                  </a:txBody>
                  <a:tcPr marL="51435" marR="51435" marT="0" marB="0"/>
                </a:tc>
                <a:tc>
                  <a:txBody>
                    <a:bodyPr/>
                    <a:lstStyle/>
                    <a:p>
                      <a:pPr algn="ctr">
                        <a:lnSpc>
                          <a:spcPct val="115000"/>
                        </a:lnSpc>
                        <a:spcAft>
                          <a:spcPts val="0"/>
                        </a:spcAft>
                      </a:pPr>
                      <a:r>
                        <a:rPr lang="en-GB" sz="1800">
                          <a:effectLst/>
                        </a:rPr>
                        <a:t>Aloof</a:t>
                      </a:r>
                      <a:endParaRPr lang="en-GB" sz="1800">
                        <a:effectLst/>
                        <a:latin typeface="Calibri"/>
                        <a:ea typeface="SimSun"/>
                        <a:cs typeface="Arial"/>
                      </a:endParaRPr>
                    </a:p>
                  </a:txBody>
                  <a:tcPr marL="51435" marR="51435" marT="0" marB="0"/>
                </a:tc>
                <a:extLst>
                  <a:ext uri="{0D108BD9-81ED-4DB2-BD59-A6C34878D82A}">
                    <a16:rowId xmlns:a16="http://schemas.microsoft.com/office/drawing/2014/main" val="10004"/>
                  </a:ext>
                </a:extLst>
              </a:tr>
              <a:tr h="244163">
                <a:tc>
                  <a:txBody>
                    <a:bodyPr/>
                    <a:lstStyle/>
                    <a:p>
                      <a:pPr algn="ctr">
                        <a:lnSpc>
                          <a:spcPct val="115000"/>
                        </a:lnSpc>
                        <a:spcAft>
                          <a:spcPts val="0"/>
                        </a:spcAft>
                      </a:pPr>
                      <a:r>
                        <a:rPr lang="en-GB" sz="1800">
                          <a:effectLst/>
                        </a:rPr>
                        <a:t>Risky</a:t>
                      </a:r>
                      <a:endParaRPr lang="en-GB" sz="1800">
                        <a:effectLst/>
                        <a:latin typeface="Calibri"/>
                        <a:ea typeface="SimSun"/>
                        <a:cs typeface="Arial"/>
                      </a:endParaRPr>
                    </a:p>
                  </a:txBody>
                  <a:tcPr marL="51435" marR="51435" marT="0" marB="0"/>
                </a:tc>
                <a:tc>
                  <a:txBody>
                    <a:bodyPr/>
                    <a:lstStyle/>
                    <a:p>
                      <a:pPr algn="ctr">
                        <a:lnSpc>
                          <a:spcPct val="115000"/>
                        </a:lnSpc>
                        <a:spcAft>
                          <a:spcPts val="0"/>
                        </a:spcAft>
                      </a:pPr>
                      <a:r>
                        <a:rPr lang="en-GB" sz="1800">
                          <a:effectLst/>
                        </a:rPr>
                        <a:t>Prudent </a:t>
                      </a:r>
                      <a:endParaRPr lang="en-GB" sz="1800">
                        <a:effectLst/>
                        <a:latin typeface="Calibri"/>
                        <a:ea typeface="SimSun"/>
                        <a:cs typeface="Arial"/>
                      </a:endParaRPr>
                    </a:p>
                  </a:txBody>
                  <a:tcPr marL="51435" marR="51435" marT="0" marB="0"/>
                </a:tc>
                <a:extLst>
                  <a:ext uri="{0D108BD9-81ED-4DB2-BD59-A6C34878D82A}">
                    <a16:rowId xmlns:a16="http://schemas.microsoft.com/office/drawing/2014/main" val="10005"/>
                  </a:ext>
                </a:extLst>
              </a:tr>
              <a:tr h="244163">
                <a:tc>
                  <a:txBody>
                    <a:bodyPr/>
                    <a:lstStyle/>
                    <a:p>
                      <a:pPr algn="ctr">
                        <a:lnSpc>
                          <a:spcPct val="115000"/>
                        </a:lnSpc>
                        <a:spcAft>
                          <a:spcPts val="0"/>
                        </a:spcAft>
                      </a:pPr>
                      <a:r>
                        <a:rPr lang="en-GB" sz="1800">
                          <a:effectLst/>
                        </a:rPr>
                        <a:t>Talkative</a:t>
                      </a:r>
                      <a:endParaRPr lang="en-GB" sz="1800">
                        <a:effectLst/>
                        <a:latin typeface="Calibri"/>
                        <a:ea typeface="SimSun"/>
                        <a:cs typeface="Arial"/>
                      </a:endParaRPr>
                    </a:p>
                  </a:txBody>
                  <a:tcPr marL="51435" marR="51435" marT="0" marB="0"/>
                </a:tc>
                <a:tc>
                  <a:txBody>
                    <a:bodyPr/>
                    <a:lstStyle/>
                    <a:p>
                      <a:pPr algn="ctr">
                        <a:lnSpc>
                          <a:spcPct val="115000"/>
                        </a:lnSpc>
                        <a:spcAft>
                          <a:spcPts val="0"/>
                        </a:spcAft>
                      </a:pPr>
                      <a:r>
                        <a:rPr lang="en-GB" sz="1800">
                          <a:effectLst/>
                        </a:rPr>
                        <a:t>Quiet</a:t>
                      </a:r>
                      <a:endParaRPr lang="en-GB" sz="1800">
                        <a:effectLst/>
                        <a:latin typeface="Calibri"/>
                        <a:ea typeface="SimSun"/>
                        <a:cs typeface="Arial"/>
                      </a:endParaRPr>
                    </a:p>
                  </a:txBody>
                  <a:tcPr marL="51435" marR="51435" marT="0" marB="0"/>
                </a:tc>
                <a:extLst>
                  <a:ext uri="{0D108BD9-81ED-4DB2-BD59-A6C34878D82A}">
                    <a16:rowId xmlns:a16="http://schemas.microsoft.com/office/drawing/2014/main" val="10006"/>
                  </a:ext>
                </a:extLst>
              </a:tr>
              <a:tr h="244163">
                <a:tc>
                  <a:txBody>
                    <a:bodyPr/>
                    <a:lstStyle/>
                    <a:p>
                      <a:pPr algn="ctr">
                        <a:lnSpc>
                          <a:spcPct val="115000"/>
                        </a:lnSpc>
                        <a:spcAft>
                          <a:spcPts val="0"/>
                        </a:spcAft>
                      </a:pPr>
                      <a:r>
                        <a:rPr lang="en-GB" sz="1800">
                          <a:effectLst/>
                        </a:rPr>
                        <a:t>Disobedient</a:t>
                      </a:r>
                      <a:endParaRPr lang="en-GB" sz="1800">
                        <a:effectLst/>
                        <a:latin typeface="Calibri"/>
                        <a:ea typeface="SimSun"/>
                        <a:cs typeface="Arial"/>
                      </a:endParaRPr>
                    </a:p>
                  </a:txBody>
                  <a:tcPr marL="51435" marR="51435" marT="0" marB="0"/>
                </a:tc>
                <a:tc>
                  <a:txBody>
                    <a:bodyPr/>
                    <a:lstStyle/>
                    <a:p>
                      <a:pPr algn="ctr">
                        <a:lnSpc>
                          <a:spcPct val="115000"/>
                        </a:lnSpc>
                        <a:spcAft>
                          <a:spcPts val="0"/>
                        </a:spcAft>
                      </a:pPr>
                      <a:r>
                        <a:rPr lang="en-GB" sz="1800">
                          <a:effectLst/>
                        </a:rPr>
                        <a:t>Dutiful</a:t>
                      </a:r>
                      <a:endParaRPr lang="en-GB" sz="1800">
                        <a:effectLst/>
                        <a:latin typeface="Calibri"/>
                        <a:ea typeface="SimSun"/>
                        <a:cs typeface="Arial"/>
                      </a:endParaRPr>
                    </a:p>
                  </a:txBody>
                  <a:tcPr marL="51435" marR="51435" marT="0" marB="0"/>
                </a:tc>
                <a:extLst>
                  <a:ext uri="{0D108BD9-81ED-4DB2-BD59-A6C34878D82A}">
                    <a16:rowId xmlns:a16="http://schemas.microsoft.com/office/drawing/2014/main" val="10007"/>
                  </a:ext>
                </a:extLst>
              </a:tr>
              <a:tr h="244163">
                <a:tc>
                  <a:txBody>
                    <a:bodyPr/>
                    <a:lstStyle/>
                    <a:p>
                      <a:pPr algn="ctr">
                        <a:lnSpc>
                          <a:spcPct val="115000"/>
                        </a:lnSpc>
                        <a:spcAft>
                          <a:spcPts val="0"/>
                        </a:spcAft>
                      </a:pPr>
                      <a:r>
                        <a:rPr lang="en-GB" sz="1800">
                          <a:effectLst/>
                        </a:rPr>
                        <a:t>Fanciful</a:t>
                      </a:r>
                      <a:endParaRPr lang="en-GB" sz="1800">
                        <a:effectLst/>
                        <a:latin typeface="Calibri"/>
                        <a:ea typeface="SimSun"/>
                        <a:cs typeface="Arial"/>
                      </a:endParaRPr>
                    </a:p>
                  </a:txBody>
                  <a:tcPr marL="51435" marR="51435" marT="0" marB="0"/>
                </a:tc>
                <a:tc>
                  <a:txBody>
                    <a:bodyPr/>
                    <a:lstStyle/>
                    <a:p>
                      <a:pPr algn="ctr">
                        <a:lnSpc>
                          <a:spcPct val="115000"/>
                        </a:lnSpc>
                        <a:spcAft>
                          <a:spcPts val="0"/>
                        </a:spcAft>
                      </a:pPr>
                      <a:r>
                        <a:rPr lang="en-GB" sz="1800">
                          <a:effectLst/>
                        </a:rPr>
                        <a:t>Realistic</a:t>
                      </a:r>
                      <a:endParaRPr lang="en-GB" sz="1800">
                        <a:effectLst/>
                        <a:latin typeface="Calibri"/>
                        <a:ea typeface="SimSun"/>
                        <a:cs typeface="Arial"/>
                      </a:endParaRPr>
                    </a:p>
                  </a:txBody>
                  <a:tcPr marL="51435" marR="51435" marT="0" marB="0"/>
                </a:tc>
                <a:extLst>
                  <a:ext uri="{0D108BD9-81ED-4DB2-BD59-A6C34878D82A}">
                    <a16:rowId xmlns:a16="http://schemas.microsoft.com/office/drawing/2014/main" val="10008"/>
                  </a:ext>
                </a:extLst>
              </a:tr>
              <a:tr h="244163">
                <a:tc>
                  <a:txBody>
                    <a:bodyPr/>
                    <a:lstStyle/>
                    <a:p>
                      <a:pPr algn="ctr">
                        <a:lnSpc>
                          <a:spcPct val="115000"/>
                        </a:lnSpc>
                        <a:spcAft>
                          <a:spcPts val="0"/>
                        </a:spcAft>
                      </a:pPr>
                      <a:r>
                        <a:rPr lang="en-GB" sz="1800">
                          <a:effectLst/>
                        </a:rPr>
                        <a:t>Fickle</a:t>
                      </a:r>
                      <a:endParaRPr lang="en-GB" sz="1800">
                        <a:effectLst/>
                        <a:latin typeface="Calibri"/>
                        <a:ea typeface="SimSun"/>
                        <a:cs typeface="Arial"/>
                      </a:endParaRPr>
                    </a:p>
                  </a:txBody>
                  <a:tcPr marL="51435" marR="51435" marT="0" marB="0"/>
                </a:tc>
                <a:tc>
                  <a:txBody>
                    <a:bodyPr/>
                    <a:lstStyle/>
                    <a:p>
                      <a:pPr algn="ctr">
                        <a:lnSpc>
                          <a:spcPct val="115000"/>
                        </a:lnSpc>
                        <a:spcAft>
                          <a:spcPts val="0"/>
                        </a:spcAft>
                      </a:pPr>
                      <a:r>
                        <a:rPr lang="en-GB" sz="1800">
                          <a:effectLst/>
                        </a:rPr>
                        <a:t>Constant</a:t>
                      </a:r>
                      <a:endParaRPr lang="en-GB" sz="1800">
                        <a:effectLst/>
                        <a:latin typeface="Calibri"/>
                        <a:ea typeface="SimSun"/>
                        <a:cs typeface="Arial"/>
                      </a:endParaRPr>
                    </a:p>
                  </a:txBody>
                  <a:tcPr marL="51435" marR="51435" marT="0" marB="0"/>
                </a:tc>
                <a:extLst>
                  <a:ext uri="{0D108BD9-81ED-4DB2-BD59-A6C34878D82A}">
                    <a16:rowId xmlns:a16="http://schemas.microsoft.com/office/drawing/2014/main" val="10009"/>
                  </a:ext>
                </a:extLst>
              </a:tr>
              <a:tr h="244163">
                <a:tc>
                  <a:txBody>
                    <a:bodyPr/>
                    <a:lstStyle/>
                    <a:p>
                      <a:pPr algn="ctr">
                        <a:lnSpc>
                          <a:spcPct val="115000"/>
                        </a:lnSpc>
                        <a:spcAft>
                          <a:spcPts val="0"/>
                        </a:spcAft>
                      </a:pPr>
                      <a:r>
                        <a:rPr lang="en-GB" sz="1800">
                          <a:effectLst/>
                        </a:rPr>
                        <a:t>Act without thinking</a:t>
                      </a:r>
                      <a:endParaRPr lang="en-GB" sz="1800">
                        <a:effectLst/>
                        <a:latin typeface="Calibri"/>
                        <a:ea typeface="SimSun"/>
                        <a:cs typeface="Arial"/>
                      </a:endParaRPr>
                    </a:p>
                  </a:txBody>
                  <a:tcPr marL="51435" marR="51435" marT="0" marB="0"/>
                </a:tc>
                <a:tc>
                  <a:txBody>
                    <a:bodyPr/>
                    <a:lstStyle/>
                    <a:p>
                      <a:pPr algn="ctr">
                        <a:lnSpc>
                          <a:spcPct val="115000"/>
                        </a:lnSpc>
                        <a:spcAft>
                          <a:spcPts val="0"/>
                        </a:spcAft>
                      </a:pPr>
                      <a:r>
                        <a:rPr lang="en-GB" sz="1800">
                          <a:effectLst/>
                        </a:rPr>
                        <a:t>Think before acting</a:t>
                      </a:r>
                      <a:endParaRPr lang="en-GB" sz="1800">
                        <a:effectLst/>
                        <a:latin typeface="Calibri"/>
                        <a:ea typeface="SimSun"/>
                        <a:cs typeface="Arial"/>
                      </a:endParaRPr>
                    </a:p>
                  </a:txBody>
                  <a:tcPr marL="51435" marR="51435" marT="0" marB="0"/>
                </a:tc>
                <a:extLst>
                  <a:ext uri="{0D108BD9-81ED-4DB2-BD59-A6C34878D82A}">
                    <a16:rowId xmlns:a16="http://schemas.microsoft.com/office/drawing/2014/main" val="10010"/>
                  </a:ext>
                </a:extLst>
              </a:tr>
              <a:tr h="244163">
                <a:tc>
                  <a:txBody>
                    <a:bodyPr/>
                    <a:lstStyle/>
                    <a:p>
                      <a:pPr algn="ctr">
                        <a:lnSpc>
                          <a:spcPct val="115000"/>
                        </a:lnSpc>
                        <a:spcAft>
                          <a:spcPts val="0"/>
                        </a:spcAft>
                      </a:pPr>
                      <a:r>
                        <a:rPr lang="en-GB" sz="1800">
                          <a:effectLst/>
                        </a:rPr>
                        <a:t>Animated</a:t>
                      </a:r>
                      <a:endParaRPr lang="en-GB" sz="1800">
                        <a:effectLst/>
                        <a:latin typeface="Calibri"/>
                        <a:ea typeface="SimSun"/>
                        <a:cs typeface="Arial"/>
                      </a:endParaRPr>
                    </a:p>
                  </a:txBody>
                  <a:tcPr marL="51435" marR="51435" marT="0" marB="0"/>
                </a:tc>
                <a:tc>
                  <a:txBody>
                    <a:bodyPr/>
                    <a:lstStyle/>
                    <a:p>
                      <a:pPr algn="ctr">
                        <a:lnSpc>
                          <a:spcPct val="115000"/>
                        </a:lnSpc>
                        <a:spcAft>
                          <a:spcPts val="0"/>
                        </a:spcAft>
                      </a:pPr>
                      <a:r>
                        <a:rPr lang="en-GB" sz="1800">
                          <a:effectLst/>
                        </a:rPr>
                        <a:t>Restrained  </a:t>
                      </a:r>
                      <a:endParaRPr lang="en-GB" sz="1800">
                        <a:effectLst/>
                        <a:latin typeface="Calibri"/>
                        <a:ea typeface="SimSun"/>
                        <a:cs typeface="Arial"/>
                      </a:endParaRPr>
                    </a:p>
                  </a:txBody>
                  <a:tcPr marL="51435" marR="51435" marT="0" marB="0"/>
                </a:tc>
                <a:extLst>
                  <a:ext uri="{0D108BD9-81ED-4DB2-BD59-A6C34878D82A}">
                    <a16:rowId xmlns:a16="http://schemas.microsoft.com/office/drawing/2014/main" val="10011"/>
                  </a:ext>
                </a:extLst>
              </a:tr>
              <a:tr h="244163">
                <a:tc>
                  <a:txBody>
                    <a:bodyPr/>
                    <a:lstStyle/>
                    <a:p>
                      <a:pPr algn="ctr">
                        <a:lnSpc>
                          <a:spcPct val="115000"/>
                        </a:lnSpc>
                        <a:spcAft>
                          <a:spcPts val="0"/>
                        </a:spcAft>
                      </a:pPr>
                      <a:r>
                        <a:rPr lang="en-GB" sz="1800">
                          <a:effectLst/>
                        </a:rPr>
                        <a:t>Changeable Mood</a:t>
                      </a:r>
                      <a:endParaRPr lang="en-GB" sz="1800">
                        <a:effectLst/>
                        <a:latin typeface="Calibri"/>
                        <a:ea typeface="SimSun"/>
                        <a:cs typeface="Arial"/>
                      </a:endParaRPr>
                    </a:p>
                  </a:txBody>
                  <a:tcPr marL="51435" marR="51435" marT="0" marB="0"/>
                </a:tc>
                <a:tc>
                  <a:txBody>
                    <a:bodyPr/>
                    <a:lstStyle/>
                    <a:p>
                      <a:pPr algn="ctr">
                        <a:lnSpc>
                          <a:spcPct val="115000"/>
                        </a:lnSpc>
                        <a:spcAft>
                          <a:spcPts val="0"/>
                        </a:spcAft>
                      </a:pPr>
                      <a:r>
                        <a:rPr lang="en-GB" sz="1800">
                          <a:effectLst/>
                        </a:rPr>
                        <a:t>Stable Mood</a:t>
                      </a:r>
                      <a:endParaRPr lang="en-GB" sz="1800">
                        <a:effectLst/>
                        <a:latin typeface="Calibri"/>
                        <a:ea typeface="SimSun"/>
                        <a:cs typeface="Arial"/>
                      </a:endParaRPr>
                    </a:p>
                  </a:txBody>
                  <a:tcPr marL="51435" marR="51435" marT="0" marB="0"/>
                </a:tc>
                <a:extLst>
                  <a:ext uri="{0D108BD9-81ED-4DB2-BD59-A6C34878D82A}">
                    <a16:rowId xmlns:a16="http://schemas.microsoft.com/office/drawing/2014/main" val="10012"/>
                  </a:ext>
                </a:extLst>
              </a:tr>
            </a:tbl>
          </a:graphicData>
        </a:graphic>
      </p:graphicFrame>
      <p:sp>
        <p:nvSpPr>
          <p:cNvPr id="3" name="Rectangle 1"/>
          <p:cNvSpPr>
            <a:spLocks noChangeArrowheads="1"/>
          </p:cNvSpPr>
          <p:nvPr/>
        </p:nvSpPr>
        <p:spPr bwMode="auto">
          <a:xfrm>
            <a:off x="1076331" y="171292"/>
            <a:ext cx="6991337" cy="1408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ctr">
              <a:tabLst>
                <a:tab pos="4029075" algn="l"/>
              </a:tabLst>
            </a:pPr>
            <a:r>
              <a:rPr lang="en-GB" sz="2100" b="1">
                <a:solidFill>
                  <a:schemeClr val="accent1"/>
                </a:solidFill>
                <a:latin typeface="Source Sans Pro" pitchFamily="34" charset="0"/>
                <a:ea typeface="Times New Roman" pitchFamily="18" charset="0"/>
                <a:cs typeface="Arial" pitchFamily="34" charset="0"/>
              </a:rPr>
              <a:t>Assessing Styles of Coping Word-Pair List</a:t>
            </a:r>
            <a:endParaRPr lang="en-GB" sz="900">
              <a:solidFill>
                <a:schemeClr val="accent1"/>
              </a:solidFill>
              <a:latin typeface="Source Sans Pro" pitchFamily="34" charset="0"/>
              <a:cs typeface="Arial" pitchFamily="34" charset="0"/>
            </a:endParaRPr>
          </a:p>
          <a:p>
            <a:pPr algn="ctr">
              <a:tabLst>
                <a:tab pos="4029075" algn="l"/>
              </a:tabLst>
            </a:pPr>
            <a:r>
              <a:rPr lang="en-GB" sz="2200" b="1">
                <a:latin typeface="Source Sans Pro" pitchFamily="34" charset="0"/>
                <a:ea typeface="Times New Roman" pitchFamily="18" charset="0"/>
                <a:cs typeface="Arial" pitchFamily="34" charset="0"/>
              </a:rPr>
              <a:t>Select the word in each row that best describes you.  </a:t>
            </a:r>
            <a:endParaRPr lang="en-GB" sz="2200">
              <a:latin typeface="Source Sans Pro" pitchFamily="34" charset="0"/>
              <a:cs typeface="Arial" pitchFamily="34" charset="0"/>
            </a:endParaRPr>
          </a:p>
          <a:p>
            <a:pPr algn="ctr">
              <a:tabLst>
                <a:tab pos="4029075" algn="l"/>
              </a:tabLst>
            </a:pPr>
            <a:r>
              <a:rPr lang="en-GB" sz="2200" b="1">
                <a:latin typeface="Source Sans Pro" pitchFamily="34" charset="0"/>
                <a:ea typeface="Times New Roman" pitchFamily="18" charset="0"/>
                <a:cs typeface="Arial" pitchFamily="34" charset="0"/>
              </a:rPr>
              <a:t>Tally up the number in each column.</a:t>
            </a:r>
          </a:p>
          <a:p>
            <a:pPr algn="ctr">
              <a:tabLst>
                <a:tab pos="4029075" algn="l"/>
              </a:tabLst>
            </a:pPr>
            <a:r>
              <a:rPr lang="en-GB" sz="2200" b="1">
                <a:latin typeface="Source Sans Pro" pitchFamily="34" charset="0"/>
                <a:ea typeface="Times New Roman" pitchFamily="18" charset="0"/>
                <a:cs typeface="Arial" pitchFamily="34" charset="0"/>
              </a:rPr>
              <a:t>The more you have in one column suggests your style. </a:t>
            </a:r>
            <a:endParaRPr lang="en-GB" sz="2200">
              <a:latin typeface="Source Sans Pro" pitchFamily="34" charset="0"/>
              <a:cs typeface="Arial" pitchFamily="34" charset="0"/>
            </a:endParaRPr>
          </a:p>
        </p:txBody>
      </p:sp>
    </p:spTree>
    <p:custDataLst>
      <p:tags r:id="rId1"/>
    </p:custDataLst>
    <p:extLst>
      <p:ext uri="{BB962C8B-B14F-4D97-AF65-F5344CB8AC3E}">
        <p14:creationId xmlns:p14="http://schemas.microsoft.com/office/powerpoint/2010/main" val="1971072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82773" y="1151165"/>
            <a:ext cx="5620770" cy="1315745"/>
          </a:xfrm>
          <a:prstGeom prst="rect">
            <a:avLst/>
          </a:prstGeom>
          <a:noFill/>
        </p:spPr>
        <p:txBody>
          <a:bodyPr wrap="none" lIns="68580" tIns="34290" rIns="68580" bIns="34290">
            <a:spAutoFit/>
          </a:bodyPr>
          <a:lstStyle/>
          <a:p>
            <a:pPr algn="ctr"/>
            <a:r>
              <a:rPr lang="en-US" sz="4050" err="1">
                <a:ln w="0"/>
                <a:latin typeface="Source Sans Pro" pitchFamily="34" charset="0"/>
              </a:rPr>
              <a:t>Overcontrol</a:t>
            </a:r>
            <a:r>
              <a:rPr lang="en-US" sz="4050">
                <a:ln w="0"/>
                <a:latin typeface="Source Sans Pro" pitchFamily="34" charset="0"/>
              </a:rPr>
              <a:t> is a problem </a:t>
            </a:r>
          </a:p>
          <a:p>
            <a:pPr algn="ctr"/>
            <a:r>
              <a:rPr lang="en-US" sz="4050">
                <a:ln w="0"/>
                <a:latin typeface="Source Sans Pro" pitchFamily="34" charset="0"/>
              </a:rPr>
              <a:t>of emotional loneliness</a:t>
            </a:r>
          </a:p>
        </p:txBody>
      </p:sp>
      <p:sp>
        <p:nvSpPr>
          <p:cNvPr id="3" name="Rectangle 2"/>
          <p:cNvSpPr/>
          <p:nvPr/>
        </p:nvSpPr>
        <p:spPr>
          <a:xfrm>
            <a:off x="4603379" y="3886200"/>
            <a:ext cx="225062" cy="530915"/>
          </a:xfrm>
          <a:prstGeom prst="rect">
            <a:avLst/>
          </a:prstGeom>
          <a:noFill/>
        </p:spPr>
        <p:txBody>
          <a:bodyPr wrap="none" lIns="68580" tIns="34290" rIns="68580" bIns="34290">
            <a:spAutoFit/>
          </a:bodyPr>
          <a:lstStyle/>
          <a:p>
            <a:pPr algn="ctr"/>
            <a:r>
              <a:rPr lang="en-US" sz="3000" b="1">
                <a:ln w="1905"/>
                <a:solidFill>
                  <a:srgbClr val="200060"/>
                </a:solidFill>
                <a:effectLst>
                  <a:innerShdw blurRad="69850" dist="43180" dir="5400000">
                    <a:srgbClr val="000000">
                      <a:alpha val="65000"/>
                    </a:srgbClr>
                  </a:innerShdw>
                </a:effectLst>
              </a:rPr>
              <a:t> </a:t>
            </a:r>
          </a:p>
        </p:txBody>
      </p:sp>
      <p:sp>
        <p:nvSpPr>
          <p:cNvPr id="4" name="TextBox 3"/>
          <p:cNvSpPr txBox="1"/>
          <p:nvPr/>
        </p:nvSpPr>
        <p:spPr>
          <a:xfrm>
            <a:off x="1092179" y="4151676"/>
            <a:ext cx="6801882" cy="1523494"/>
          </a:xfrm>
          <a:prstGeom prst="rect">
            <a:avLst/>
          </a:prstGeom>
          <a:noFill/>
        </p:spPr>
        <p:txBody>
          <a:bodyPr wrap="square" rtlCol="0" anchor="t">
            <a:spAutoFit/>
          </a:bodyPr>
          <a:lstStyle/>
          <a:p>
            <a:pPr algn="ctr"/>
            <a:r>
              <a:rPr lang="en-GB" sz="2100" b="1">
                <a:latin typeface="Source Sans Pro Black"/>
                <a:ea typeface="Source Sans Pro Black"/>
              </a:rPr>
              <a:t>Not necessarily </a:t>
            </a:r>
            <a:endParaRPr lang="en-US"/>
          </a:p>
          <a:p>
            <a:pPr algn="ctr"/>
            <a:r>
              <a:rPr lang="en-GB" sz="2400" b="1">
                <a:solidFill>
                  <a:srgbClr val="0070C0"/>
                </a:solidFill>
                <a:latin typeface="Source Sans Pro Black"/>
                <a:ea typeface="Source Sans Pro Black"/>
              </a:rPr>
              <a:t>lack of social contact </a:t>
            </a:r>
            <a:endParaRPr lang="en-GB" sz="2400" b="1">
              <a:solidFill>
                <a:srgbClr val="0070C0"/>
              </a:solidFill>
              <a:latin typeface="Source Sans Pro Black" pitchFamily="34" charset="0"/>
              <a:ea typeface="Source Sans Pro Black"/>
            </a:endParaRPr>
          </a:p>
          <a:p>
            <a:pPr algn="ctr"/>
            <a:r>
              <a:rPr lang="en-GB" sz="2400">
                <a:solidFill>
                  <a:srgbClr val="0070C0"/>
                </a:solidFill>
                <a:latin typeface="Source Sans Pro Black"/>
                <a:ea typeface="Source Sans Pro Black"/>
              </a:rPr>
              <a:t>but </a:t>
            </a:r>
            <a:endParaRPr lang="en-GB" sz="2400">
              <a:solidFill>
                <a:srgbClr val="0070C0"/>
              </a:solidFill>
              <a:latin typeface="Source Sans Pro Black" pitchFamily="34" charset="0"/>
              <a:ea typeface="Source Sans Pro Black"/>
            </a:endParaRPr>
          </a:p>
          <a:p>
            <a:pPr algn="ctr"/>
            <a:r>
              <a:rPr lang="en-GB" sz="2400" b="1">
                <a:solidFill>
                  <a:srgbClr val="0070C0"/>
                </a:solidFill>
                <a:latin typeface="Source Sans Pro Black"/>
                <a:ea typeface="Source Sans Pro Black"/>
              </a:rPr>
              <a:t>lack of social connectedness </a:t>
            </a:r>
            <a:endParaRPr lang="en-GB" sz="2400" b="1">
              <a:solidFill>
                <a:srgbClr val="0070C0"/>
              </a:solidFill>
              <a:latin typeface="Source Sans Pro Black" pitchFamily="34" charset="0"/>
              <a:ea typeface="Source Sans Pro Black"/>
            </a:endParaRPr>
          </a:p>
        </p:txBody>
      </p:sp>
      <p:sp>
        <p:nvSpPr>
          <p:cNvPr id="5" name="Rectangle 4"/>
          <p:cNvSpPr/>
          <p:nvPr/>
        </p:nvSpPr>
        <p:spPr>
          <a:xfrm>
            <a:off x="3011710" y="2466909"/>
            <a:ext cx="3064493" cy="1500411"/>
          </a:xfrm>
          <a:prstGeom prst="rect">
            <a:avLst/>
          </a:prstGeom>
          <a:noFill/>
        </p:spPr>
        <p:txBody>
          <a:bodyPr wrap="none" lIns="68580" tIns="34290" rIns="68580" bIns="34290">
            <a:spAutoFit/>
          </a:bodyPr>
          <a:lstStyle/>
          <a:p>
            <a:pPr algn="ctr"/>
            <a:r>
              <a:rPr lang="en-US" sz="2700">
                <a:ln w="0"/>
                <a:solidFill>
                  <a:schemeClr val="accent1"/>
                </a:solidFill>
              </a:rPr>
              <a:t>Secondary to </a:t>
            </a:r>
          </a:p>
          <a:p>
            <a:pPr algn="ctr"/>
            <a:r>
              <a:rPr lang="en-US" sz="2400">
                <a:ln w="0"/>
                <a:solidFill>
                  <a:schemeClr val="accent1"/>
                </a:solidFill>
              </a:rPr>
              <a:t>Low Openness </a:t>
            </a:r>
          </a:p>
          <a:p>
            <a:pPr algn="ctr"/>
            <a:r>
              <a:rPr lang="en-US">
                <a:ln w="0"/>
                <a:solidFill>
                  <a:schemeClr val="accent1"/>
                </a:solidFill>
              </a:rPr>
              <a:t>&amp; </a:t>
            </a:r>
          </a:p>
          <a:p>
            <a:pPr algn="ctr"/>
            <a:r>
              <a:rPr lang="en-US" sz="2400">
                <a:ln w="0"/>
                <a:solidFill>
                  <a:schemeClr val="accent1"/>
                </a:solidFill>
              </a:rPr>
              <a:t>Social-Signaling Deficits</a:t>
            </a:r>
          </a:p>
        </p:txBody>
      </p:sp>
    </p:spTree>
    <p:custDataLst>
      <p:tags r:id="rId1"/>
    </p:custDataLst>
    <p:extLst>
      <p:ext uri="{BB962C8B-B14F-4D97-AF65-F5344CB8AC3E}">
        <p14:creationId xmlns:p14="http://schemas.microsoft.com/office/powerpoint/2010/main" val="278611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1" end="1"/>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p:cTn id="25"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2" end="2"/>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p:cTn id="31"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8419-98AF-4D04-9522-1A8B6E3D4EA1}"/>
              </a:ext>
            </a:extLst>
          </p:cNvPr>
          <p:cNvSpPr>
            <a:spLocks noGrp="1"/>
          </p:cNvSpPr>
          <p:nvPr>
            <p:ph type="title"/>
          </p:nvPr>
        </p:nvSpPr>
        <p:spPr>
          <a:xfrm>
            <a:off x="1017458" y="51586"/>
            <a:ext cx="6978173" cy="1325563"/>
          </a:xfrm>
        </p:spPr>
        <p:txBody>
          <a:bodyPr/>
          <a:lstStyle/>
          <a:p>
            <a:pPr algn="ctr">
              <a:defRPr/>
            </a:pPr>
            <a:r>
              <a:rPr lang="en-US">
                <a:cs typeface="Calibri Light"/>
              </a:rPr>
              <a:t>Typical OC Problem Behaviors</a:t>
            </a:r>
          </a:p>
        </p:txBody>
      </p:sp>
      <p:sp>
        <p:nvSpPr>
          <p:cNvPr id="5" name="Arrow: Down 4">
            <a:extLst>
              <a:ext uri="{FF2B5EF4-FFF2-40B4-BE49-F238E27FC236}">
                <a16:creationId xmlns:a16="http://schemas.microsoft.com/office/drawing/2014/main" id="{478CACAA-3BA3-43D8-994A-D2B65AA0F7BF}"/>
              </a:ext>
            </a:extLst>
          </p:cNvPr>
          <p:cNvSpPr/>
          <p:nvPr/>
        </p:nvSpPr>
        <p:spPr>
          <a:xfrm rot="-3180000">
            <a:off x="2244766" y="5863218"/>
            <a:ext cx="1215737" cy="635924"/>
          </a:xfrm>
          <a:prstGeom prst="downArrow">
            <a:avLst/>
          </a:prstGeom>
          <a:noFill/>
          <a:ln>
            <a:solidFill>
              <a:srgbClr val="E6502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013"/>
          </a:p>
        </p:txBody>
      </p:sp>
      <p:sp>
        <p:nvSpPr>
          <p:cNvPr id="7" name="Content Placeholder 2">
            <a:extLst>
              <a:ext uri="{FF2B5EF4-FFF2-40B4-BE49-F238E27FC236}">
                <a16:creationId xmlns:a16="http://schemas.microsoft.com/office/drawing/2014/main" id="{FF3ABB83-B1E6-4D51-AD1B-A1247BA86C57}"/>
              </a:ext>
            </a:extLst>
          </p:cNvPr>
          <p:cNvSpPr txBox="1">
            <a:spLocks/>
          </p:cNvSpPr>
          <p:nvPr/>
        </p:nvSpPr>
        <p:spPr>
          <a:xfrm>
            <a:off x="3391667" y="5982384"/>
            <a:ext cx="3976604" cy="510450"/>
          </a:xfrm>
          <a:prstGeom prst="rect">
            <a:avLst/>
          </a:prstGeom>
          <a:noFill/>
          <a:ln w="19050" cap="flat" cmpd="sng" algn="ctr">
            <a:solidFill>
              <a:srgbClr val="E65023"/>
            </a:solidFill>
            <a:prstDash val="solid"/>
            <a:miter lim="800000"/>
          </a:ln>
        </p:spPr>
        <p:style>
          <a:lnRef idx="2">
            <a:schemeClr val="accent2"/>
          </a:lnRef>
          <a:fillRef idx="1">
            <a:schemeClr val="lt1"/>
          </a:fillRef>
          <a:effectRef idx="0">
            <a:schemeClr val="accent2"/>
          </a:effectRef>
          <a:fontRef idx="minor">
            <a:schemeClr val="dk1"/>
          </a:fontRef>
        </p:style>
        <p:txBody>
          <a:bodyPr vert="horz" lIns="51435" tIns="25718" rIns="51435" bIns="25718"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en-GB" sz="3000" b="1" i="1"/>
              <a:t>Emotional Loneliness</a:t>
            </a:r>
            <a:endParaRPr lang="en-GB" sz="3000" b="1" i="1">
              <a:cs typeface="Calibri"/>
            </a:endParaRPr>
          </a:p>
        </p:txBody>
      </p:sp>
      <p:graphicFrame>
        <p:nvGraphicFramePr>
          <p:cNvPr id="248" name="Table 248">
            <a:extLst>
              <a:ext uri="{FF2B5EF4-FFF2-40B4-BE49-F238E27FC236}">
                <a16:creationId xmlns:a16="http://schemas.microsoft.com/office/drawing/2014/main" id="{7728C300-5D67-4FA8-9808-6C0F800EEE24}"/>
              </a:ext>
            </a:extLst>
          </p:cNvPr>
          <p:cNvGraphicFramePr>
            <a:graphicFrameLocks noGrp="1"/>
          </p:cNvGraphicFramePr>
          <p:nvPr>
            <p:extLst>
              <p:ext uri="{D42A27DB-BD31-4B8C-83A1-F6EECF244321}">
                <p14:modId xmlns:p14="http://schemas.microsoft.com/office/powerpoint/2010/main" val="2263398834"/>
              </p:ext>
            </p:extLst>
          </p:nvPr>
        </p:nvGraphicFramePr>
        <p:xfrm>
          <a:off x="1514418" y="1079534"/>
          <a:ext cx="5984255" cy="4517507"/>
        </p:xfrm>
        <a:graphic>
          <a:graphicData uri="http://schemas.openxmlformats.org/drawingml/2006/table">
            <a:tbl>
              <a:tblPr firstRow="1" bandRow="1">
                <a:tableStyleId>{5C22544A-7EE6-4342-B048-85BDC9FD1C3A}</a:tableStyleId>
              </a:tblPr>
              <a:tblGrid>
                <a:gridCol w="2244652">
                  <a:extLst>
                    <a:ext uri="{9D8B030D-6E8A-4147-A177-3AD203B41FA5}">
                      <a16:colId xmlns:a16="http://schemas.microsoft.com/office/drawing/2014/main" val="4063064499"/>
                    </a:ext>
                  </a:extLst>
                </a:gridCol>
                <a:gridCol w="3739603">
                  <a:extLst>
                    <a:ext uri="{9D8B030D-6E8A-4147-A177-3AD203B41FA5}">
                      <a16:colId xmlns:a16="http://schemas.microsoft.com/office/drawing/2014/main" val="2429833870"/>
                    </a:ext>
                  </a:extLst>
                </a:gridCol>
              </a:tblGrid>
              <a:tr h="336573">
                <a:tc>
                  <a:txBody>
                    <a:bodyPr/>
                    <a:lstStyle/>
                    <a:p>
                      <a:pPr lvl="0" algn="ctr">
                        <a:buNone/>
                      </a:pPr>
                      <a:r>
                        <a:rPr lang="en-US" sz="1800" b="1" i="0" u="none" strike="noStrike" noProof="0"/>
                        <a:t>Theme</a:t>
                      </a:r>
                    </a:p>
                  </a:txBody>
                  <a:tcPr/>
                </a:tc>
                <a:tc>
                  <a:txBody>
                    <a:bodyPr/>
                    <a:lstStyle/>
                    <a:p>
                      <a:pPr algn="ctr"/>
                      <a:r>
                        <a:rPr lang="en-US"/>
                        <a:t>Example Social Signals</a:t>
                      </a:r>
                      <a:endParaRPr lang="en-US" err="1"/>
                    </a:p>
                  </a:txBody>
                  <a:tcPr/>
                </a:tc>
                <a:extLst>
                  <a:ext uri="{0D108BD9-81ED-4DB2-BD59-A6C34878D82A}">
                    <a16:rowId xmlns:a16="http://schemas.microsoft.com/office/drawing/2014/main" val="2009288840"/>
                  </a:ext>
                </a:extLst>
              </a:tr>
              <a:tr h="740461">
                <a:tc>
                  <a:txBody>
                    <a:bodyPr/>
                    <a:lstStyle/>
                    <a:p>
                      <a:pPr lvl="0" algn="l">
                        <a:lnSpc>
                          <a:spcPct val="100000"/>
                        </a:lnSpc>
                        <a:spcBef>
                          <a:spcPts val="0"/>
                        </a:spcBef>
                        <a:spcAft>
                          <a:spcPts val="0"/>
                        </a:spcAft>
                        <a:buNone/>
                      </a:pPr>
                      <a:r>
                        <a:rPr lang="en-US" sz="1600" b="0" i="0" u="none" strike="noStrike" noProof="0">
                          <a:solidFill>
                            <a:schemeClr val="tx1">
                              <a:lumMod val="75000"/>
                              <a:lumOff val="25000"/>
                            </a:schemeClr>
                          </a:solidFill>
                          <a:latin typeface="Calibri"/>
                        </a:rPr>
                        <a:t>Hyper-detail focused and overly cautious</a:t>
                      </a:r>
                      <a:endParaRPr lang="en-US" sz="1600" b="0" i="0" u="none" strike="noStrike" noProof="0">
                        <a:latin typeface="Calibri"/>
                      </a:endParaRPr>
                    </a:p>
                    <a:p>
                      <a:pPr lvl="0">
                        <a:buNone/>
                      </a:pPr>
                      <a:endParaRPr lang="en-US" sz="1600"/>
                    </a:p>
                  </a:txBody>
                  <a:tcPr/>
                </a:tc>
                <a:tc>
                  <a:txBody>
                    <a:bodyPr/>
                    <a:lstStyle/>
                    <a:p>
                      <a:pPr lvl="0" algn="l">
                        <a:lnSpc>
                          <a:spcPct val="100000"/>
                        </a:lnSpc>
                        <a:spcBef>
                          <a:spcPts val="0"/>
                        </a:spcBef>
                        <a:spcAft>
                          <a:spcPts val="0"/>
                        </a:spcAft>
                        <a:buNone/>
                      </a:pPr>
                      <a:r>
                        <a:rPr lang="en-US" sz="1600" b="0" i="0" u="none" strike="noStrike" noProof="0">
                          <a:solidFill>
                            <a:schemeClr val="tx1">
                              <a:lumMod val="75000"/>
                              <a:lumOff val="25000"/>
                            </a:schemeClr>
                          </a:solidFill>
                          <a:latin typeface="Calibri"/>
                        </a:rPr>
                        <a:t>Avoiding feedback and novel situations </a:t>
                      </a:r>
                      <a:endParaRPr lang="en-US" sz="1600" b="0" i="0" u="none" strike="noStrike" noProof="0">
                        <a:latin typeface="Calibri"/>
                      </a:endParaRPr>
                    </a:p>
                    <a:p>
                      <a:pPr lvl="0">
                        <a:buNone/>
                      </a:pPr>
                      <a:endParaRPr lang="en-US" sz="1600"/>
                    </a:p>
                  </a:txBody>
                  <a:tcPr/>
                </a:tc>
                <a:extLst>
                  <a:ext uri="{0D108BD9-81ED-4DB2-BD59-A6C34878D82A}">
                    <a16:rowId xmlns:a16="http://schemas.microsoft.com/office/drawing/2014/main" val="875275528"/>
                  </a:ext>
                </a:extLst>
              </a:tr>
              <a:tr h="740461">
                <a:tc>
                  <a:txBody>
                    <a:bodyPr/>
                    <a:lstStyle/>
                    <a:p>
                      <a:pPr lvl="0">
                        <a:buNone/>
                      </a:pPr>
                      <a:r>
                        <a:rPr lang="en-US" sz="1600" b="0" i="0" u="none" strike="noStrike" noProof="0">
                          <a:solidFill>
                            <a:schemeClr val="tx1">
                              <a:lumMod val="75000"/>
                              <a:lumOff val="25000"/>
                            </a:schemeClr>
                          </a:solidFill>
                          <a:latin typeface="Calibri"/>
                        </a:rPr>
                        <a:t>Rigid and rule-governed behavior</a:t>
                      </a:r>
                      <a:endParaRPr lang="en-US" sz="1600"/>
                    </a:p>
                  </a:txBody>
                  <a:tcPr/>
                </a:tc>
                <a:tc>
                  <a:txBody>
                    <a:bodyPr/>
                    <a:lstStyle/>
                    <a:p>
                      <a:r>
                        <a:rPr lang="en-US" sz="1600"/>
                        <a:t>Compulsive planning &amp; scheduling, eating or exercising same time every day</a:t>
                      </a:r>
                    </a:p>
                  </a:txBody>
                  <a:tcPr/>
                </a:tc>
                <a:extLst>
                  <a:ext uri="{0D108BD9-81ED-4DB2-BD59-A6C34878D82A}">
                    <a16:rowId xmlns:a16="http://schemas.microsoft.com/office/drawing/2014/main" val="2781045414"/>
                  </a:ext>
                </a:extLst>
              </a:tr>
              <a:tr h="740461">
                <a:tc>
                  <a:txBody>
                    <a:bodyPr/>
                    <a:lstStyle/>
                    <a:p>
                      <a:pPr lvl="0">
                        <a:buNone/>
                      </a:pPr>
                      <a:r>
                        <a:rPr lang="en-US" sz="1600" b="0" i="0" u="none" strike="noStrike" noProof="0">
                          <a:solidFill>
                            <a:schemeClr val="tx1">
                              <a:lumMod val="75000"/>
                              <a:lumOff val="25000"/>
                            </a:schemeClr>
                          </a:solidFill>
                          <a:latin typeface="Calibri"/>
                        </a:rPr>
                        <a:t>Inhibited and disingenuous emotional expression </a:t>
                      </a:r>
                      <a:endParaRPr lang="en-US" sz="1600"/>
                    </a:p>
                  </a:txBody>
                  <a:tcPr/>
                </a:tc>
                <a:tc>
                  <a:txBody>
                    <a:bodyPr/>
                    <a:lstStyle/>
                    <a:p>
                      <a:r>
                        <a:rPr lang="en-US" sz="1600"/>
                        <a:t>Flat, muted face, smiling or laughing when upset, indirect communication</a:t>
                      </a:r>
                    </a:p>
                  </a:txBody>
                  <a:tcPr/>
                </a:tc>
                <a:extLst>
                  <a:ext uri="{0D108BD9-81ED-4DB2-BD59-A6C34878D82A}">
                    <a16:rowId xmlns:a16="http://schemas.microsoft.com/office/drawing/2014/main" val="2505083360"/>
                  </a:ext>
                </a:extLst>
              </a:tr>
              <a:tr h="740461">
                <a:tc>
                  <a:txBody>
                    <a:bodyPr/>
                    <a:lstStyle/>
                    <a:p>
                      <a:pPr lvl="0" algn="l">
                        <a:lnSpc>
                          <a:spcPct val="100000"/>
                        </a:lnSpc>
                        <a:spcBef>
                          <a:spcPts val="0"/>
                        </a:spcBef>
                        <a:spcAft>
                          <a:spcPts val="0"/>
                        </a:spcAft>
                        <a:buNone/>
                      </a:pPr>
                      <a:r>
                        <a:rPr lang="en-US" sz="1600" b="0" i="0" u="none" strike="noStrike" noProof="0">
                          <a:solidFill>
                            <a:schemeClr val="tx1">
                              <a:lumMod val="75000"/>
                              <a:lumOff val="25000"/>
                            </a:schemeClr>
                          </a:solidFill>
                          <a:latin typeface="Calibri"/>
                        </a:rPr>
                        <a:t>Aloof and distant style of relating </a:t>
                      </a:r>
                      <a:endParaRPr lang="en-US" sz="1600" b="0" i="0" u="none" strike="noStrike" noProof="0">
                        <a:latin typeface="Calibri"/>
                      </a:endParaRPr>
                    </a:p>
                    <a:p>
                      <a:pPr lvl="0">
                        <a:buNone/>
                      </a:pPr>
                      <a:endParaRPr lang="en-US" sz="1600"/>
                    </a:p>
                  </a:txBody>
                  <a:tcPr/>
                </a:tc>
                <a:tc>
                  <a:txBody>
                    <a:bodyPr/>
                    <a:lstStyle/>
                    <a:p>
                      <a:r>
                        <a:rPr lang="en-US" sz="1600"/>
                        <a:t>Not returning calls or texts,  avoiding self-disclosure</a:t>
                      </a:r>
                    </a:p>
                  </a:txBody>
                  <a:tcPr/>
                </a:tc>
                <a:extLst>
                  <a:ext uri="{0D108BD9-81ED-4DB2-BD59-A6C34878D82A}">
                    <a16:rowId xmlns:a16="http://schemas.microsoft.com/office/drawing/2014/main" val="864124619"/>
                  </a:ext>
                </a:extLst>
              </a:tr>
              <a:tr h="942406">
                <a:tc>
                  <a:txBody>
                    <a:bodyPr/>
                    <a:lstStyle/>
                    <a:p>
                      <a:pPr lvl="0" algn="l">
                        <a:lnSpc>
                          <a:spcPct val="100000"/>
                        </a:lnSpc>
                        <a:spcBef>
                          <a:spcPts val="0"/>
                        </a:spcBef>
                        <a:spcAft>
                          <a:spcPts val="0"/>
                        </a:spcAft>
                        <a:buNone/>
                      </a:pPr>
                      <a:r>
                        <a:rPr lang="en-US" sz="1600" b="0" i="0" u="none" strike="noStrike" noProof="0">
                          <a:solidFill>
                            <a:schemeClr val="tx1">
                              <a:lumMod val="75000"/>
                              <a:lumOff val="25000"/>
                            </a:schemeClr>
                          </a:solidFill>
                          <a:latin typeface="Calibri"/>
                        </a:rPr>
                        <a:t>High social comparisons and envy-bitterness</a:t>
                      </a:r>
                      <a:endParaRPr lang="en-US" sz="1600" b="0" i="0" u="none" strike="noStrike" noProof="0">
                        <a:latin typeface="Calibri"/>
                      </a:endParaRPr>
                    </a:p>
                    <a:p>
                      <a:pPr lvl="0">
                        <a:buNone/>
                      </a:pPr>
                      <a:endParaRPr lang="en-US" sz="1600"/>
                    </a:p>
                  </a:txBody>
                  <a:tcPr/>
                </a:tc>
                <a:tc>
                  <a:txBody>
                    <a:bodyPr/>
                    <a:lstStyle/>
                    <a:p>
                      <a:r>
                        <a:rPr lang="en-US" sz="1600"/>
                        <a:t>Blocking expressions of happiness of self or others, gossiping</a:t>
                      </a:r>
                    </a:p>
                  </a:txBody>
                  <a:tcPr/>
                </a:tc>
                <a:extLst>
                  <a:ext uri="{0D108BD9-81ED-4DB2-BD59-A6C34878D82A}">
                    <a16:rowId xmlns:a16="http://schemas.microsoft.com/office/drawing/2014/main" val="157512619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8419-98AF-4D04-9522-1A8B6E3D4EA1}"/>
              </a:ext>
            </a:extLst>
          </p:cNvPr>
          <p:cNvSpPr>
            <a:spLocks noGrp="1"/>
          </p:cNvSpPr>
          <p:nvPr>
            <p:ph type="title"/>
          </p:nvPr>
        </p:nvSpPr>
        <p:spPr>
          <a:xfrm>
            <a:off x="254918" y="-112404"/>
            <a:ext cx="5902624" cy="1325563"/>
          </a:xfrm>
        </p:spPr>
        <p:txBody>
          <a:bodyPr/>
          <a:lstStyle/>
          <a:p>
            <a:pPr algn="ctr">
              <a:defRPr/>
            </a:pPr>
            <a:r>
              <a:rPr lang="en-US">
                <a:cs typeface="Calibri Light"/>
              </a:rPr>
              <a:t>Common OC Behaviors</a:t>
            </a:r>
          </a:p>
        </p:txBody>
      </p:sp>
      <p:sp>
        <p:nvSpPr>
          <p:cNvPr id="5" name="Arrow: Down 4">
            <a:extLst>
              <a:ext uri="{FF2B5EF4-FFF2-40B4-BE49-F238E27FC236}">
                <a16:creationId xmlns:a16="http://schemas.microsoft.com/office/drawing/2014/main" id="{478CACAA-3BA3-43D8-994A-D2B65AA0F7BF}"/>
              </a:ext>
            </a:extLst>
          </p:cNvPr>
          <p:cNvSpPr/>
          <p:nvPr/>
        </p:nvSpPr>
        <p:spPr>
          <a:xfrm>
            <a:off x="1003848" y="4533112"/>
            <a:ext cx="1215737" cy="719394"/>
          </a:xfrm>
          <a:prstGeom prst="downArrow">
            <a:avLst/>
          </a:prstGeom>
          <a:noFill/>
          <a:ln>
            <a:solidFill>
              <a:srgbClr val="E6502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013"/>
          </a:p>
        </p:txBody>
      </p:sp>
      <p:sp>
        <p:nvSpPr>
          <p:cNvPr id="7" name="Content Placeholder 2">
            <a:extLst>
              <a:ext uri="{FF2B5EF4-FFF2-40B4-BE49-F238E27FC236}">
                <a16:creationId xmlns:a16="http://schemas.microsoft.com/office/drawing/2014/main" id="{FF3ABB83-B1E6-4D51-AD1B-A1247BA86C57}"/>
              </a:ext>
            </a:extLst>
          </p:cNvPr>
          <p:cNvSpPr txBox="1">
            <a:spLocks/>
          </p:cNvSpPr>
          <p:nvPr/>
        </p:nvSpPr>
        <p:spPr>
          <a:xfrm>
            <a:off x="501769" y="5747213"/>
            <a:ext cx="2970774" cy="925730"/>
          </a:xfrm>
          <a:prstGeom prst="rect">
            <a:avLst/>
          </a:prstGeom>
          <a:noFill/>
          <a:ln w="19050" cap="flat" cmpd="sng" algn="ctr">
            <a:solidFill>
              <a:srgbClr val="E65023"/>
            </a:solidFill>
            <a:prstDash val="solid"/>
            <a:miter lim="800000"/>
          </a:ln>
        </p:spPr>
        <p:style>
          <a:lnRef idx="2">
            <a:schemeClr val="accent2"/>
          </a:lnRef>
          <a:fillRef idx="1">
            <a:schemeClr val="lt1"/>
          </a:fillRef>
          <a:effectRef idx="0">
            <a:schemeClr val="accent2"/>
          </a:effectRef>
          <a:fontRef idx="minor">
            <a:schemeClr val="dk1"/>
          </a:fontRef>
        </p:style>
        <p:txBody>
          <a:bodyPr vert="horz" lIns="51435" tIns="25718" rIns="51435" bIns="25718"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en-GB" sz="3000" b="1" i="1"/>
              <a:t>Emotional Loneliness</a:t>
            </a:r>
            <a:endParaRPr lang="en-GB" sz="3000" b="1" i="1">
              <a:cs typeface="Calibri"/>
            </a:endParaRPr>
          </a:p>
        </p:txBody>
      </p:sp>
      <p:graphicFrame>
        <p:nvGraphicFramePr>
          <p:cNvPr id="248" name="Table 248">
            <a:extLst>
              <a:ext uri="{FF2B5EF4-FFF2-40B4-BE49-F238E27FC236}">
                <a16:creationId xmlns:a16="http://schemas.microsoft.com/office/drawing/2014/main" id="{7728C300-5D67-4FA8-9808-6C0F800EEE24}"/>
              </a:ext>
            </a:extLst>
          </p:cNvPr>
          <p:cNvGraphicFramePr>
            <a:graphicFrameLocks noGrp="1"/>
          </p:cNvGraphicFramePr>
          <p:nvPr>
            <p:extLst>
              <p:ext uri="{D42A27DB-BD31-4B8C-83A1-F6EECF244321}">
                <p14:modId xmlns:p14="http://schemas.microsoft.com/office/powerpoint/2010/main" val="1761106970"/>
              </p:ext>
            </p:extLst>
          </p:nvPr>
        </p:nvGraphicFramePr>
        <p:xfrm>
          <a:off x="501769" y="1213159"/>
          <a:ext cx="2970774" cy="4389120"/>
        </p:xfrm>
        <a:graphic>
          <a:graphicData uri="http://schemas.openxmlformats.org/drawingml/2006/table">
            <a:tbl>
              <a:tblPr firstRow="1" bandRow="1">
                <a:tableStyleId>{5C22544A-7EE6-4342-B048-85BDC9FD1C3A}</a:tableStyleId>
              </a:tblPr>
              <a:tblGrid>
                <a:gridCol w="2970774">
                  <a:extLst>
                    <a:ext uri="{9D8B030D-6E8A-4147-A177-3AD203B41FA5}">
                      <a16:colId xmlns:a16="http://schemas.microsoft.com/office/drawing/2014/main" val="4063064499"/>
                    </a:ext>
                  </a:extLst>
                </a:gridCol>
              </a:tblGrid>
              <a:tr h="227935">
                <a:tc>
                  <a:txBody>
                    <a:bodyPr/>
                    <a:lstStyle/>
                    <a:p>
                      <a:pPr lvl="0" algn="ctr">
                        <a:buNone/>
                      </a:pPr>
                      <a:r>
                        <a:rPr lang="en-US" sz="1800" b="1" i="0" u="none" strike="noStrike" noProof="0"/>
                        <a:t>Themes</a:t>
                      </a:r>
                    </a:p>
                  </a:txBody>
                  <a:tcPr/>
                </a:tc>
                <a:extLst>
                  <a:ext uri="{0D108BD9-81ED-4DB2-BD59-A6C34878D82A}">
                    <a16:rowId xmlns:a16="http://schemas.microsoft.com/office/drawing/2014/main" val="2009288840"/>
                  </a:ext>
                </a:extLst>
              </a:tr>
              <a:tr h="501457">
                <a:tc>
                  <a:txBody>
                    <a:bodyPr/>
                    <a:lstStyle/>
                    <a:p>
                      <a:pPr lvl="0" algn="l">
                        <a:lnSpc>
                          <a:spcPct val="100000"/>
                        </a:lnSpc>
                        <a:spcBef>
                          <a:spcPts val="0"/>
                        </a:spcBef>
                        <a:spcAft>
                          <a:spcPts val="0"/>
                        </a:spcAft>
                        <a:buNone/>
                      </a:pPr>
                      <a:r>
                        <a:rPr lang="en-US" sz="1800" b="0" i="0" u="none" strike="noStrike" noProof="0">
                          <a:solidFill>
                            <a:schemeClr val="tx1">
                              <a:lumMod val="75000"/>
                              <a:lumOff val="25000"/>
                            </a:schemeClr>
                          </a:solidFill>
                          <a:latin typeface="Calibri"/>
                        </a:rPr>
                        <a:t>Hyper-detail focused and overly cautious</a:t>
                      </a:r>
                      <a:endParaRPr lang="en-US" sz="1800" b="0" i="0" u="none" strike="noStrike" noProof="0">
                        <a:latin typeface="Calibri"/>
                      </a:endParaRPr>
                    </a:p>
                    <a:p>
                      <a:pPr lvl="0">
                        <a:buNone/>
                      </a:pPr>
                      <a:endParaRPr lang="en-US" sz="1800"/>
                    </a:p>
                  </a:txBody>
                  <a:tcPr/>
                </a:tc>
                <a:extLst>
                  <a:ext uri="{0D108BD9-81ED-4DB2-BD59-A6C34878D82A}">
                    <a16:rowId xmlns:a16="http://schemas.microsoft.com/office/drawing/2014/main" val="875275528"/>
                  </a:ext>
                </a:extLst>
              </a:tr>
              <a:tr h="501457">
                <a:tc>
                  <a:txBody>
                    <a:bodyPr/>
                    <a:lstStyle/>
                    <a:p>
                      <a:pPr lvl="0">
                        <a:buNone/>
                      </a:pPr>
                      <a:r>
                        <a:rPr lang="en-US" sz="1800" b="0" i="0" u="none" strike="noStrike" noProof="0">
                          <a:solidFill>
                            <a:schemeClr val="tx1">
                              <a:lumMod val="75000"/>
                              <a:lumOff val="25000"/>
                            </a:schemeClr>
                          </a:solidFill>
                          <a:latin typeface="Calibri"/>
                        </a:rPr>
                        <a:t>Rigid and rule-governed behavior</a:t>
                      </a:r>
                      <a:endParaRPr lang="en-US" sz="1800"/>
                    </a:p>
                  </a:txBody>
                  <a:tcPr/>
                </a:tc>
                <a:extLst>
                  <a:ext uri="{0D108BD9-81ED-4DB2-BD59-A6C34878D82A}">
                    <a16:rowId xmlns:a16="http://schemas.microsoft.com/office/drawing/2014/main" val="2781045414"/>
                  </a:ext>
                </a:extLst>
              </a:tr>
              <a:tr h="501457">
                <a:tc>
                  <a:txBody>
                    <a:bodyPr/>
                    <a:lstStyle/>
                    <a:p>
                      <a:pPr lvl="0">
                        <a:buNone/>
                      </a:pPr>
                      <a:r>
                        <a:rPr lang="en-US" sz="1800" b="0" i="0" u="none" strike="noStrike" noProof="0">
                          <a:solidFill>
                            <a:schemeClr val="tx1">
                              <a:lumMod val="75000"/>
                              <a:lumOff val="25000"/>
                            </a:schemeClr>
                          </a:solidFill>
                          <a:latin typeface="Calibri"/>
                        </a:rPr>
                        <a:t>Inhibited and disingenuous emotional expression </a:t>
                      </a:r>
                      <a:endParaRPr lang="en-US" sz="1800"/>
                    </a:p>
                  </a:txBody>
                  <a:tcPr/>
                </a:tc>
                <a:extLst>
                  <a:ext uri="{0D108BD9-81ED-4DB2-BD59-A6C34878D82A}">
                    <a16:rowId xmlns:a16="http://schemas.microsoft.com/office/drawing/2014/main" val="2505083360"/>
                  </a:ext>
                </a:extLst>
              </a:tr>
              <a:tr h="501457">
                <a:tc>
                  <a:txBody>
                    <a:bodyPr/>
                    <a:lstStyle/>
                    <a:p>
                      <a:pPr lvl="0" algn="l">
                        <a:lnSpc>
                          <a:spcPct val="100000"/>
                        </a:lnSpc>
                        <a:spcBef>
                          <a:spcPts val="0"/>
                        </a:spcBef>
                        <a:spcAft>
                          <a:spcPts val="0"/>
                        </a:spcAft>
                        <a:buNone/>
                      </a:pPr>
                      <a:r>
                        <a:rPr lang="en-US" sz="1800" b="0" i="0" u="none" strike="noStrike" noProof="0">
                          <a:solidFill>
                            <a:schemeClr val="tx1">
                              <a:lumMod val="75000"/>
                              <a:lumOff val="25000"/>
                            </a:schemeClr>
                          </a:solidFill>
                          <a:latin typeface="Calibri"/>
                        </a:rPr>
                        <a:t>Aloof and distant style of relating </a:t>
                      </a:r>
                      <a:endParaRPr lang="en-US" sz="1800" b="0" i="0" u="none" strike="noStrike" noProof="0">
                        <a:latin typeface="Calibri"/>
                      </a:endParaRPr>
                    </a:p>
                    <a:p>
                      <a:pPr lvl="0">
                        <a:buNone/>
                      </a:pPr>
                      <a:endParaRPr lang="en-US" sz="1800"/>
                    </a:p>
                  </a:txBody>
                  <a:tcPr/>
                </a:tc>
                <a:extLst>
                  <a:ext uri="{0D108BD9-81ED-4DB2-BD59-A6C34878D82A}">
                    <a16:rowId xmlns:a16="http://schemas.microsoft.com/office/drawing/2014/main" val="864124619"/>
                  </a:ext>
                </a:extLst>
              </a:tr>
              <a:tr h="638219">
                <a:tc>
                  <a:txBody>
                    <a:bodyPr/>
                    <a:lstStyle/>
                    <a:p>
                      <a:pPr lvl="0" algn="l">
                        <a:lnSpc>
                          <a:spcPct val="100000"/>
                        </a:lnSpc>
                        <a:spcBef>
                          <a:spcPts val="0"/>
                        </a:spcBef>
                        <a:spcAft>
                          <a:spcPts val="0"/>
                        </a:spcAft>
                        <a:buNone/>
                      </a:pPr>
                      <a:r>
                        <a:rPr lang="en-US" sz="1800" b="0" i="0" u="none" strike="noStrike" noProof="0">
                          <a:solidFill>
                            <a:schemeClr val="tx1">
                              <a:lumMod val="75000"/>
                              <a:lumOff val="25000"/>
                            </a:schemeClr>
                          </a:solidFill>
                          <a:latin typeface="Calibri"/>
                        </a:rPr>
                        <a:t>High social comparisons and envy-bitterness</a:t>
                      </a:r>
                      <a:endParaRPr lang="en-US" sz="1800" b="0" i="0" u="none" strike="noStrike" noProof="0">
                        <a:latin typeface="Calibri"/>
                      </a:endParaRPr>
                    </a:p>
                    <a:p>
                      <a:pPr lvl="0">
                        <a:buNone/>
                      </a:pPr>
                      <a:endParaRPr lang="en-US" sz="1800"/>
                    </a:p>
                  </a:txBody>
                  <a:tcPr/>
                </a:tc>
                <a:extLst>
                  <a:ext uri="{0D108BD9-81ED-4DB2-BD59-A6C34878D82A}">
                    <a16:rowId xmlns:a16="http://schemas.microsoft.com/office/drawing/2014/main" val="1575126194"/>
                  </a:ext>
                </a:extLst>
              </a:tr>
            </a:tbl>
          </a:graphicData>
        </a:graphic>
      </p:graphicFrame>
      <p:sp>
        <p:nvSpPr>
          <p:cNvPr id="3" name="TextBox 2">
            <a:extLst>
              <a:ext uri="{FF2B5EF4-FFF2-40B4-BE49-F238E27FC236}">
                <a16:creationId xmlns:a16="http://schemas.microsoft.com/office/drawing/2014/main" id="{DA55CBA1-DA13-4873-8A0C-AFBFDD7213D1}"/>
              </a:ext>
            </a:extLst>
          </p:cNvPr>
          <p:cNvSpPr txBox="1"/>
          <p:nvPr/>
        </p:nvSpPr>
        <p:spPr>
          <a:xfrm>
            <a:off x="3995057" y="1381663"/>
            <a:ext cx="4310743"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t>How RO-DBT Helps:</a:t>
            </a:r>
            <a:endParaRPr lang="en-US" sz="3500">
              <a:cs typeface="Calibri"/>
            </a:endParaRPr>
          </a:p>
          <a:p>
            <a:endParaRPr lang="en-US">
              <a:cs typeface="Calibri"/>
            </a:endParaRPr>
          </a:p>
          <a:p>
            <a:pPr marL="342900" indent="-342900">
              <a:buFont typeface="Arial"/>
              <a:buChar char="•"/>
            </a:pPr>
            <a:r>
              <a:rPr lang="en-US" sz="2400">
                <a:cs typeface="Calibri"/>
              </a:rPr>
              <a:t>Foster</a:t>
            </a:r>
            <a:r>
              <a:rPr lang="en-US" sz="2400" b="1">
                <a:cs typeface="Calibri"/>
              </a:rPr>
              <a:t> Receptivity </a:t>
            </a:r>
            <a:r>
              <a:rPr lang="en-US" sz="2400">
                <a:cs typeface="Calibri"/>
              </a:rPr>
              <a:t>&amp; </a:t>
            </a:r>
            <a:r>
              <a:rPr lang="en-US" sz="2400" b="1">
                <a:cs typeface="Calibri"/>
              </a:rPr>
              <a:t>Openness</a:t>
            </a:r>
          </a:p>
          <a:p>
            <a:pPr marL="342900" indent="-342900">
              <a:buFont typeface="Arial"/>
              <a:buChar char="•"/>
            </a:pPr>
            <a:r>
              <a:rPr lang="en-US" sz="2400">
                <a:cs typeface="Calibri"/>
              </a:rPr>
              <a:t>Practice </a:t>
            </a:r>
            <a:r>
              <a:rPr lang="en-US" sz="2400" b="1">
                <a:cs typeface="Calibri"/>
              </a:rPr>
              <a:t>Flexible Responding</a:t>
            </a:r>
          </a:p>
          <a:p>
            <a:pPr marL="342900" indent="-342900">
              <a:buFont typeface="Arial"/>
              <a:buChar char="•"/>
            </a:pPr>
            <a:r>
              <a:rPr lang="en-US" sz="2400">
                <a:cs typeface="Calibri"/>
              </a:rPr>
              <a:t>Build </a:t>
            </a:r>
            <a:r>
              <a:rPr lang="en-US" sz="2400" b="1">
                <a:cs typeface="Calibri"/>
              </a:rPr>
              <a:t>Emotional Expression</a:t>
            </a:r>
            <a:r>
              <a:rPr lang="en-US" sz="2400">
                <a:cs typeface="Calibri"/>
              </a:rPr>
              <a:t> and </a:t>
            </a:r>
            <a:r>
              <a:rPr lang="en-US" sz="2400" b="1">
                <a:cs typeface="Calibri"/>
              </a:rPr>
              <a:t>Awareness</a:t>
            </a:r>
          </a:p>
          <a:p>
            <a:pPr marL="342900" indent="-342900">
              <a:buFont typeface="Arial"/>
              <a:buChar char="•"/>
            </a:pPr>
            <a:r>
              <a:rPr lang="en-US" sz="2400">
                <a:cs typeface="Calibri"/>
              </a:rPr>
              <a:t>Enhance </a:t>
            </a:r>
            <a:r>
              <a:rPr lang="en-US" sz="2400" b="1">
                <a:cs typeface="Calibri"/>
              </a:rPr>
              <a:t>Intimacy </a:t>
            </a:r>
            <a:r>
              <a:rPr lang="en-US" sz="2400">
                <a:cs typeface="Calibri"/>
              </a:rPr>
              <a:t>&amp; </a:t>
            </a:r>
            <a:r>
              <a:rPr lang="en-US" sz="2400" b="1">
                <a:cs typeface="Calibri"/>
              </a:rPr>
              <a:t>Social Connectedness</a:t>
            </a:r>
          </a:p>
        </p:txBody>
      </p:sp>
    </p:spTree>
    <p:extLst>
      <p:ext uri="{BB962C8B-B14F-4D97-AF65-F5344CB8AC3E}">
        <p14:creationId xmlns:p14="http://schemas.microsoft.com/office/powerpoint/2010/main" val="63353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204B11-F527-4633-BB18-36074703DEA9}"/>
              </a:ext>
            </a:extLst>
          </p:cNvPr>
          <p:cNvSpPr>
            <a:spLocks noGrp="1"/>
          </p:cNvSpPr>
          <p:nvPr>
            <p:ph type="title"/>
          </p:nvPr>
        </p:nvSpPr>
        <p:spPr>
          <a:xfrm>
            <a:off x="409763" y="433545"/>
            <a:ext cx="8354890" cy="930447"/>
          </a:xfrm>
        </p:spPr>
        <p:txBody>
          <a:bodyPr vert="horz" lIns="91440" tIns="45720" rIns="91440" bIns="45720" rtlCol="0" anchor="b">
            <a:normAutofit/>
          </a:bodyPr>
          <a:lstStyle/>
          <a:p>
            <a:pPr algn="ctr"/>
            <a:r>
              <a:rPr lang="en-US" sz="2900">
                <a:solidFill>
                  <a:srgbClr val="FFFFFF"/>
                </a:solidFill>
              </a:rPr>
              <a:t>Overcontrol is a combination of </a:t>
            </a:r>
            <a:r>
              <a:rPr lang="en-US" sz="2900" b="1" err="1">
                <a:solidFill>
                  <a:srgbClr val="FFFFFF"/>
                </a:solidFill>
              </a:rPr>
              <a:t>biotemperament</a:t>
            </a:r>
            <a:r>
              <a:rPr lang="en-US" sz="2900" b="1">
                <a:solidFill>
                  <a:srgbClr val="FFFFFF"/>
                </a:solidFill>
              </a:rPr>
              <a:t> </a:t>
            </a:r>
            <a:r>
              <a:rPr lang="en-US" sz="2900">
                <a:solidFill>
                  <a:srgbClr val="FFFFFF"/>
                </a:solidFill>
              </a:rPr>
              <a:t>and </a:t>
            </a:r>
            <a:r>
              <a:rPr lang="en-US" sz="2900" b="1">
                <a:solidFill>
                  <a:srgbClr val="FFFFFF"/>
                </a:solidFill>
              </a:rPr>
              <a:t>environment</a:t>
            </a:r>
            <a:endParaRPr lang="en-US" sz="2900" b="1">
              <a:solidFill>
                <a:srgbClr val="FFFFFF"/>
              </a:solidFill>
              <a:cs typeface="Calibri Light"/>
            </a:endParaRPr>
          </a:p>
        </p:txBody>
      </p:sp>
      <p:cxnSp>
        <p:nvCxnSpPr>
          <p:cNvPr id="15"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8" descr="A group of people sitting posing for the camera&#10;&#10;Description automatically generated">
            <a:extLst>
              <a:ext uri="{FF2B5EF4-FFF2-40B4-BE49-F238E27FC236}">
                <a16:creationId xmlns:a16="http://schemas.microsoft.com/office/drawing/2014/main" id="{4E4C005C-3F11-4A2F-B484-07C0E97D8F7C}"/>
              </a:ext>
            </a:extLst>
          </p:cNvPr>
          <p:cNvPicPr>
            <a:picLocks noGrp="1" noChangeAspect="1"/>
          </p:cNvPicPr>
          <p:nvPr>
            <p:ph idx="1"/>
          </p:nvPr>
        </p:nvPicPr>
        <p:blipFill>
          <a:blip r:embed="rId3"/>
          <a:stretch>
            <a:fillRect/>
          </a:stretch>
        </p:blipFill>
        <p:spPr>
          <a:xfrm>
            <a:off x="945442" y="2426818"/>
            <a:ext cx="2698404" cy="3997637"/>
          </a:xfrm>
          <a:prstGeom prst="rect">
            <a:avLst/>
          </a:prstGeom>
        </p:spPr>
      </p:pic>
      <p:cxnSp>
        <p:nvCxnSpPr>
          <p:cNvPr id="17" name="Straight Connector 1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1" descr="A baby holding a stuffed animal&#10;&#10;Description automatically generated">
            <a:extLst>
              <a:ext uri="{FF2B5EF4-FFF2-40B4-BE49-F238E27FC236}">
                <a16:creationId xmlns:a16="http://schemas.microsoft.com/office/drawing/2014/main" id="{A93279A6-8B53-428E-94FC-D1EB486DB164}"/>
              </a:ext>
            </a:extLst>
          </p:cNvPr>
          <p:cNvPicPr>
            <a:picLocks noChangeAspect="1"/>
          </p:cNvPicPr>
          <p:nvPr/>
        </p:nvPicPr>
        <p:blipFill>
          <a:blip r:embed="rId4"/>
          <a:stretch>
            <a:fillRect/>
          </a:stretch>
        </p:blipFill>
        <p:spPr>
          <a:xfrm>
            <a:off x="5475603" y="2426818"/>
            <a:ext cx="2808339" cy="3997637"/>
          </a:xfrm>
          <a:prstGeom prst="rect">
            <a:avLst/>
          </a:prstGeom>
        </p:spPr>
      </p:pic>
      <p:sp>
        <p:nvSpPr>
          <p:cNvPr id="5" name="TextBox 4">
            <a:extLst>
              <a:ext uri="{FF2B5EF4-FFF2-40B4-BE49-F238E27FC236}">
                <a16:creationId xmlns:a16="http://schemas.microsoft.com/office/drawing/2014/main" id="{8E303D95-B1C8-44AD-AF24-7EF6E8ECB243}"/>
              </a:ext>
            </a:extLst>
          </p:cNvPr>
          <p:cNvSpPr txBox="1"/>
          <p:nvPr/>
        </p:nvSpPr>
        <p:spPr>
          <a:xfrm>
            <a:off x="234036" y="5940452"/>
            <a:ext cx="561372" cy="477054"/>
          </a:xfrm>
          <a:prstGeom prst="rect">
            <a:avLst/>
          </a:prstGeom>
          <a:noFill/>
        </p:spPr>
        <p:txBody>
          <a:bodyPr wrap="none" rtlCol="0">
            <a:spAutoFit/>
          </a:bodyPr>
          <a:lstStyle/>
          <a:p>
            <a:pPr>
              <a:spcAft>
                <a:spcPts val="600"/>
              </a:spcAft>
            </a:pPr>
            <a:r>
              <a:rPr lang="en-US" sz="2500"/>
              <a:t>UC</a:t>
            </a:r>
          </a:p>
        </p:txBody>
      </p:sp>
      <p:sp>
        <p:nvSpPr>
          <p:cNvPr id="6" name="TextBox 5">
            <a:extLst>
              <a:ext uri="{FF2B5EF4-FFF2-40B4-BE49-F238E27FC236}">
                <a16:creationId xmlns:a16="http://schemas.microsoft.com/office/drawing/2014/main" id="{82CF373A-25AA-419B-AC22-8FD17B181EBC}"/>
              </a:ext>
            </a:extLst>
          </p:cNvPr>
          <p:cNvSpPr txBox="1"/>
          <p:nvPr/>
        </p:nvSpPr>
        <p:spPr>
          <a:xfrm>
            <a:off x="4764327" y="5942863"/>
            <a:ext cx="567784" cy="477054"/>
          </a:xfrm>
          <a:prstGeom prst="rect">
            <a:avLst/>
          </a:prstGeom>
          <a:noFill/>
        </p:spPr>
        <p:txBody>
          <a:bodyPr wrap="none" rtlCol="0">
            <a:spAutoFit/>
          </a:bodyPr>
          <a:lstStyle/>
          <a:p>
            <a:pPr>
              <a:spcAft>
                <a:spcPts val="600"/>
              </a:spcAft>
            </a:pPr>
            <a:r>
              <a:rPr lang="en-US" sz="2500"/>
              <a:t>OC</a:t>
            </a:r>
          </a:p>
        </p:txBody>
      </p:sp>
    </p:spTree>
    <p:extLst>
      <p:ext uri="{BB962C8B-B14F-4D97-AF65-F5344CB8AC3E}">
        <p14:creationId xmlns:p14="http://schemas.microsoft.com/office/powerpoint/2010/main" val="2484425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5AD94-CDB5-664E-BC47-2A64C7A9706F}"/>
              </a:ext>
            </a:extLst>
          </p:cNvPr>
          <p:cNvSpPr>
            <a:spLocks noGrp="1"/>
          </p:cNvSpPr>
          <p:nvPr>
            <p:ph type="title"/>
          </p:nvPr>
        </p:nvSpPr>
        <p:spPr/>
        <p:txBody>
          <a:bodyPr>
            <a:normAutofit/>
          </a:bodyPr>
          <a:lstStyle/>
          <a:p>
            <a:r>
              <a:rPr lang="en-US">
                <a:solidFill>
                  <a:schemeClr val="accent1"/>
                </a:solidFill>
              </a:rPr>
              <a:t>Financial Disclosures</a:t>
            </a:r>
          </a:p>
        </p:txBody>
      </p:sp>
      <p:sp>
        <p:nvSpPr>
          <p:cNvPr id="3" name="Content Placeholder 2">
            <a:extLst>
              <a:ext uri="{FF2B5EF4-FFF2-40B4-BE49-F238E27FC236}">
                <a16:creationId xmlns:a16="http://schemas.microsoft.com/office/drawing/2014/main" id="{45D3F6B9-255A-134F-99D8-30FB2578631D}"/>
              </a:ext>
            </a:extLst>
          </p:cNvPr>
          <p:cNvSpPr>
            <a:spLocks noGrp="1"/>
          </p:cNvSpPr>
          <p:nvPr>
            <p:ph idx="1"/>
          </p:nvPr>
        </p:nvSpPr>
        <p:spPr/>
        <p:txBody>
          <a:bodyPr/>
          <a:lstStyle/>
          <a:p>
            <a:pPr marL="0" indent="0">
              <a:buNone/>
            </a:pPr>
            <a:r>
              <a:rPr lang="en-US"/>
              <a:t>Jason Luoma is CEO of Portland Psychotherapy Clinic, Research, &amp; Training Center, a research and training clinic that provides RO DBT services and ACT services and training.  </a:t>
            </a:r>
          </a:p>
          <a:p>
            <a:pPr marL="0" indent="0">
              <a:buNone/>
            </a:pPr>
            <a:endParaRPr lang="en-US"/>
          </a:p>
          <a:p>
            <a:pPr marL="0" indent="0">
              <a:buNone/>
            </a:pPr>
            <a:r>
              <a:rPr lang="en-US"/>
              <a:t>M. Kati Lear has no relevant financial disclosures</a:t>
            </a:r>
          </a:p>
        </p:txBody>
      </p:sp>
    </p:spTree>
    <p:extLst>
      <p:ext uri="{BB962C8B-B14F-4D97-AF65-F5344CB8AC3E}">
        <p14:creationId xmlns:p14="http://schemas.microsoft.com/office/powerpoint/2010/main" val="1912457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42" name="Rectangle 2"/>
          <p:cNvSpPr>
            <a:spLocks noGrp="1" noChangeArrowheads="1"/>
          </p:cNvSpPr>
          <p:nvPr>
            <p:ph type="ctrTitle"/>
          </p:nvPr>
        </p:nvSpPr>
        <p:spPr>
          <a:xfrm>
            <a:off x="936488" y="695065"/>
            <a:ext cx="7263613" cy="914400"/>
          </a:xfrm>
          <a:noFill/>
        </p:spPr>
        <p:txBody>
          <a:bodyPr>
            <a:noAutofit/>
          </a:bodyPr>
          <a:lstStyle/>
          <a:p>
            <a:r>
              <a:rPr lang="en-GB" sz="3000" b="1">
                <a:solidFill>
                  <a:schemeClr val="accent1"/>
                </a:solidFill>
                <a:latin typeface="Source Sans Pro" panose="020B0503030403020204" pitchFamily="34" charset="77"/>
                <a:ea typeface="ＭＳ Ｐゴシック" pitchFamily="34" charset="-128"/>
                <a:cs typeface="Aharoni" pitchFamily="2" charset="-79"/>
              </a:rPr>
              <a:t>Environmental (e.g., family or cultural) influences: </a:t>
            </a:r>
            <a:br>
              <a:rPr lang="en-GB" b="1">
                <a:solidFill>
                  <a:srgbClr val="0070C0"/>
                </a:solidFill>
                <a:effectLst/>
                <a:latin typeface="Source Sans Pro" panose="020B0503030403020204" pitchFamily="34" charset="77"/>
                <a:ea typeface="ＭＳ Ｐゴシック" pitchFamily="34" charset="-128"/>
                <a:cs typeface="Aharoni" pitchFamily="2" charset="-79"/>
              </a:rPr>
            </a:br>
            <a:r>
              <a:rPr lang="en-GB" sz="2400" b="1">
                <a:latin typeface="Source Sans Pro" panose="020B0503030403020204" pitchFamily="34" charset="77"/>
                <a:ea typeface="ＭＳ Ｐゴシック" pitchFamily="34" charset="-128"/>
                <a:cs typeface="Aharoni" pitchFamily="2" charset="-79"/>
              </a:rPr>
              <a:t>For </a:t>
            </a:r>
            <a:r>
              <a:rPr lang="en-GB" sz="2400" b="1">
                <a:solidFill>
                  <a:schemeClr val="accent1"/>
                </a:solidFill>
                <a:latin typeface="Source Sans Pro" panose="020B0503030403020204" pitchFamily="34" charset="77"/>
                <a:ea typeface="ＭＳ Ｐゴシック" pitchFamily="34" charset="-128"/>
                <a:cs typeface="Aharoni" pitchFamily="2" charset="-79"/>
              </a:rPr>
              <a:t>Undercontrolled</a:t>
            </a:r>
            <a:r>
              <a:rPr lang="en-GB" sz="2400" b="1">
                <a:latin typeface="Source Sans Pro" panose="020B0503030403020204" pitchFamily="34" charset="77"/>
                <a:ea typeface="ＭＳ Ｐゴシック" pitchFamily="34" charset="-128"/>
                <a:cs typeface="Aharoni" pitchFamily="2" charset="-79"/>
              </a:rPr>
              <a:t>…</a:t>
            </a:r>
            <a:endParaRPr lang="en-US" sz="2400" b="1">
              <a:latin typeface="Source Sans Pro" panose="020B0503030403020204" pitchFamily="34" charset="77"/>
              <a:ea typeface="ＭＳ Ｐゴシック" pitchFamily="34" charset="-128"/>
              <a:cs typeface="Aharoni" pitchFamily="2" charset="-79"/>
            </a:endParaRPr>
          </a:p>
        </p:txBody>
      </p:sp>
      <p:sp>
        <p:nvSpPr>
          <p:cNvPr id="126980" name="Text Box 4"/>
          <p:cNvSpPr txBox="1">
            <a:spLocks noChangeArrowheads="1"/>
          </p:cNvSpPr>
          <p:nvPr/>
        </p:nvSpPr>
        <p:spPr bwMode="auto">
          <a:xfrm>
            <a:off x="483394" y="2416195"/>
            <a:ext cx="2707481" cy="2631490"/>
          </a:xfrm>
          <a:prstGeom prst="rect">
            <a:avLst/>
          </a:prstGeom>
          <a:noFill/>
          <a:ln w="9525">
            <a:noFill/>
            <a:miter lim="800000"/>
            <a:headEnd/>
            <a:tailEnd/>
          </a:ln>
          <a:effectLst>
            <a:prstShdw prst="shdw11">
              <a:schemeClr val="bg2">
                <a:alpha val="74998"/>
              </a:schemeClr>
            </a:prstShdw>
          </a:effec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0" fontAlgn="base" hangingPunct="0">
              <a:spcBef>
                <a:spcPct val="0"/>
              </a:spcBef>
              <a:spcAft>
                <a:spcPct val="0"/>
              </a:spcAft>
              <a:defRPr/>
            </a:pPr>
            <a:r>
              <a:rPr lang="en-GB" sz="2100" b="1">
                <a:solidFill>
                  <a:srgbClr val="0070C0"/>
                </a:solidFill>
                <a:latin typeface="+mn-lt"/>
              </a:rPr>
              <a:t>The Person Learns</a:t>
            </a:r>
          </a:p>
          <a:p>
            <a:pPr eaLnBrk="0" fontAlgn="base" hangingPunct="0">
              <a:spcBef>
                <a:spcPct val="0"/>
              </a:spcBef>
              <a:spcAft>
                <a:spcPct val="0"/>
              </a:spcAft>
              <a:defRPr/>
            </a:pPr>
            <a:endParaRPr lang="en-GB" sz="900" b="1">
              <a:solidFill>
                <a:srgbClr val="675E47">
                  <a:lumMod val="50000"/>
                </a:srgbClr>
              </a:solidFill>
              <a:effectLst>
                <a:outerShdw blurRad="38100" dist="38100" dir="2700000" algn="tl">
                  <a:srgbClr val="000000"/>
                </a:outerShdw>
              </a:effectLst>
            </a:endParaRPr>
          </a:p>
          <a:p>
            <a:pPr eaLnBrk="0" fontAlgn="base" hangingPunct="0">
              <a:spcBef>
                <a:spcPct val="0"/>
              </a:spcBef>
              <a:spcAft>
                <a:spcPct val="0"/>
              </a:spcAft>
              <a:defRPr/>
            </a:pPr>
            <a:r>
              <a:rPr lang="en-GB" sz="2700" b="1" i="1">
                <a:latin typeface="+mn-lt"/>
              </a:rPr>
              <a:t>“If I escalate my emotional </a:t>
            </a:r>
            <a:r>
              <a:rPr lang="en-GB" sz="2700" b="1" i="1" err="1">
                <a:latin typeface="+mn-lt"/>
              </a:rPr>
              <a:t>signaling</a:t>
            </a:r>
            <a:r>
              <a:rPr lang="en-GB" sz="2700" b="1" i="1">
                <a:latin typeface="+mn-lt"/>
              </a:rPr>
              <a:t>—then good things may happen”</a:t>
            </a:r>
          </a:p>
        </p:txBody>
      </p:sp>
      <p:pic>
        <p:nvPicPr>
          <p:cNvPr id="3" name="Picture 2" descr="A person sitting in a field&#10;&#10;Description automatically generated">
            <a:extLst>
              <a:ext uri="{FF2B5EF4-FFF2-40B4-BE49-F238E27FC236}">
                <a16:creationId xmlns:a16="http://schemas.microsoft.com/office/drawing/2014/main" id="{198EB89E-BD1B-407A-AA03-5CA8C63D8BB6}"/>
              </a:ext>
            </a:extLst>
          </p:cNvPr>
          <p:cNvPicPr>
            <a:picLocks noChangeAspect="1"/>
          </p:cNvPicPr>
          <p:nvPr/>
        </p:nvPicPr>
        <p:blipFill>
          <a:blip r:embed="rId4"/>
          <a:stretch>
            <a:fillRect/>
          </a:stretch>
        </p:blipFill>
        <p:spPr>
          <a:xfrm>
            <a:off x="3190875" y="2537219"/>
            <a:ext cx="5469731" cy="3623150"/>
          </a:xfrm>
          <a:prstGeom prst="rect">
            <a:avLst/>
          </a:prstGeom>
        </p:spPr>
      </p:pic>
    </p:spTree>
    <p:custDataLst>
      <p:tags r:id="rId1"/>
    </p:custDataLst>
    <p:extLst>
      <p:ext uri="{BB962C8B-B14F-4D97-AF65-F5344CB8AC3E}">
        <p14:creationId xmlns:p14="http://schemas.microsoft.com/office/powerpoint/2010/main" val="1658406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1334622" y="359649"/>
            <a:ext cx="6236494" cy="953621"/>
          </a:xfrm>
        </p:spPr>
        <p:txBody>
          <a:bodyPr>
            <a:normAutofit/>
          </a:bodyPr>
          <a:lstStyle/>
          <a:p>
            <a:pPr eaLnBrk="1" hangingPunct="1">
              <a:defRPr/>
            </a:pPr>
            <a:r>
              <a:rPr lang="en-GB" sz="2700" b="1">
                <a:latin typeface="Source Sans Pro" panose="020B0503030403020204" pitchFamily="34" charset="77"/>
                <a:cs typeface="Aharoni" pitchFamily="2" charset="-79"/>
              </a:rPr>
              <a:t>Whereas…</a:t>
            </a:r>
            <a:br>
              <a:rPr lang="en-GB" sz="2700" b="1">
                <a:solidFill>
                  <a:srgbClr val="0070C0"/>
                </a:solidFill>
                <a:latin typeface="Source Sans Pro" panose="020B0503030403020204" pitchFamily="34" charset="77"/>
                <a:cs typeface="Aharoni" pitchFamily="2" charset="-79"/>
              </a:rPr>
            </a:br>
            <a:r>
              <a:rPr lang="en-GB" sz="3000" b="1">
                <a:latin typeface="Source Sans Pro" panose="020B0503030403020204" pitchFamily="34" charset="77"/>
                <a:cs typeface="Aharoni" pitchFamily="2" charset="-79"/>
              </a:rPr>
              <a:t>for </a:t>
            </a:r>
            <a:r>
              <a:rPr lang="en-GB" sz="3000" b="1">
                <a:solidFill>
                  <a:schemeClr val="accent1"/>
                </a:solidFill>
                <a:latin typeface="Source Sans Pro" panose="020B0503030403020204" pitchFamily="34" charset="77"/>
                <a:cs typeface="Aharoni" pitchFamily="2" charset="-79"/>
              </a:rPr>
              <a:t>Overcontrolled</a:t>
            </a:r>
            <a:r>
              <a:rPr lang="en-GB" sz="3000" b="1">
                <a:latin typeface="Source Sans Pro" panose="020B0503030403020204" pitchFamily="34" charset="77"/>
                <a:cs typeface="Aharoni" pitchFamily="2" charset="-79"/>
              </a:rPr>
              <a:t>…</a:t>
            </a:r>
            <a:endParaRPr lang="en-US" sz="3000" b="1">
              <a:latin typeface="Source Sans Pro" panose="020B0503030403020204" pitchFamily="34" charset="77"/>
              <a:cs typeface="Aharoni" pitchFamily="2" charset="-79"/>
            </a:endParaRPr>
          </a:p>
        </p:txBody>
      </p:sp>
      <p:sp>
        <p:nvSpPr>
          <p:cNvPr id="248835" name="Rectangle 3"/>
          <p:cNvSpPr>
            <a:spLocks noGrp="1" noChangeArrowheads="1"/>
          </p:cNvSpPr>
          <p:nvPr>
            <p:ph type="subTitle" idx="1"/>
          </p:nvPr>
        </p:nvSpPr>
        <p:spPr>
          <a:xfrm>
            <a:off x="666975" y="2078470"/>
            <a:ext cx="2823882" cy="3224213"/>
          </a:xfrm>
        </p:spPr>
        <p:txBody>
          <a:bodyPr>
            <a:normAutofit/>
          </a:bodyPr>
          <a:lstStyle/>
          <a:p>
            <a:pPr eaLnBrk="1" hangingPunct="1">
              <a:defRPr/>
            </a:pPr>
            <a:r>
              <a:rPr lang="en-GB" sz="2100" b="1">
                <a:solidFill>
                  <a:srgbClr val="0070C0"/>
                </a:solidFill>
              </a:rPr>
              <a:t>The Person Learns</a:t>
            </a:r>
          </a:p>
          <a:p>
            <a:pPr eaLnBrk="1" hangingPunct="1">
              <a:defRPr/>
            </a:pPr>
            <a:endParaRPr lang="en-GB" sz="1050" b="1" i="1">
              <a:solidFill>
                <a:schemeClr val="tx1">
                  <a:lumMod val="75000"/>
                  <a:lumOff val="25000"/>
                </a:schemeClr>
              </a:solidFill>
              <a:effectLst>
                <a:outerShdw blurRad="38100" dist="38100" dir="2700000" algn="tl">
                  <a:srgbClr val="000000">
                    <a:alpha val="43137"/>
                  </a:srgbClr>
                </a:outerShdw>
              </a:effectLst>
            </a:endParaRPr>
          </a:p>
          <a:p>
            <a:pPr eaLnBrk="1" hangingPunct="1">
              <a:defRPr/>
            </a:pPr>
            <a:r>
              <a:rPr lang="en-GB" sz="2700" b="1" i="1"/>
              <a:t>“If I inhibit my emotional signalling—</a:t>
            </a:r>
          </a:p>
          <a:p>
            <a:pPr eaLnBrk="1" hangingPunct="1">
              <a:defRPr/>
            </a:pPr>
            <a:r>
              <a:rPr lang="en-GB" sz="2700" b="1" i="1"/>
              <a:t>then good things </a:t>
            </a:r>
          </a:p>
          <a:p>
            <a:pPr eaLnBrk="1" hangingPunct="1">
              <a:defRPr/>
            </a:pPr>
            <a:r>
              <a:rPr lang="en-GB" sz="2700" b="1" i="1"/>
              <a:t>may happen”</a:t>
            </a:r>
          </a:p>
          <a:p>
            <a:pPr eaLnBrk="1" hangingPunct="1">
              <a:defRPr/>
            </a:pPr>
            <a:endParaRPr lang="en-GB" sz="975" b="1" i="1">
              <a:effectLst>
                <a:outerShdw blurRad="38100" dist="38100" dir="2700000" algn="tl">
                  <a:srgbClr val="000000">
                    <a:alpha val="43137"/>
                  </a:srgbClr>
                </a:outerShdw>
              </a:effectLst>
            </a:endParaRPr>
          </a:p>
          <a:p>
            <a:pPr eaLnBrk="1" hangingPunct="1">
              <a:defRPr/>
            </a:pPr>
            <a:endParaRPr lang="en-US" sz="2475" b="1" i="1">
              <a:effectLst>
                <a:outerShdw blurRad="38100" dist="38100" dir="2700000" algn="tl">
                  <a:srgbClr val="000000">
                    <a:alpha val="43137"/>
                  </a:srgbClr>
                </a:outerShdw>
              </a:effectLst>
            </a:endParaRPr>
          </a:p>
        </p:txBody>
      </p:sp>
      <p:pic>
        <p:nvPicPr>
          <p:cNvPr id="6" name="Picture 5" descr="A close up of text on a white background&#10;&#10;Description automatically generated">
            <a:extLst>
              <a:ext uri="{FF2B5EF4-FFF2-40B4-BE49-F238E27FC236}">
                <a16:creationId xmlns:a16="http://schemas.microsoft.com/office/drawing/2014/main" id="{C9C424C0-B0CC-426E-ADCA-F52DF9C51DAA}"/>
              </a:ext>
            </a:extLst>
          </p:cNvPr>
          <p:cNvPicPr>
            <a:picLocks noChangeAspect="1"/>
          </p:cNvPicPr>
          <p:nvPr/>
        </p:nvPicPr>
        <p:blipFill>
          <a:blip r:embed="rId4"/>
          <a:stretch>
            <a:fillRect/>
          </a:stretch>
        </p:blipFill>
        <p:spPr>
          <a:xfrm>
            <a:off x="4128246" y="1394926"/>
            <a:ext cx="4455459" cy="5111048"/>
          </a:xfrm>
          <a:prstGeom prst="rect">
            <a:avLst/>
          </a:prstGeom>
        </p:spPr>
      </p:pic>
    </p:spTree>
    <p:custDataLst>
      <p:tags r:id="rId1"/>
    </p:custDataLst>
    <p:extLst>
      <p:ext uri="{BB962C8B-B14F-4D97-AF65-F5344CB8AC3E}">
        <p14:creationId xmlns:p14="http://schemas.microsoft.com/office/powerpoint/2010/main" val="579287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1371600" y="1030986"/>
            <a:ext cx="6172200" cy="742950"/>
          </a:xfrm>
        </p:spPr>
        <p:txBody>
          <a:bodyPr>
            <a:normAutofit fontScale="90000"/>
          </a:bodyPr>
          <a:lstStyle/>
          <a:p>
            <a:pPr>
              <a:defRPr/>
            </a:pPr>
            <a:r>
              <a:rPr lang="en-GB">
                <a:latin typeface="Source Sans Pro Black" pitchFamily="34" charset="0"/>
                <a:cs typeface="Aharoni" pitchFamily="2" charset="-79"/>
              </a:rPr>
              <a:t>But…when the Context Calls for Emotional Expression ….</a:t>
            </a:r>
            <a:endParaRPr lang="en-US">
              <a:latin typeface="Source Sans Pro Black" pitchFamily="34" charset="0"/>
              <a:cs typeface="Aharoni" pitchFamily="2" charset="-79"/>
            </a:endParaRPr>
          </a:p>
        </p:txBody>
      </p:sp>
      <p:pic>
        <p:nvPicPr>
          <p:cNvPr id="7" name="Picture 6" descr="A person sitting at a table in front of a window&#10;&#10;Description automatically generated">
            <a:extLst>
              <a:ext uri="{FF2B5EF4-FFF2-40B4-BE49-F238E27FC236}">
                <a16:creationId xmlns:a16="http://schemas.microsoft.com/office/drawing/2014/main" id="{CE2E086E-28BE-4543-8091-5D8E7B0F3946}"/>
              </a:ext>
            </a:extLst>
          </p:cNvPr>
          <p:cNvPicPr>
            <a:picLocks noChangeAspect="1"/>
          </p:cNvPicPr>
          <p:nvPr/>
        </p:nvPicPr>
        <p:blipFill>
          <a:blip r:embed="rId4"/>
          <a:stretch>
            <a:fillRect/>
          </a:stretch>
        </p:blipFill>
        <p:spPr>
          <a:xfrm>
            <a:off x="839236" y="2356058"/>
            <a:ext cx="7465527" cy="4165765"/>
          </a:xfrm>
          <a:prstGeom prst="rect">
            <a:avLst/>
          </a:prstGeom>
        </p:spPr>
      </p:pic>
    </p:spTree>
    <p:custDataLst>
      <p:tags r:id="rId1"/>
    </p:custDataLst>
    <p:extLst>
      <p:ext uri="{BB962C8B-B14F-4D97-AF65-F5344CB8AC3E}">
        <p14:creationId xmlns:p14="http://schemas.microsoft.com/office/powerpoint/2010/main" val="486302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1412207" y="829012"/>
            <a:ext cx="6172200" cy="742950"/>
          </a:xfrm>
        </p:spPr>
        <p:txBody>
          <a:bodyPr>
            <a:normAutofit/>
          </a:bodyPr>
          <a:lstStyle/>
          <a:p>
            <a:pPr eaLnBrk="1" hangingPunct="1">
              <a:defRPr/>
            </a:pPr>
            <a:r>
              <a:rPr lang="en-GB" b="1">
                <a:latin typeface="Source Sans Pro Black" pitchFamily="34" charset="0"/>
              </a:rPr>
              <a:t>...</a:t>
            </a:r>
            <a:r>
              <a:rPr lang="en-GB" sz="2700" b="1">
                <a:latin typeface="Source Sans Pro Black" pitchFamily="34" charset="0"/>
              </a:rPr>
              <a:t>and Emotion is</a:t>
            </a:r>
            <a:r>
              <a:rPr lang="en-GB" b="1">
                <a:solidFill>
                  <a:schemeClr val="tx1"/>
                </a:solidFill>
                <a:latin typeface="Source Sans Pro Black" pitchFamily="34" charset="0"/>
              </a:rPr>
              <a:t> </a:t>
            </a:r>
            <a:r>
              <a:rPr lang="en-GB" sz="3600" b="1">
                <a:latin typeface="Source Sans Pro Black" pitchFamily="34" charset="0"/>
              </a:rPr>
              <a:t>Not</a:t>
            </a:r>
            <a:r>
              <a:rPr lang="en-GB" sz="3600" b="1">
                <a:solidFill>
                  <a:srgbClr val="0070C0"/>
                </a:solidFill>
                <a:latin typeface="Source Sans Pro Black" pitchFamily="34" charset="0"/>
              </a:rPr>
              <a:t> </a:t>
            </a:r>
            <a:r>
              <a:rPr lang="en-GB" sz="2700" b="1">
                <a:latin typeface="Source Sans Pro Black" pitchFamily="34" charset="0"/>
              </a:rPr>
              <a:t>Expressed</a:t>
            </a:r>
            <a:endParaRPr lang="en-US" sz="2400">
              <a:latin typeface="Source Sans Pro Black" pitchFamily="34" charset="0"/>
            </a:endParaRPr>
          </a:p>
        </p:txBody>
      </p:sp>
      <p:pic>
        <p:nvPicPr>
          <p:cNvPr id="6" name="Picture 5">
            <a:extLst>
              <a:ext uri="{FF2B5EF4-FFF2-40B4-BE49-F238E27FC236}">
                <a16:creationId xmlns:a16="http://schemas.microsoft.com/office/drawing/2014/main" id="{6E2D0234-DF38-49BD-A2D8-36BFB5CC9D42}"/>
              </a:ext>
            </a:extLst>
          </p:cNvPr>
          <p:cNvPicPr>
            <a:picLocks noChangeAspect="1"/>
          </p:cNvPicPr>
          <p:nvPr/>
        </p:nvPicPr>
        <p:blipFill>
          <a:blip r:embed="rId4"/>
          <a:stretch>
            <a:fillRect/>
          </a:stretch>
        </p:blipFill>
        <p:spPr>
          <a:xfrm>
            <a:off x="546791" y="1666091"/>
            <a:ext cx="8050418" cy="4788498"/>
          </a:xfrm>
          <a:prstGeom prst="rect">
            <a:avLst/>
          </a:prstGeom>
        </p:spPr>
      </p:pic>
    </p:spTree>
    <p:custDataLst>
      <p:tags r:id="rId1"/>
    </p:custDataLst>
    <p:extLst>
      <p:ext uri="{BB962C8B-B14F-4D97-AF65-F5344CB8AC3E}">
        <p14:creationId xmlns:p14="http://schemas.microsoft.com/office/powerpoint/2010/main" val="1080859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6">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41023" y="-934769"/>
            <a:ext cx="2424873" cy="2708393"/>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8">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3756" y="-134088"/>
            <a:ext cx="1635955" cy="1226966"/>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20">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713565" y="311926"/>
            <a:ext cx="4059393" cy="1911083"/>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22">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548980" y="1613994"/>
            <a:ext cx="1185708" cy="8892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4">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7781" y="5494508"/>
            <a:ext cx="2444907" cy="1774587"/>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6">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211282" y="5555951"/>
            <a:ext cx="928467" cy="69635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6" name="Freeform: Shape 28">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77311" y="1407983"/>
            <a:ext cx="5389379" cy="4042034"/>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76283" y="882212"/>
            <a:ext cx="6791435" cy="5093576"/>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Title 2">
            <a:extLst>
              <a:ext uri="{FF2B5EF4-FFF2-40B4-BE49-F238E27FC236}">
                <a16:creationId xmlns:a16="http://schemas.microsoft.com/office/drawing/2014/main" id="{D56A5661-6061-2C47-84B7-91DB0A73ED3D}"/>
              </a:ext>
            </a:extLst>
          </p:cNvPr>
          <p:cNvSpPr>
            <a:spLocks noGrp="1"/>
          </p:cNvSpPr>
          <p:nvPr>
            <p:ph type="title"/>
          </p:nvPr>
        </p:nvSpPr>
        <p:spPr>
          <a:xfrm>
            <a:off x="1785255" y="2353641"/>
            <a:ext cx="5501603" cy="2150719"/>
          </a:xfrm>
          <a:noFill/>
        </p:spPr>
        <p:txBody>
          <a:bodyPr vert="horz" lIns="91440" tIns="45720" rIns="91440" bIns="45720" rtlCol="0" anchor="ctr">
            <a:normAutofit/>
          </a:bodyPr>
          <a:lstStyle/>
          <a:p>
            <a:pPr algn="ctr"/>
            <a:r>
              <a:rPr lang="en-US" sz="3600" b="1" kern="1200">
                <a:solidFill>
                  <a:srgbClr val="080808"/>
                </a:solidFill>
                <a:latin typeface="+mj-lt"/>
                <a:ea typeface="+mj-ea"/>
                <a:cs typeface="+mj-cs"/>
              </a:rPr>
              <a:t>…then signaling matters!</a:t>
            </a:r>
            <a:endParaRPr lang="en-US" sz="3600" b="1" kern="1200">
              <a:solidFill>
                <a:srgbClr val="080808"/>
              </a:solidFill>
              <a:latin typeface="+mj-lt"/>
              <a:cs typeface="Calibri Light"/>
            </a:endParaRPr>
          </a:p>
        </p:txBody>
      </p:sp>
      <p:sp>
        <p:nvSpPr>
          <p:cNvPr id="33" name="Freeform: Shape 32">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943393" y="5778692"/>
            <a:ext cx="2231794" cy="1926608"/>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34">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170046" y="5363543"/>
            <a:ext cx="959985" cy="719989"/>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66640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FE2FE29-1120-4FE4-9FDA-311CBA66F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343" y="2"/>
            <a:ext cx="3516474"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669" y="926649"/>
            <a:ext cx="3311468" cy="5066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13BE3671-0C43-4D05-A267-3400AD091C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756" y="3758184"/>
            <a:ext cx="1604383" cy="2373963"/>
            <a:chOff x="723679" y="3758184"/>
            <a:chExt cx="2139190" cy="2373963"/>
          </a:xfrm>
        </p:grpSpPr>
        <p:sp>
          <p:nvSpPr>
            <p:cNvPr id="79" name="Rectangle 66">
              <a:extLst>
                <a:ext uri="{FF2B5EF4-FFF2-40B4-BE49-F238E27FC236}">
                  <a16:creationId xmlns:a16="http://schemas.microsoft.com/office/drawing/2014/main" id="{4284BA9C-01AC-48B3-8010-804869A0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051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6">
              <a:extLst>
                <a:ext uri="{FF2B5EF4-FFF2-40B4-BE49-F238E27FC236}">
                  <a16:creationId xmlns:a16="http://schemas.microsoft.com/office/drawing/2014/main" id="{3E232F3A-24DA-47FC-A6E7-8347EA07A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630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2B7D041A-D364-4BF2-9F8A-0294D0918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209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6">
              <a:extLst>
                <a:ext uri="{FF2B5EF4-FFF2-40B4-BE49-F238E27FC236}">
                  <a16:creationId xmlns:a16="http://schemas.microsoft.com/office/drawing/2014/main" id="{1CB5A6AE-FC55-4655-AE45-5E9A3F328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88940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500BEBAD-632B-4E00-AD16-C6A03CD11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472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6">
              <a:extLst>
                <a:ext uri="{FF2B5EF4-FFF2-40B4-BE49-F238E27FC236}">
                  <a16:creationId xmlns:a16="http://schemas.microsoft.com/office/drawing/2014/main" id="{29BEDA70-8722-46C0-A1EB-8CDFEE592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17111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2">
              <a:extLst>
                <a:ext uri="{FF2B5EF4-FFF2-40B4-BE49-F238E27FC236}">
                  <a16:creationId xmlns:a16="http://schemas.microsoft.com/office/drawing/2014/main" id="{3979BE25-E2B2-4CF8-85A1-65AD3E0CF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749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2C9FF4D0-2F5C-4E54-AC5A-58A6169BA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284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4">
              <a:extLst>
                <a:ext uri="{FF2B5EF4-FFF2-40B4-BE49-F238E27FC236}">
                  <a16:creationId xmlns:a16="http://schemas.microsoft.com/office/drawing/2014/main" id="{B94E4ABC-1B44-4E4D-9065-F67D887D7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75948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2">
              <a:extLst>
                <a:ext uri="{FF2B5EF4-FFF2-40B4-BE49-F238E27FC236}">
                  <a16:creationId xmlns:a16="http://schemas.microsoft.com/office/drawing/2014/main" id="{FDDFF3EB-39A2-4D3F-AD9F-0CF4409EA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8962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59">
              <a:extLst>
                <a:ext uri="{FF2B5EF4-FFF2-40B4-BE49-F238E27FC236}">
                  <a16:creationId xmlns:a16="http://schemas.microsoft.com/office/drawing/2014/main" id="{DB732EBE-ED01-4374-8D0C-8AF6E5A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4333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2">
              <a:extLst>
                <a:ext uri="{FF2B5EF4-FFF2-40B4-BE49-F238E27FC236}">
                  <a16:creationId xmlns:a16="http://schemas.microsoft.com/office/drawing/2014/main" id="{D22DDEF5-6AF3-4D7C-BC62-4409D396B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269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2">
              <a:extLst>
                <a:ext uri="{FF2B5EF4-FFF2-40B4-BE49-F238E27FC236}">
                  <a16:creationId xmlns:a16="http://schemas.microsoft.com/office/drawing/2014/main" id="{C376CD22-707A-45BF-B1E0-3F62124A5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743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2">
              <a:extLst>
                <a:ext uri="{FF2B5EF4-FFF2-40B4-BE49-F238E27FC236}">
                  <a16:creationId xmlns:a16="http://schemas.microsoft.com/office/drawing/2014/main" id="{77D3C970-47FF-4506-B61A-DCAA63289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65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59">
              <a:extLst>
                <a:ext uri="{FF2B5EF4-FFF2-40B4-BE49-F238E27FC236}">
                  <a16:creationId xmlns:a16="http://schemas.microsoft.com/office/drawing/2014/main" id="{3D0163D1-030C-49AE-83F7-8B6F17D3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188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2">
              <a:extLst>
                <a:ext uri="{FF2B5EF4-FFF2-40B4-BE49-F238E27FC236}">
                  <a16:creationId xmlns:a16="http://schemas.microsoft.com/office/drawing/2014/main" id="{68397BEB-F2C5-49D6-8F17-BC81796AC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59">
              <a:extLst>
                <a:ext uri="{FF2B5EF4-FFF2-40B4-BE49-F238E27FC236}">
                  <a16:creationId xmlns:a16="http://schemas.microsoft.com/office/drawing/2014/main" id="{8C1B7012-AA7A-4E78-965E-ABD7EC337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2">
              <a:extLst>
                <a:ext uri="{FF2B5EF4-FFF2-40B4-BE49-F238E27FC236}">
                  <a16:creationId xmlns:a16="http://schemas.microsoft.com/office/drawing/2014/main" id="{ADA7F354-F3A6-49A0-AF9C-EC69C2A31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4">
              <a:extLst>
                <a:ext uri="{FF2B5EF4-FFF2-40B4-BE49-F238E27FC236}">
                  <a16:creationId xmlns:a16="http://schemas.microsoft.com/office/drawing/2014/main" id="{82531391-74CB-4FBD-97B7-D73D91C44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6">
              <a:extLst>
                <a:ext uri="{FF2B5EF4-FFF2-40B4-BE49-F238E27FC236}">
                  <a16:creationId xmlns:a16="http://schemas.microsoft.com/office/drawing/2014/main" id="{3CD46824-FF3A-460F-8F13-1B2A420A1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4">
              <a:extLst>
                <a:ext uri="{FF2B5EF4-FFF2-40B4-BE49-F238E27FC236}">
                  <a16:creationId xmlns:a16="http://schemas.microsoft.com/office/drawing/2014/main" id="{15EE979E-5456-4D5F-83BF-158EB8B24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66">
              <a:extLst>
                <a:ext uri="{FF2B5EF4-FFF2-40B4-BE49-F238E27FC236}">
                  <a16:creationId xmlns:a16="http://schemas.microsoft.com/office/drawing/2014/main" id="{B5123B19-3717-4BC1-B7CE-C6727099C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59">
              <a:extLst>
                <a:ext uri="{FF2B5EF4-FFF2-40B4-BE49-F238E27FC236}">
                  <a16:creationId xmlns:a16="http://schemas.microsoft.com/office/drawing/2014/main" id="{25F3BA9E-DEA1-4368-A4BE-FB9C9C350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62">
              <a:extLst>
                <a:ext uri="{FF2B5EF4-FFF2-40B4-BE49-F238E27FC236}">
                  <a16:creationId xmlns:a16="http://schemas.microsoft.com/office/drawing/2014/main" id="{0EFD15C2-3CE6-43C9-AA85-2000C0A6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173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2">
              <a:extLst>
                <a:ext uri="{FF2B5EF4-FFF2-40B4-BE49-F238E27FC236}">
                  <a16:creationId xmlns:a16="http://schemas.microsoft.com/office/drawing/2014/main" id="{A7D19408-5ACA-46A3-8FC7-0A2B511B2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59">
              <a:extLst>
                <a:ext uri="{FF2B5EF4-FFF2-40B4-BE49-F238E27FC236}">
                  <a16:creationId xmlns:a16="http://schemas.microsoft.com/office/drawing/2014/main" id="{C39A546E-F35B-4AF5-9F7E-F7CC78DD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64">
              <a:extLst>
                <a:ext uri="{FF2B5EF4-FFF2-40B4-BE49-F238E27FC236}">
                  <a16:creationId xmlns:a16="http://schemas.microsoft.com/office/drawing/2014/main" id="{4C051F4E-E13F-4468-BCAB-379380355A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66">
              <a:extLst>
                <a:ext uri="{FF2B5EF4-FFF2-40B4-BE49-F238E27FC236}">
                  <a16:creationId xmlns:a16="http://schemas.microsoft.com/office/drawing/2014/main" id="{99A94C11-96BF-4E23-9B0F-CCCF0E690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2">
              <a:extLst>
                <a:ext uri="{FF2B5EF4-FFF2-40B4-BE49-F238E27FC236}">
                  <a16:creationId xmlns:a16="http://schemas.microsoft.com/office/drawing/2014/main" id="{2C253E13-7D4F-4651-B26F-C9A398426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59">
              <a:extLst>
                <a:ext uri="{FF2B5EF4-FFF2-40B4-BE49-F238E27FC236}">
                  <a16:creationId xmlns:a16="http://schemas.microsoft.com/office/drawing/2014/main" id="{6C607944-C3DA-49D0-B76C-ECF13B2E8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62">
              <a:extLst>
                <a:ext uri="{FF2B5EF4-FFF2-40B4-BE49-F238E27FC236}">
                  <a16:creationId xmlns:a16="http://schemas.microsoft.com/office/drawing/2014/main" id="{A044E8D2-BE36-4B3B-BF61-A4ED4D637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64">
              <a:extLst>
                <a:ext uri="{FF2B5EF4-FFF2-40B4-BE49-F238E27FC236}">
                  <a16:creationId xmlns:a16="http://schemas.microsoft.com/office/drawing/2014/main" id="{08C4C63A-4388-4C37-9D9C-5C1F9925C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66">
              <a:extLst>
                <a:ext uri="{FF2B5EF4-FFF2-40B4-BE49-F238E27FC236}">
                  <a16:creationId xmlns:a16="http://schemas.microsoft.com/office/drawing/2014/main" id="{14866A3A-FA92-4434-98E9-418FEC9B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64">
              <a:extLst>
                <a:ext uri="{FF2B5EF4-FFF2-40B4-BE49-F238E27FC236}">
                  <a16:creationId xmlns:a16="http://schemas.microsoft.com/office/drawing/2014/main" id="{AF97CA9B-731E-47BF-B724-E6CD2C915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66">
              <a:extLst>
                <a:ext uri="{FF2B5EF4-FFF2-40B4-BE49-F238E27FC236}">
                  <a16:creationId xmlns:a16="http://schemas.microsoft.com/office/drawing/2014/main" id="{B9B7DB1A-1165-4D7C-95DC-D710F20E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59">
              <a:extLst>
                <a:ext uri="{FF2B5EF4-FFF2-40B4-BE49-F238E27FC236}">
                  <a16:creationId xmlns:a16="http://schemas.microsoft.com/office/drawing/2014/main" id="{737B22B9-9D11-4F36-9B12-FB41FBA4E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62">
              <a:extLst>
                <a:ext uri="{FF2B5EF4-FFF2-40B4-BE49-F238E27FC236}">
                  <a16:creationId xmlns:a16="http://schemas.microsoft.com/office/drawing/2014/main" id="{FBCEABA9-0D42-4E75-BBFB-8374262E8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a:extLst>
                <a:ext uri="{FF2B5EF4-FFF2-40B4-BE49-F238E27FC236}">
                  <a16:creationId xmlns:a16="http://schemas.microsoft.com/office/drawing/2014/main" id="{66428691-A429-4D5E-AE96-E43B6F0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59">
              <a:extLst>
                <a:ext uri="{FF2B5EF4-FFF2-40B4-BE49-F238E27FC236}">
                  <a16:creationId xmlns:a16="http://schemas.microsoft.com/office/drawing/2014/main" id="{5BCC330F-9915-4B86-97E9-BA49CBFEC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64">
              <a:extLst>
                <a:ext uri="{FF2B5EF4-FFF2-40B4-BE49-F238E27FC236}">
                  <a16:creationId xmlns:a16="http://schemas.microsoft.com/office/drawing/2014/main" id="{9A1A7FCA-8137-4FF0-9940-FB481BFD2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66">
              <a:extLst>
                <a:ext uri="{FF2B5EF4-FFF2-40B4-BE49-F238E27FC236}">
                  <a16:creationId xmlns:a16="http://schemas.microsoft.com/office/drawing/2014/main" id="{3A9167A0-5576-4F2F-B5FE-431186597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56473" y="1321743"/>
            <a:ext cx="2840612" cy="4277890"/>
          </a:xfrm>
        </p:spPr>
        <p:txBody>
          <a:bodyPr anchor="ctr">
            <a:normAutofit/>
          </a:bodyPr>
          <a:lstStyle/>
          <a:p>
            <a:pPr>
              <a:defRPr/>
            </a:pPr>
            <a:r>
              <a:rPr lang="en-GB" sz="3600">
                <a:solidFill>
                  <a:srgbClr val="FFFFFF"/>
                </a:solidFill>
                <a:latin typeface="Source Sans Pro" panose="020B0503030403020204" pitchFamily="34" charset="77"/>
              </a:rPr>
              <a:t>Emotions evolved to communicate and facilitate the formation of strong social bonds…</a:t>
            </a:r>
          </a:p>
        </p:txBody>
      </p:sp>
      <p:grpSp>
        <p:nvGrpSpPr>
          <p:cNvPr id="121" name="Group 120">
            <a:extLst>
              <a:ext uri="{FF2B5EF4-FFF2-40B4-BE49-F238E27FC236}">
                <a16:creationId xmlns:a16="http://schemas.microsoft.com/office/drawing/2014/main" id="{283F107F-9294-4679-B247-91D8556A6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05012" y="44817"/>
            <a:ext cx="174976" cy="772404"/>
            <a:chOff x="11873418" y="44817"/>
            <a:chExt cx="233303" cy="772404"/>
          </a:xfrm>
        </p:grpSpPr>
        <p:sp>
          <p:nvSpPr>
            <p:cNvPr id="122" name="Rectangle 64">
              <a:extLst>
                <a:ext uri="{FF2B5EF4-FFF2-40B4-BE49-F238E27FC236}">
                  <a16:creationId xmlns:a16="http://schemas.microsoft.com/office/drawing/2014/main" id="{20F93971-D547-4C36-A076-D5724999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66">
              <a:extLst>
                <a:ext uri="{FF2B5EF4-FFF2-40B4-BE49-F238E27FC236}">
                  <a16:creationId xmlns:a16="http://schemas.microsoft.com/office/drawing/2014/main" id="{012A36A9-DFAE-4F57-9711-172E65EDA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64">
              <a:extLst>
                <a:ext uri="{FF2B5EF4-FFF2-40B4-BE49-F238E27FC236}">
                  <a16:creationId xmlns:a16="http://schemas.microsoft.com/office/drawing/2014/main" id="{8B6B96C8-D832-4071-A5D2-1F11CBF9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66">
              <a:extLst>
                <a:ext uri="{FF2B5EF4-FFF2-40B4-BE49-F238E27FC236}">
                  <a16:creationId xmlns:a16="http://schemas.microsoft.com/office/drawing/2014/main" id="{0FF1DEB5-31F1-464D-BDB3-EFE620642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64">
              <a:extLst>
                <a:ext uri="{FF2B5EF4-FFF2-40B4-BE49-F238E27FC236}">
                  <a16:creationId xmlns:a16="http://schemas.microsoft.com/office/drawing/2014/main" id="{96B80410-DC2C-4DFC-B52E-CC5E6788B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66">
              <a:extLst>
                <a:ext uri="{FF2B5EF4-FFF2-40B4-BE49-F238E27FC236}">
                  <a16:creationId xmlns:a16="http://schemas.microsoft.com/office/drawing/2014/main" id="{9CE51CA3-95B8-44B4-B784-CE35A844D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64">
              <a:extLst>
                <a:ext uri="{FF2B5EF4-FFF2-40B4-BE49-F238E27FC236}">
                  <a16:creationId xmlns:a16="http://schemas.microsoft.com/office/drawing/2014/main" id="{FA1EB8B0-6221-4A35-A5F2-46E9A78CB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66">
              <a:extLst>
                <a:ext uri="{FF2B5EF4-FFF2-40B4-BE49-F238E27FC236}">
                  <a16:creationId xmlns:a16="http://schemas.microsoft.com/office/drawing/2014/main" id="{FDA530E1-5E88-4861-8642-F5B6A715B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64">
              <a:extLst>
                <a:ext uri="{FF2B5EF4-FFF2-40B4-BE49-F238E27FC236}">
                  <a16:creationId xmlns:a16="http://schemas.microsoft.com/office/drawing/2014/main" id="{854D2927-5C3A-424C-B30D-6048719C8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66">
              <a:extLst>
                <a:ext uri="{FF2B5EF4-FFF2-40B4-BE49-F238E27FC236}">
                  <a16:creationId xmlns:a16="http://schemas.microsoft.com/office/drawing/2014/main" id="{9B9A782D-CE07-499E-81BB-3F6D2E7EF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64">
              <a:extLst>
                <a:ext uri="{FF2B5EF4-FFF2-40B4-BE49-F238E27FC236}">
                  <a16:creationId xmlns:a16="http://schemas.microsoft.com/office/drawing/2014/main" id="{BDEBE12E-1915-4596-A0A7-9C61CAF8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66">
              <a:extLst>
                <a:ext uri="{FF2B5EF4-FFF2-40B4-BE49-F238E27FC236}">
                  <a16:creationId xmlns:a16="http://schemas.microsoft.com/office/drawing/2014/main" id="{4FBDEF84-1447-47C6-998D-A35B78E0C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635" name="Content Placeholder 2"/>
          <p:cNvSpPr>
            <a:spLocks noGrp="1"/>
          </p:cNvSpPr>
          <p:nvPr>
            <p:ph idx="1"/>
          </p:nvPr>
        </p:nvSpPr>
        <p:spPr>
          <a:xfrm>
            <a:off x="4075086" y="527361"/>
            <a:ext cx="4516046" cy="6069672"/>
          </a:xfrm>
        </p:spPr>
        <p:txBody>
          <a:bodyPr anchor="ctr">
            <a:normAutofit fontScale="92500" lnSpcReduction="20000"/>
          </a:bodyPr>
          <a:lstStyle/>
          <a:p>
            <a:pPr>
              <a:buClr>
                <a:schemeClr val="accent1"/>
              </a:buClr>
            </a:pPr>
            <a:r>
              <a:rPr lang="en-GB" sz="2500" b="1">
                <a:latin typeface="Source Sans Pro"/>
                <a:ea typeface="Source Sans Pro"/>
              </a:rPr>
              <a:t>Species survival depended upon signalling cooperation.</a:t>
            </a:r>
          </a:p>
          <a:p>
            <a:pPr>
              <a:buClr>
                <a:schemeClr val="accent1"/>
              </a:buClr>
            </a:pPr>
            <a:r>
              <a:rPr lang="en-GB" sz="2500" b="1">
                <a:latin typeface="Source Sans Pro"/>
                <a:ea typeface="Source Sans Pro"/>
              </a:rPr>
              <a:t>Human Facial Expressions are unconditioned stimuli, e.g. we are emotionally reacting to a facial expression at 4 milliseconds </a:t>
            </a:r>
            <a:r>
              <a:rPr lang="en-GB" sz="2500">
                <a:latin typeface="Source Sans Pro"/>
                <a:ea typeface="Source Sans Pro"/>
              </a:rPr>
              <a:t>(LaFrance, 2013)</a:t>
            </a:r>
          </a:p>
          <a:p>
            <a:pPr marL="0" indent="0">
              <a:buNone/>
              <a:defRPr/>
            </a:pPr>
            <a:endParaRPr lang="en-GB" sz="1400">
              <a:latin typeface="Source Sans Pro" pitchFamily="34" charset="0"/>
            </a:endParaRPr>
          </a:p>
          <a:p>
            <a:pPr lvl="1" eaLnBrk="1" hangingPunct="1">
              <a:defRPr/>
            </a:pPr>
            <a:endParaRPr lang="en-US" sz="2000" b="1">
              <a:latin typeface="Source Sans Pro" pitchFamily="34" charset="0"/>
              <a:ea typeface="Source Sans Pro"/>
            </a:endParaRPr>
          </a:p>
          <a:p>
            <a:pPr>
              <a:buClr>
                <a:schemeClr val="tx1"/>
              </a:buClr>
              <a:defRPr/>
            </a:pPr>
            <a:r>
              <a:rPr lang="en-GB" sz="2000">
                <a:latin typeface="Source Sans Pro"/>
                <a:ea typeface="Source Sans Pro"/>
              </a:rPr>
              <a:t>We become anxiously aroused when interacting with a non-expressive person AND we prefer not to affiliate with them </a:t>
            </a:r>
            <a:r>
              <a:rPr lang="sv-SE" sz="2000">
                <a:latin typeface="Source Sans Pro"/>
                <a:ea typeface="Source Sans Pro"/>
              </a:rPr>
              <a:t>(Gross, 2002; Butler &amp; Gross., 2003; Barnsley, </a:t>
            </a:r>
            <a:r>
              <a:rPr lang="sv-SE" sz="2000" err="1">
                <a:latin typeface="Source Sans Pro"/>
                <a:ea typeface="Source Sans Pro"/>
              </a:rPr>
              <a:t>Hempel</a:t>
            </a:r>
            <a:r>
              <a:rPr lang="sv-SE" sz="2000">
                <a:latin typeface="Source Sans Pro"/>
                <a:ea typeface="Source Sans Pro"/>
              </a:rPr>
              <a:t>, &amp; Lynch, 2011).</a:t>
            </a:r>
          </a:p>
          <a:p>
            <a:pPr marL="480060" lvl="1">
              <a:buClr>
                <a:schemeClr val="tx1"/>
              </a:buClr>
              <a:defRPr/>
            </a:pPr>
            <a:endParaRPr lang="sv-SE" sz="2000">
              <a:latin typeface="Source Sans Pro" pitchFamily="34" charset="0"/>
              <a:ea typeface="Source Sans Pro"/>
            </a:endParaRPr>
          </a:p>
          <a:p>
            <a:pPr marL="480060" lvl="1">
              <a:buClr>
                <a:schemeClr val="tx1"/>
              </a:buClr>
              <a:defRPr/>
            </a:pPr>
            <a:endParaRPr lang="en-GB" sz="2000">
              <a:latin typeface="Source Sans Pro" pitchFamily="34" charset="0"/>
              <a:ea typeface="Source Sans Pro"/>
            </a:endParaRPr>
          </a:p>
          <a:p>
            <a:pPr eaLnBrk="1" hangingPunct="1">
              <a:buClr>
                <a:schemeClr val="tx1"/>
              </a:buClr>
              <a:defRPr/>
            </a:pPr>
            <a:r>
              <a:rPr lang="en-US" sz="2000">
                <a:latin typeface="Calibri"/>
                <a:ea typeface="Source Sans Pro"/>
                <a:cs typeface="Calibri"/>
              </a:rPr>
              <a:t>Open expression of emotion—</a:t>
            </a:r>
            <a:r>
              <a:rPr lang="en-US" sz="2000" b="1">
                <a:latin typeface="Calibri"/>
                <a:ea typeface="Source Sans Pro"/>
                <a:cs typeface="Calibri"/>
              </a:rPr>
              <a:t>even when the emotion is negative</a:t>
            </a:r>
            <a:r>
              <a:rPr lang="en-US" sz="2000">
                <a:latin typeface="Calibri"/>
                <a:ea typeface="Source Sans Pro"/>
                <a:cs typeface="Calibri"/>
              </a:rPr>
              <a:t>—signals trustworthiness and increases social connectedness (</a:t>
            </a:r>
            <a:r>
              <a:rPr lang="en-GB" sz="2000">
                <a:latin typeface="Calibri"/>
                <a:ea typeface="Source Sans Pro"/>
                <a:cs typeface="Calibri"/>
              </a:rPr>
              <a:t>Boone &amp; Buck, 2003; Mauss et al., 2011; Feinberg, </a:t>
            </a:r>
            <a:r>
              <a:rPr lang="en-GB" sz="2000" err="1">
                <a:latin typeface="Calibri"/>
                <a:ea typeface="Source Sans Pro"/>
                <a:cs typeface="Calibri"/>
              </a:rPr>
              <a:t>Willer</a:t>
            </a:r>
            <a:r>
              <a:rPr lang="en-GB" sz="2000">
                <a:latin typeface="Calibri"/>
                <a:ea typeface="Source Sans Pro"/>
                <a:cs typeface="Calibri"/>
              </a:rPr>
              <a:t>, &amp; Keltner, 2011)</a:t>
            </a:r>
          </a:p>
          <a:p>
            <a:pPr lvl="1" eaLnBrk="1" hangingPunct="1">
              <a:defRPr/>
            </a:pPr>
            <a:endParaRPr lang="en-GB" sz="1400" i="1">
              <a:latin typeface="Source Sans Pro" pitchFamily="34" charset="0"/>
            </a:endParaRPr>
          </a:p>
          <a:p>
            <a:pPr lvl="1" eaLnBrk="1" hangingPunct="1">
              <a:defRPr/>
            </a:pPr>
            <a:endParaRPr lang="en-GB" sz="1400">
              <a:latin typeface="Source Sans Pro" pitchFamily="34" charset="0"/>
            </a:endParaRPr>
          </a:p>
        </p:txBody>
      </p:sp>
    </p:spTree>
    <p:custDataLst>
      <p:tags r:id="rId1"/>
    </p:custDataLst>
    <p:extLst>
      <p:ext uri="{BB962C8B-B14F-4D97-AF65-F5344CB8AC3E}">
        <p14:creationId xmlns:p14="http://schemas.microsoft.com/office/powerpoint/2010/main" val="4122505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314450" y="971550"/>
            <a:ext cx="6172200" cy="742950"/>
          </a:xfrm>
        </p:spPr>
        <p:txBody>
          <a:bodyPr/>
          <a:lstStyle/>
          <a:p>
            <a:r>
              <a:rPr lang="en-GB">
                <a:solidFill>
                  <a:schemeClr val="accent1"/>
                </a:solidFill>
              </a:rPr>
              <a:t>The Still Face experiment</a:t>
            </a:r>
          </a:p>
        </p:txBody>
      </p:sp>
      <p:pic>
        <p:nvPicPr>
          <p:cNvPr id="6" name="Still Face Experiment  Dr. Edward Tronick">
            <a:hlinkClick r:id="" action="ppaction://media"/>
            <a:extLst>
              <a:ext uri="{FF2B5EF4-FFF2-40B4-BE49-F238E27FC236}">
                <a16:creationId xmlns:a16="http://schemas.microsoft.com/office/drawing/2014/main" id="{EED1152F-5C57-4677-96A1-3F12AB3E8533}"/>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576388" y="1736396"/>
            <a:ext cx="5640387" cy="4230687"/>
          </a:xfrm>
        </p:spPr>
      </p:pic>
    </p:spTree>
    <p:custDataLst>
      <p:tags r:id="rId1"/>
    </p:custDataLst>
    <p:extLst>
      <p:ext uri="{BB962C8B-B14F-4D97-AF65-F5344CB8AC3E}">
        <p14:creationId xmlns:p14="http://schemas.microsoft.com/office/powerpoint/2010/main" val="366406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851932" y="2404521"/>
            <a:ext cx="5830661" cy="2123658"/>
          </a:xfrm>
          <a:prstGeom prst="rect">
            <a:avLst/>
          </a:prstGeom>
        </p:spPr>
        <p:txBody>
          <a:bodyPr wrap="square">
            <a:spAutoFit/>
          </a:bodyPr>
          <a:lstStyle/>
          <a:p>
            <a:r>
              <a:rPr lang="en-GB" sz="3300">
                <a:solidFill>
                  <a:srgbClr val="E65023"/>
                </a:solidFill>
                <a:latin typeface="Arial Black" panose="020B0A04020102020204" pitchFamily="34" charset="0"/>
              </a:rPr>
              <a:t>Thus...</a:t>
            </a:r>
          </a:p>
          <a:p>
            <a:r>
              <a:rPr lang="en-GB" sz="3300">
                <a:solidFill>
                  <a:srgbClr val="E65023"/>
                </a:solidFill>
                <a:latin typeface="Arial Black" panose="020B0A04020102020204" pitchFamily="34" charset="0"/>
              </a:rPr>
              <a:t>How we socially-signal strongly impacts our relationships</a:t>
            </a:r>
            <a:endParaRPr lang="en-US" sz="3300">
              <a:solidFill>
                <a:srgbClr val="E65023"/>
              </a:solidFill>
              <a:latin typeface="Arial Black" panose="020B0A04020102020204" pitchFamily="34" charset="0"/>
            </a:endParaRPr>
          </a:p>
        </p:txBody>
      </p:sp>
    </p:spTree>
    <p:custDataLst>
      <p:tags r:id="rId1"/>
    </p:custDataLst>
    <p:extLst>
      <p:ext uri="{BB962C8B-B14F-4D97-AF65-F5344CB8AC3E}">
        <p14:creationId xmlns:p14="http://schemas.microsoft.com/office/powerpoint/2010/main" val="94603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570482"/>
            <a:ext cx="6172200" cy="3611118"/>
          </a:xfrm>
        </p:spPr>
        <p:txBody>
          <a:bodyPr>
            <a:normAutofit/>
          </a:bodyPr>
          <a:lstStyle/>
          <a:p>
            <a:pPr algn="ctr"/>
            <a:r>
              <a:rPr lang="en-GB" sz="4950" b="1">
                <a:solidFill>
                  <a:schemeClr val="accent1"/>
                </a:solidFill>
              </a:rPr>
              <a:t>The key mechanism </a:t>
            </a:r>
            <a:br>
              <a:rPr lang="en-GB" sz="4950" b="1">
                <a:solidFill>
                  <a:schemeClr val="accent1"/>
                </a:solidFill>
              </a:rPr>
            </a:br>
            <a:r>
              <a:rPr lang="en-GB" sz="4950" b="1">
                <a:solidFill>
                  <a:schemeClr val="accent1"/>
                </a:solidFill>
              </a:rPr>
              <a:t>of change in</a:t>
            </a:r>
            <a:br>
              <a:rPr lang="en-GB" sz="4950" b="1">
                <a:solidFill>
                  <a:schemeClr val="accent1"/>
                </a:solidFill>
              </a:rPr>
            </a:br>
            <a:r>
              <a:rPr lang="en-GB" sz="4950" b="1">
                <a:solidFill>
                  <a:schemeClr val="accent1"/>
                </a:solidFill>
              </a:rPr>
              <a:t>RO DBT</a:t>
            </a:r>
          </a:p>
        </p:txBody>
      </p:sp>
    </p:spTree>
    <p:custDataLst>
      <p:tags r:id="rId1"/>
    </p:custDataLst>
    <p:extLst>
      <p:ext uri="{BB962C8B-B14F-4D97-AF65-F5344CB8AC3E}">
        <p14:creationId xmlns:p14="http://schemas.microsoft.com/office/powerpoint/2010/main" val="2671948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07827" y="594881"/>
            <a:ext cx="6920882" cy="857250"/>
          </a:xfrm>
        </p:spPr>
        <p:txBody>
          <a:bodyPr>
            <a:normAutofit/>
          </a:bodyPr>
          <a:lstStyle/>
          <a:p>
            <a:pPr>
              <a:defRPr/>
            </a:pPr>
            <a:r>
              <a:rPr lang="en-GB" sz="2400" b="1" i="1">
                <a:solidFill>
                  <a:schemeClr val="accent1"/>
                </a:solidFill>
                <a:latin typeface="Source Sans Pro Black" pitchFamily="34" charset="0"/>
              </a:rPr>
              <a:t>Open Expression = Trust = Social  Connectedness</a:t>
            </a:r>
            <a:endParaRPr lang="en-GB" sz="2700" b="1" i="1">
              <a:solidFill>
                <a:schemeClr val="accent1"/>
              </a:solidFill>
              <a:latin typeface="Source Sans Pro Black" pitchFamily="34"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729904049"/>
              </p:ext>
            </p:extLst>
          </p:nvPr>
        </p:nvGraphicFramePr>
        <p:xfrm>
          <a:off x="457200" y="1741903"/>
          <a:ext cx="4301836" cy="47974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3341185938"/>
              </p:ext>
            </p:extLst>
          </p:nvPr>
        </p:nvGraphicFramePr>
        <p:xfrm>
          <a:off x="5115790" y="2197899"/>
          <a:ext cx="3709555" cy="411284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60455" name="TextBox 26"/>
          <p:cNvSpPr txBox="1">
            <a:spLocks noChangeArrowheads="1"/>
          </p:cNvSpPr>
          <p:nvPr/>
        </p:nvSpPr>
        <p:spPr bwMode="auto">
          <a:xfrm>
            <a:off x="1592668" y="1777712"/>
            <a:ext cx="1966154" cy="461665"/>
          </a:xfrm>
          <a:prstGeom prst="rect">
            <a:avLst/>
          </a:prstGeom>
          <a:noFill/>
          <a:ln w="9525">
            <a:noFill/>
            <a:miter lim="800000"/>
            <a:headEnd/>
            <a:tailEnd/>
          </a:ln>
        </p:spPr>
        <p:txBody>
          <a:bodyPr wrap="square">
            <a:spAutoFit/>
          </a:bodyPr>
          <a:lstStyle/>
          <a:p>
            <a:pPr algn="ctr"/>
            <a:r>
              <a:rPr lang="en-GB" sz="2400" b="1" i="1" err="1">
                <a:solidFill>
                  <a:prstClr val="black"/>
                </a:solidFill>
              </a:rPr>
              <a:t>Overcontrol</a:t>
            </a:r>
            <a:endParaRPr lang="en-GB" sz="2400" b="1" i="1">
              <a:solidFill>
                <a:prstClr val="black"/>
              </a:solidFill>
            </a:endParaRPr>
          </a:p>
        </p:txBody>
      </p:sp>
      <p:sp>
        <p:nvSpPr>
          <p:cNvPr id="360456" name="TextBox 27"/>
          <p:cNvSpPr txBox="1">
            <a:spLocks noChangeArrowheads="1"/>
          </p:cNvSpPr>
          <p:nvPr/>
        </p:nvSpPr>
        <p:spPr bwMode="auto">
          <a:xfrm>
            <a:off x="5906819" y="1826611"/>
            <a:ext cx="2301999" cy="461665"/>
          </a:xfrm>
          <a:prstGeom prst="rect">
            <a:avLst/>
          </a:prstGeom>
          <a:noFill/>
          <a:ln w="9525">
            <a:noFill/>
            <a:miter lim="800000"/>
            <a:headEnd/>
            <a:tailEnd/>
          </a:ln>
        </p:spPr>
        <p:txBody>
          <a:bodyPr wrap="square">
            <a:spAutoFit/>
          </a:bodyPr>
          <a:lstStyle/>
          <a:p>
            <a:pPr algn="ctr"/>
            <a:r>
              <a:rPr lang="en-GB" sz="2400" b="1" i="1">
                <a:solidFill>
                  <a:prstClr val="black"/>
                </a:solidFill>
              </a:rPr>
              <a:t>Flexible-Control</a:t>
            </a:r>
          </a:p>
        </p:txBody>
      </p:sp>
    </p:spTree>
    <p:custDataLst>
      <p:tags r:id="rId1"/>
    </p:custDataLst>
    <p:extLst>
      <p:ext uri="{BB962C8B-B14F-4D97-AF65-F5344CB8AC3E}">
        <p14:creationId xmlns:p14="http://schemas.microsoft.com/office/powerpoint/2010/main" val="309265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04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36045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28395" y="767195"/>
            <a:ext cx="6476238" cy="857250"/>
          </a:xfrm>
        </p:spPr>
        <p:txBody>
          <a:bodyPr>
            <a:noAutofit/>
          </a:bodyPr>
          <a:lstStyle/>
          <a:p>
            <a:r>
              <a:rPr lang="en-GB" sz="2700" b="1">
                <a:solidFill>
                  <a:srgbClr val="00B050"/>
                </a:solidFill>
                <a:latin typeface="Source Sans Pro Black" pitchFamily="34" charset="0"/>
              </a:rPr>
              <a:t>Goals of this workshop</a:t>
            </a:r>
            <a:endParaRPr lang="en-GB" b="1">
              <a:solidFill>
                <a:srgbClr val="00B050"/>
              </a:solidFill>
              <a:latin typeface="Source Sans Pro Black" pitchFamily="34" charset="0"/>
            </a:endParaRPr>
          </a:p>
        </p:txBody>
      </p:sp>
      <p:sp>
        <p:nvSpPr>
          <p:cNvPr id="3" name="Content Placeholder 2"/>
          <p:cNvSpPr>
            <a:spLocks noGrp="1"/>
          </p:cNvSpPr>
          <p:nvPr>
            <p:ph idx="1"/>
          </p:nvPr>
        </p:nvSpPr>
        <p:spPr>
          <a:xfrm>
            <a:off x="895351" y="2057400"/>
            <a:ext cx="6509282" cy="3943350"/>
          </a:xfrm>
        </p:spPr>
        <p:txBody>
          <a:bodyPr>
            <a:normAutofit fontScale="85000" lnSpcReduction="20000"/>
          </a:bodyPr>
          <a:lstStyle/>
          <a:p>
            <a:pPr lvl="0"/>
            <a:r>
              <a:rPr lang="en-GB">
                <a:latin typeface="Arial" panose="020B0604020202020204" pitchFamily="34" charset="0"/>
                <a:cs typeface="Arial" panose="020B0604020202020204" pitchFamily="34" charset="0"/>
              </a:rPr>
              <a:t>Introduce you to the concept of overcontrol</a:t>
            </a:r>
          </a:p>
          <a:p>
            <a:pPr lvl="0"/>
            <a:endParaRPr lang="en-GB">
              <a:latin typeface="Arial" panose="020B0604020202020204" pitchFamily="34" charset="0"/>
              <a:cs typeface="Arial" panose="020B0604020202020204" pitchFamily="34" charset="0"/>
            </a:endParaRPr>
          </a:p>
          <a:p>
            <a:pPr lvl="0"/>
            <a:r>
              <a:rPr lang="en-GB">
                <a:latin typeface="Arial" panose="020B0604020202020204" pitchFamily="34" charset="0"/>
                <a:cs typeface="Arial" panose="020B0604020202020204" pitchFamily="34" charset="0"/>
              </a:rPr>
              <a:t>Show you how theory about overcontrol leads to novel interventions that are not obviously predicted by ACT</a:t>
            </a:r>
          </a:p>
          <a:p>
            <a:pPr lvl="0"/>
            <a:endParaRPr lang="en-GB">
              <a:latin typeface="Arial" panose="020B0604020202020204" pitchFamily="34" charset="0"/>
              <a:cs typeface="Arial" panose="020B0604020202020204" pitchFamily="34" charset="0"/>
            </a:endParaRPr>
          </a:p>
          <a:p>
            <a:pPr lvl="0"/>
            <a:r>
              <a:rPr lang="en-GB">
                <a:latin typeface="Arial" panose="020B0604020202020204" pitchFamily="34" charset="0"/>
                <a:cs typeface="Arial" panose="020B0604020202020204" pitchFamily="34" charset="0"/>
              </a:rPr>
              <a:t>Demonstrate some of these strategies</a:t>
            </a:r>
          </a:p>
          <a:p>
            <a:pPr lvl="0"/>
            <a:endParaRPr lang="en-GB">
              <a:latin typeface="Arial" panose="020B0604020202020204" pitchFamily="34" charset="0"/>
              <a:cs typeface="Arial" panose="020B0604020202020204" pitchFamily="34" charset="0"/>
            </a:endParaRPr>
          </a:p>
          <a:p>
            <a:pPr lvl="0"/>
            <a:r>
              <a:rPr lang="en-GB">
                <a:latin typeface="Arial" panose="020B0604020202020204" pitchFamily="34" charset="0"/>
                <a:cs typeface="Arial" panose="020B0604020202020204" pitchFamily="34" charset="0"/>
              </a:rPr>
              <a:t>Give you an overview of how overcontrol is treated from the perspective of radically open dialectical behaviour therapy (RO DBT</a:t>
            </a:r>
            <a:r>
              <a:rPr lang="en-GB" b="1">
                <a:solidFill>
                  <a:srgbClr val="0070C0"/>
                </a:solidFill>
                <a:latin typeface="Source Sans Pro" pitchFamily="34" charset="0"/>
              </a:rPr>
              <a:t>)</a:t>
            </a:r>
          </a:p>
          <a:p>
            <a:pPr lvl="0"/>
            <a:endParaRPr lang="en-GB" b="1">
              <a:solidFill>
                <a:srgbClr val="0070C0"/>
              </a:solidFill>
              <a:latin typeface="Source Sans Pro" pitchFamily="34" charset="0"/>
            </a:endParaRPr>
          </a:p>
          <a:p>
            <a:endParaRPr lang="en-GB">
              <a:latin typeface="Source Sans Pro" pitchFamily="34" charset="0"/>
            </a:endParaRPr>
          </a:p>
        </p:txBody>
      </p:sp>
    </p:spTree>
    <p:extLst>
      <p:ext uri="{BB962C8B-B14F-4D97-AF65-F5344CB8AC3E}">
        <p14:creationId xmlns:p14="http://schemas.microsoft.com/office/powerpoint/2010/main" val="4004103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71075" y="681257"/>
            <a:ext cx="7368471" cy="1028700"/>
          </a:xfrm>
        </p:spPr>
        <p:txBody>
          <a:bodyPr>
            <a:noAutofit/>
          </a:bodyPr>
          <a:lstStyle/>
          <a:p>
            <a:pPr lvl="0"/>
            <a:r>
              <a:rPr lang="en-US" sz="2700" b="1">
                <a:solidFill>
                  <a:schemeClr val="accent1"/>
                </a:solidFill>
              </a:rPr>
              <a:t>The core issue for OC individuals isn’t so much how they cope with their own struggles but how they relate to others</a:t>
            </a:r>
            <a:endParaRPr lang="en-US" sz="2700">
              <a:solidFill>
                <a:schemeClr val="accent1"/>
              </a:solidFill>
            </a:endParaRPr>
          </a:p>
        </p:txBody>
      </p:sp>
      <p:sp>
        <p:nvSpPr>
          <p:cNvPr id="4" name="Rectangle 3"/>
          <p:cNvSpPr/>
          <p:nvPr/>
        </p:nvSpPr>
        <p:spPr>
          <a:xfrm>
            <a:off x="898813" y="2344087"/>
            <a:ext cx="6866659" cy="2169825"/>
          </a:xfrm>
          <a:prstGeom prst="rect">
            <a:avLst/>
          </a:prstGeom>
        </p:spPr>
        <p:txBody>
          <a:bodyPr wrap="square">
            <a:spAutoFit/>
          </a:bodyPr>
          <a:lstStyle/>
          <a:p>
            <a:pPr marL="557213" indent="-557213">
              <a:buFontTx/>
              <a:buAutoNum type="arabicParenR"/>
            </a:pPr>
            <a:r>
              <a:rPr lang="en-US" sz="2700" b="1">
                <a:latin typeface="Calibri"/>
                <a:ea typeface="ＭＳ Ｐゴシック" pitchFamily="34" charset="-128"/>
              </a:rPr>
              <a:t>All internally focused work in RO DBT ultimately comes back to how people are social signaling and</a:t>
            </a:r>
          </a:p>
          <a:p>
            <a:pPr marL="557213" indent="-557213">
              <a:buFontTx/>
              <a:buAutoNum type="arabicParenR"/>
            </a:pPr>
            <a:r>
              <a:rPr lang="en-US" sz="2700" b="1">
                <a:latin typeface="Calibri"/>
                <a:ea typeface="ＭＳ Ｐゴシック" pitchFamily="34" charset="-128"/>
              </a:rPr>
              <a:t>whether that signaling brings connects them to or pushes them out of the tribe</a:t>
            </a:r>
            <a:endParaRPr lang="en-US" sz="2700">
              <a:latin typeface="Calibri"/>
              <a:ea typeface="ＭＳ Ｐゴシック" pitchFamily="34" charset="-128"/>
            </a:endParaRPr>
          </a:p>
        </p:txBody>
      </p:sp>
    </p:spTree>
    <p:custDataLst>
      <p:tags r:id="rId1"/>
    </p:custDataLst>
    <p:extLst>
      <p:ext uri="{BB962C8B-B14F-4D97-AF65-F5344CB8AC3E}">
        <p14:creationId xmlns:p14="http://schemas.microsoft.com/office/powerpoint/2010/main" val="426449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80543" y="1151986"/>
            <a:ext cx="6588732" cy="857250"/>
          </a:xfrm>
        </p:spPr>
        <p:txBody>
          <a:bodyPr>
            <a:normAutofit fontScale="90000"/>
          </a:bodyPr>
          <a:lstStyle/>
          <a:p>
            <a:pPr>
              <a:defRPr/>
            </a:pPr>
            <a:r>
              <a:rPr lang="en-GB" b="1"/>
              <a:t>Note: Open expression DOES NOT mean… </a:t>
            </a:r>
          </a:p>
        </p:txBody>
      </p:sp>
      <p:sp>
        <p:nvSpPr>
          <p:cNvPr id="3" name="Content Placeholder 2"/>
          <p:cNvSpPr>
            <a:spLocks noGrp="1"/>
          </p:cNvSpPr>
          <p:nvPr>
            <p:ph idx="1"/>
          </p:nvPr>
        </p:nvSpPr>
        <p:spPr>
          <a:xfrm>
            <a:off x="1304637" y="2337368"/>
            <a:ext cx="6534726" cy="1296144"/>
          </a:xfrm>
        </p:spPr>
        <p:txBody>
          <a:bodyPr rtlCol="0">
            <a:normAutofit lnSpcReduction="10000"/>
          </a:bodyPr>
          <a:lstStyle/>
          <a:p>
            <a:pPr marL="85725" indent="0" algn="ctr">
              <a:buNone/>
              <a:defRPr/>
            </a:pPr>
            <a:r>
              <a:rPr lang="en-GB" sz="2700" b="1">
                <a:solidFill>
                  <a:srgbClr val="0070C0"/>
                </a:solidFill>
              </a:rPr>
              <a:t>simply</a:t>
            </a:r>
          </a:p>
          <a:p>
            <a:pPr marL="85725" indent="0" algn="ctr">
              <a:buNone/>
              <a:defRPr/>
            </a:pPr>
            <a:r>
              <a:rPr lang="en-GB" sz="2700" b="1">
                <a:solidFill>
                  <a:srgbClr val="0070C0"/>
                </a:solidFill>
              </a:rPr>
              <a:t>“Expressing emotions without Awareness or consideration” </a:t>
            </a:r>
          </a:p>
        </p:txBody>
      </p:sp>
      <p:sp>
        <p:nvSpPr>
          <p:cNvPr id="4" name="TextBox 3"/>
          <p:cNvSpPr txBox="1"/>
          <p:nvPr/>
        </p:nvSpPr>
        <p:spPr>
          <a:xfrm>
            <a:off x="2016425" y="4131078"/>
            <a:ext cx="5316968" cy="1338828"/>
          </a:xfrm>
          <a:prstGeom prst="rect">
            <a:avLst/>
          </a:prstGeom>
          <a:noFill/>
        </p:spPr>
        <p:txBody>
          <a:bodyPr wrap="square">
            <a:spAutoFit/>
          </a:bodyPr>
          <a:lstStyle/>
          <a:p>
            <a:pPr>
              <a:defRPr/>
            </a:pPr>
            <a:r>
              <a:rPr lang="en-GB" sz="2700" b="1"/>
              <a:t>On the contrary…. </a:t>
            </a:r>
            <a:r>
              <a:rPr lang="en-GB" sz="2700" b="1">
                <a:solidFill>
                  <a:schemeClr val="accent1"/>
                </a:solidFill>
              </a:rPr>
              <a:t>effective emotional expression is always CONTEXT dependent </a:t>
            </a:r>
          </a:p>
        </p:txBody>
      </p:sp>
    </p:spTree>
    <p:custDataLst>
      <p:tags r:id="rId1"/>
    </p:custDataLst>
    <p:extLst>
      <p:ext uri="{BB962C8B-B14F-4D97-AF65-F5344CB8AC3E}">
        <p14:creationId xmlns:p14="http://schemas.microsoft.com/office/powerpoint/2010/main" val="3981108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9016" y="999705"/>
            <a:ext cx="8624089" cy="642938"/>
          </a:xfrm>
        </p:spPr>
        <p:txBody>
          <a:bodyPr>
            <a:noAutofit/>
          </a:bodyPr>
          <a:lstStyle/>
          <a:p>
            <a:pPr algn="ctr"/>
            <a:r>
              <a:rPr lang="en-GB" sz="3600" b="1">
                <a:latin typeface="+mn-lt"/>
              </a:rPr>
              <a:t>RO DBT teaches there are </a:t>
            </a:r>
            <a:br>
              <a:rPr lang="en-GB" sz="3600" b="1">
                <a:latin typeface="+mn-lt"/>
              </a:rPr>
            </a:br>
            <a:r>
              <a:rPr lang="en-GB" sz="3600" b="1">
                <a:latin typeface="+mn-lt"/>
              </a:rPr>
              <a:t>five neural substrates of emotion</a:t>
            </a:r>
            <a:endParaRPr lang="en-GB" sz="3600"/>
          </a:p>
        </p:txBody>
      </p:sp>
      <p:sp>
        <p:nvSpPr>
          <p:cNvPr id="3" name="Content Placeholder 2"/>
          <p:cNvSpPr>
            <a:spLocks noGrp="1"/>
          </p:cNvSpPr>
          <p:nvPr>
            <p:ph idx="1"/>
          </p:nvPr>
        </p:nvSpPr>
        <p:spPr>
          <a:xfrm>
            <a:off x="292609" y="2036827"/>
            <a:ext cx="8229599" cy="3573152"/>
          </a:xfrm>
        </p:spPr>
        <p:txBody>
          <a:bodyPr>
            <a:normAutofit/>
          </a:bodyPr>
          <a:lstStyle/>
          <a:p>
            <a:pPr marL="257175" lvl="1" indent="0" algn="ctr">
              <a:buNone/>
            </a:pPr>
            <a:endParaRPr lang="en-GB" sz="2800"/>
          </a:p>
          <a:p>
            <a:pPr marL="257175" lvl="1" indent="0" algn="ctr">
              <a:buNone/>
            </a:pPr>
            <a:r>
              <a:rPr lang="en-GB" sz="2800">
                <a:solidFill>
                  <a:schemeClr val="accent4"/>
                </a:solidFill>
              </a:rPr>
              <a:t>safety, novelty, reward, threat, overwhelming threat</a:t>
            </a:r>
          </a:p>
          <a:p>
            <a:pPr marL="257175" lvl="1" indent="0">
              <a:buNone/>
            </a:pPr>
            <a:endParaRPr lang="en-GB" sz="2800"/>
          </a:p>
          <a:p>
            <a:pPr marL="0" indent="0">
              <a:buNone/>
            </a:pPr>
            <a:endParaRPr lang="en-GB" b="1">
              <a:solidFill>
                <a:srgbClr val="0070C0"/>
              </a:solidFill>
            </a:endParaRPr>
          </a:p>
          <a:p>
            <a:pPr marL="0" indent="0">
              <a:buNone/>
            </a:pPr>
            <a:endParaRPr lang="en-GB" b="1">
              <a:solidFill>
                <a:srgbClr val="0070C0"/>
              </a:solidFill>
            </a:endParaRPr>
          </a:p>
          <a:p>
            <a:pPr marL="0" indent="0" algn="ctr">
              <a:buNone/>
            </a:pPr>
            <a:r>
              <a:rPr lang="en-GB"/>
              <a:t>When it comes to OC: </a:t>
            </a:r>
          </a:p>
          <a:p>
            <a:pPr marL="0" indent="0" algn="ctr">
              <a:buNone/>
            </a:pPr>
            <a:r>
              <a:rPr lang="en-GB">
                <a:solidFill>
                  <a:schemeClr val="accent4"/>
                </a:solidFill>
              </a:rPr>
              <a:t>What’s most important is the social-safety system</a:t>
            </a:r>
          </a:p>
          <a:p>
            <a:endParaRPr lang="en-GB" b="1">
              <a:solidFill>
                <a:srgbClr val="E65023"/>
              </a:solidFill>
            </a:endParaRPr>
          </a:p>
          <a:p>
            <a:pPr marL="0" indent="0">
              <a:buNone/>
            </a:pPr>
            <a:endParaRPr lang="en-GB" b="1"/>
          </a:p>
        </p:txBody>
      </p:sp>
    </p:spTree>
    <p:custDataLst>
      <p:tags r:id="rId1"/>
    </p:custDataLst>
    <p:extLst>
      <p:ext uri="{BB962C8B-B14F-4D97-AF65-F5344CB8AC3E}">
        <p14:creationId xmlns:p14="http://schemas.microsoft.com/office/powerpoint/2010/main" val="1694558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740663-00F0-485C-AC94-821284AB19A4}"/>
              </a:ext>
            </a:extLst>
          </p:cNvPr>
          <p:cNvSpPr>
            <a:spLocks noGrp="1"/>
          </p:cNvSpPr>
          <p:nvPr>
            <p:ph type="title"/>
          </p:nvPr>
        </p:nvSpPr>
        <p:spPr>
          <a:xfrm>
            <a:off x="251460" y="379881"/>
            <a:ext cx="8691372" cy="742950"/>
          </a:xfrm>
        </p:spPr>
        <p:txBody>
          <a:bodyPr>
            <a:normAutofit fontScale="90000"/>
          </a:bodyPr>
          <a:lstStyle/>
          <a:p>
            <a:r>
              <a:rPr lang="en-GB" b="1">
                <a:solidFill>
                  <a:schemeClr val="accent1"/>
                </a:solidFill>
              </a:rPr>
              <a:t>Social Safety System: </a:t>
            </a:r>
            <a:r>
              <a:rPr lang="en-GB" sz="2800" b="1"/>
              <a:t>ventral vagal complex of the parasympathetic nervous system; PNS-VVC</a:t>
            </a:r>
          </a:p>
        </p:txBody>
      </p:sp>
      <p:sp>
        <p:nvSpPr>
          <p:cNvPr id="2" name="Content Placeholder 1">
            <a:extLst>
              <a:ext uri="{FF2B5EF4-FFF2-40B4-BE49-F238E27FC236}">
                <a16:creationId xmlns:a16="http://schemas.microsoft.com/office/drawing/2014/main" id="{7D337C9F-F4BA-4C3D-9630-3D321CC2C61F}"/>
              </a:ext>
            </a:extLst>
          </p:cNvPr>
          <p:cNvSpPr>
            <a:spLocks noGrp="1"/>
          </p:cNvSpPr>
          <p:nvPr>
            <p:ph idx="1"/>
          </p:nvPr>
        </p:nvSpPr>
        <p:spPr>
          <a:xfrm>
            <a:off x="358498" y="1371600"/>
            <a:ext cx="8439138" cy="5486400"/>
          </a:xfrm>
        </p:spPr>
        <p:txBody>
          <a:bodyPr>
            <a:normAutofit fontScale="77500" lnSpcReduction="20000"/>
          </a:bodyPr>
          <a:lstStyle/>
          <a:p>
            <a:pPr marL="0" indent="0">
              <a:buNone/>
            </a:pPr>
            <a:r>
              <a:rPr lang="en-GB" sz="3100"/>
              <a:t>When our social safety system (PNS-VVC) is activated we feel  </a:t>
            </a:r>
            <a:r>
              <a:rPr lang="en-GB" sz="3100">
                <a:solidFill>
                  <a:schemeClr val="accent1"/>
                </a:solidFill>
              </a:rPr>
              <a:t>calm, relaxed, and sociable</a:t>
            </a:r>
            <a:r>
              <a:rPr lang="en-GB" sz="3100">
                <a:solidFill>
                  <a:schemeClr val="tx2"/>
                </a:solidFill>
              </a:rPr>
              <a:t>. </a:t>
            </a:r>
            <a:r>
              <a:rPr lang="en-GB" sz="3100"/>
              <a:t>Our breathing is slow and deep and our heart rate is reduced.  We are more likely to want to approach and touch others; and we can effortlessly make eye contact (without feeling self-conscious)</a:t>
            </a:r>
          </a:p>
          <a:p>
            <a:pPr marL="0" indent="0">
              <a:buNone/>
            </a:pPr>
            <a:endParaRPr lang="en-GB" sz="3100"/>
          </a:p>
          <a:p>
            <a:pPr marL="0" indent="0">
              <a:buNone/>
            </a:pPr>
            <a:r>
              <a:rPr lang="en-GB" sz="3100"/>
              <a:t>Our social safety system innervates muscles in our body needed to </a:t>
            </a:r>
            <a:r>
              <a:rPr lang="en-GB" sz="3100">
                <a:solidFill>
                  <a:schemeClr val="accent1"/>
                </a:solidFill>
              </a:rPr>
              <a:t>communicate and form close social bonds </a:t>
            </a:r>
            <a:r>
              <a:rPr lang="en-GB" sz="3100"/>
              <a:t>(</a:t>
            </a:r>
            <a:r>
              <a:rPr lang="en-GB" sz="3100" err="1"/>
              <a:t>Porges</a:t>
            </a:r>
            <a:r>
              <a:rPr lang="en-GB" sz="3100"/>
              <a:t>, 2007), including: </a:t>
            </a:r>
          </a:p>
          <a:p>
            <a:r>
              <a:rPr lang="en-GB" b="1"/>
              <a:t>Voice-box muscles </a:t>
            </a:r>
            <a:r>
              <a:rPr lang="en-GB"/>
              <a:t>(laryngeal and pharyngeal muscles) allowing a musical tone of voice </a:t>
            </a:r>
            <a:r>
              <a:rPr lang="en-GB" err="1"/>
              <a:t>signaling</a:t>
            </a:r>
            <a:r>
              <a:rPr lang="en-GB"/>
              <a:t> warmth and friendliness </a:t>
            </a:r>
          </a:p>
          <a:p>
            <a:r>
              <a:rPr lang="en-GB" b="1"/>
              <a:t>Middle ear muscles </a:t>
            </a:r>
            <a:r>
              <a:rPr lang="en-GB"/>
              <a:t>allowing us to hear human speech better </a:t>
            </a:r>
          </a:p>
          <a:p>
            <a:r>
              <a:rPr lang="en-GB" b="1"/>
              <a:t>Facial muscles </a:t>
            </a:r>
            <a:r>
              <a:rPr lang="en-GB"/>
              <a:t>allowing  us to signal genuine friendly intentions and smiles e.g., via a genuine smile of pleasure</a:t>
            </a:r>
          </a:p>
          <a:p>
            <a:r>
              <a:rPr lang="en-GB" b="1"/>
              <a:t>Diaphragm muscles </a:t>
            </a:r>
            <a:r>
              <a:rPr lang="en-GB"/>
              <a:t>linked to slow and deep breathing and sighs of contentment</a:t>
            </a:r>
          </a:p>
          <a:p>
            <a:r>
              <a:rPr lang="en-GB" b="1"/>
              <a:t>Neck muscles </a:t>
            </a:r>
            <a:r>
              <a:rPr lang="en-GB"/>
              <a:t>allowing us to direct our gaze</a:t>
            </a:r>
          </a:p>
          <a:p>
            <a:endParaRPr lang="en-GB"/>
          </a:p>
        </p:txBody>
      </p:sp>
    </p:spTree>
    <p:custDataLst>
      <p:tags r:id="rId1"/>
    </p:custDataLst>
    <p:extLst>
      <p:ext uri="{BB962C8B-B14F-4D97-AF65-F5344CB8AC3E}">
        <p14:creationId xmlns:p14="http://schemas.microsoft.com/office/powerpoint/2010/main" val="248085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WordArt 4">
            <a:extLst>
              <a:ext uri="{FF2B5EF4-FFF2-40B4-BE49-F238E27FC236}">
                <a16:creationId xmlns:a16="http://schemas.microsoft.com/office/drawing/2014/main" id="{EFDB930F-1EDB-E64B-8780-E9C2BDBC4E61}"/>
              </a:ext>
            </a:extLst>
          </p:cNvPr>
          <p:cNvSpPr>
            <a:spLocks noChangeArrowheads="1" noChangeShapeType="1" noTextEdit="1"/>
          </p:cNvSpPr>
          <p:nvPr/>
        </p:nvSpPr>
        <p:spPr bwMode="auto">
          <a:xfrm>
            <a:off x="583442" y="1635173"/>
            <a:ext cx="7922526" cy="275343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GB" sz="2700" kern="10">
                <a:solidFill>
                  <a:schemeClr val="accent1"/>
                </a:solidFill>
                <a:latin typeface="Impact"/>
                <a:ea typeface="ＭＳ Ｐゴシック" pitchFamily="34" charset="-128"/>
              </a:rPr>
              <a:t>Greeting Exercise</a:t>
            </a:r>
          </a:p>
        </p:txBody>
      </p:sp>
    </p:spTree>
    <p:custDataLst>
      <p:tags r:id="rId1"/>
    </p:custDataLst>
    <p:extLst>
      <p:ext uri="{BB962C8B-B14F-4D97-AF65-F5344CB8AC3E}">
        <p14:creationId xmlns:p14="http://schemas.microsoft.com/office/powerpoint/2010/main" val="249904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10664-C0CA-4C5B-98C8-619FA3317171}"/>
              </a:ext>
            </a:extLst>
          </p:cNvPr>
          <p:cNvSpPr>
            <a:spLocks noGrp="1"/>
          </p:cNvSpPr>
          <p:nvPr>
            <p:ph type="title"/>
          </p:nvPr>
        </p:nvSpPr>
        <p:spPr/>
        <p:txBody>
          <a:bodyPr>
            <a:normAutofit/>
          </a:bodyPr>
          <a:lstStyle/>
          <a:p>
            <a:r>
              <a:rPr lang="en-GB" sz="3400" dirty="0">
                <a:effectLst/>
                <a:latin typeface="Calibri" panose="020F0502020204030204" pitchFamily="34" charset="0"/>
                <a:ea typeface="Calibri" panose="020F0502020204030204" pitchFamily="34" charset="0"/>
                <a:cs typeface="Times New Roman" panose="02020603050405020304" pitchFamily="18" charset="0"/>
              </a:rPr>
              <a:t>What happened to your voice when didn’t move your eyebrows? </a:t>
            </a:r>
            <a:endParaRPr lang="en-US" sz="3400" dirty="0"/>
          </a:p>
        </p:txBody>
      </p:sp>
      <p:sp>
        <p:nvSpPr>
          <p:cNvPr id="4" name="TextBox 3">
            <a:extLst>
              <a:ext uri="{FF2B5EF4-FFF2-40B4-BE49-F238E27FC236}">
                <a16:creationId xmlns:a16="http://schemas.microsoft.com/office/drawing/2014/main" id="{2CF66AED-1714-4BB5-AB92-97AB357CA0A4}"/>
              </a:ext>
            </a:extLst>
          </p:cNvPr>
          <p:cNvSpPr txBox="1"/>
          <p:nvPr/>
        </p:nvSpPr>
        <p:spPr>
          <a:xfrm>
            <a:off x="731520" y="2106273"/>
            <a:ext cx="6126480" cy="2093586"/>
          </a:xfrm>
          <a:prstGeom prst="rect">
            <a:avLst/>
          </a:prstGeom>
          <a:noFill/>
        </p:spPr>
        <p:txBody>
          <a:bodyPr wrap="square">
            <a:spAutoFit/>
          </a:bodyPr>
          <a:lstStyle/>
          <a:p>
            <a:pPr marL="0" marR="0">
              <a:lnSpc>
                <a:spcPct val="107000"/>
              </a:lnSpc>
              <a:spcBef>
                <a:spcPts val="0"/>
              </a:spcBef>
              <a:spcAft>
                <a:spcPts val="800"/>
              </a:spcAft>
            </a:pPr>
            <a:r>
              <a:rPr lang="en-GB" sz="2600" dirty="0">
                <a:effectLst/>
                <a:latin typeface="Calibri" panose="020F0502020204030204" pitchFamily="34" charset="0"/>
                <a:ea typeface="Calibri" panose="020F0502020204030204" pitchFamily="34" charset="0"/>
                <a:cs typeface="Times New Roman" panose="02020603050405020304" pitchFamily="18" charset="0"/>
              </a:rPr>
              <a:t>Tone went up</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2600" dirty="0">
                <a:effectLst/>
                <a:latin typeface="Calibri" panose="020F0502020204030204" pitchFamily="34" charset="0"/>
                <a:ea typeface="Calibri" panose="020F0502020204030204" pitchFamily="34" charset="0"/>
                <a:cs typeface="Times New Roman" panose="02020603050405020304" pitchFamily="18" charset="0"/>
              </a:rPr>
              <a:t>Tone went down</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2600" dirty="0">
                <a:effectLst/>
                <a:latin typeface="Calibri" panose="020F0502020204030204" pitchFamily="34" charset="0"/>
                <a:ea typeface="Calibri" panose="020F0502020204030204" pitchFamily="34" charset="0"/>
                <a:cs typeface="Times New Roman" panose="02020603050405020304" pitchFamily="18" charset="0"/>
              </a:rPr>
              <a:t>Tone didn’t change</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2600" dirty="0">
                <a:effectLst/>
                <a:latin typeface="Calibri" panose="020F0502020204030204" pitchFamily="34" charset="0"/>
                <a:ea typeface="Calibri" panose="020F0502020204030204" pitchFamily="34" charset="0"/>
                <a:cs typeface="Times New Roman" panose="02020603050405020304" pitchFamily="18" charset="0"/>
              </a:rPr>
              <a:t>I sounded like Daffy Duck</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6204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10664-C0CA-4C5B-98C8-619FA3317171}"/>
              </a:ext>
            </a:extLst>
          </p:cNvPr>
          <p:cNvSpPr>
            <a:spLocks noGrp="1"/>
          </p:cNvSpPr>
          <p:nvPr>
            <p:ph type="title"/>
          </p:nvPr>
        </p:nvSpPr>
        <p:spPr/>
        <p:txBody>
          <a:bodyPr>
            <a:normAutofit/>
          </a:bodyPr>
          <a:lstStyle/>
          <a:p>
            <a:pPr marL="0" marR="0">
              <a:lnSpc>
                <a:spcPct val="107000"/>
              </a:lnSpc>
              <a:spcBef>
                <a:spcPts val="0"/>
              </a:spcBef>
              <a:spcAft>
                <a:spcPts val="800"/>
              </a:spcAft>
            </a:pPr>
            <a:r>
              <a:rPr lang="en-GB" sz="3400" dirty="0">
                <a:effectLst/>
                <a:latin typeface="Calibri" panose="020F0502020204030204" pitchFamily="34" charset="0"/>
                <a:ea typeface="Calibri" panose="020F0502020204030204" pitchFamily="34" charset="0"/>
                <a:cs typeface="Times New Roman" panose="02020603050405020304" pitchFamily="18" charset="0"/>
              </a:rPr>
              <a:t>What did it </a:t>
            </a:r>
            <a:r>
              <a:rPr lang="en-GB" sz="3400" i="1" dirty="0">
                <a:effectLst/>
                <a:latin typeface="Calibri" panose="020F0502020204030204" pitchFamily="34" charset="0"/>
                <a:ea typeface="Calibri" panose="020F0502020204030204" pitchFamily="34" charset="0"/>
                <a:cs typeface="Times New Roman" panose="02020603050405020304" pitchFamily="18" charset="0"/>
              </a:rPr>
              <a:t>feel</a:t>
            </a:r>
            <a:r>
              <a:rPr lang="en-GB" sz="3400" dirty="0">
                <a:effectLst/>
                <a:latin typeface="Calibri" panose="020F0502020204030204" pitchFamily="34" charset="0"/>
                <a:ea typeface="Calibri" panose="020F0502020204030204" pitchFamily="34" charset="0"/>
                <a:cs typeface="Times New Roman" panose="02020603050405020304" pitchFamily="18" charset="0"/>
              </a:rPr>
              <a:t> like when you did the exercise without moving your eyebrows? </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CF66AED-1714-4BB5-AB92-97AB357CA0A4}"/>
              </a:ext>
            </a:extLst>
          </p:cNvPr>
          <p:cNvSpPr txBox="1"/>
          <p:nvPr/>
        </p:nvSpPr>
        <p:spPr>
          <a:xfrm>
            <a:off x="731520" y="2106273"/>
            <a:ext cx="6126480" cy="3685753"/>
          </a:xfrm>
          <a:prstGeom prst="rect">
            <a:avLst/>
          </a:prstGeom>
          <a:noFill/>
        </p:spPr>
        <p:txBody>
          <a:bodyPr wrap="square">
            <a:spAutoFit/>
          </a:bodyPr>
          <a:lstStyle/>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Awkward</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Stilted</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Anxious</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Confused</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Easier</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Comfortable</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I became enraged</a:t>
            </a:r>
          </a:p>
        </p:txBody>
      </p:sp>
    </p:spTree>
    <p:extLst>
      <p:ext uri="{BB962C8B-B14F-4D97-AF65-F5344CB8AC3E}">
        <p14:creationId xmlns:p14="http://schemas.microsoft.com/office/powerpoint/2010/main" val="2154181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10664-C0CA-4C5B-98C8-619FA3317171}"/>
              </a:ext>
            </a:extLst>
          </p:cNvPr>
          <p:cNvSpPr>
            <a:spLocks noGrp="1"/>
          </p:cNvSpPr>
          <p:nvPr>
            <p:ph type="title"/>
          </p:nvPr>
        </p:nvSpPr>
        <p:spPr/>
        <p:txBody>
          <a:bodyPr>
            <a:normAutofit/>
          </a:bodyPr>
          <a:lstStyle/>
          <a:p>
            <a:r>
              <a:rPr lang="en-US" sz="3400" dirty="0">
                <a:effectLst/>
                <a:latin typeface="Calibri" panose="020F0502020204030204" pitchFamily="34" charset="0"/>
                <a:ea typeface="Calibri" panose="020F0502020204030204" pitchFamily="34" charset="0"/>
                <a:cs typeface="Times New Roman" panose="02020603050405020304" pitchFamily="18" charset="0"/>
              </a:rPr>
              <a:t>How did having your eyebrows down affect the words you chose? </a:t>
            </a:r>
          </a:p>
        </p:txBody>
      </p:sp>
      <p:sp>
        <p:nvSpPr>
          <p:cNvPr id="4" name="TextBox 3">
            <a:extLst>
              <a:ext uri="{FF2B5EF4-FFF2-40B4-BE49-F238E27FC236}">
                <a16:creationId xmlns:a16="http://schemas.microsoft.com/office/drawing/2014/main" id="{2CF66AED-1714-4BB5-AB92-97AB357CA0A4}"/>
              </a:ext>
            </a:extLst>
          </p:cNvPr>
          <p:cNvSpPr txBox="1"/>
          <p:nvPr/>
        </p:nvSpPr>
        <p:spPr>
          <a:xfrm>
            <a:off x="731520" y="2106273"/>
            <a:ext cx="6126480" cy="2624308"/>
          </a:xfrm>
          <a:prstGeom prst="rect">
            <a:avLst/>
          </a:prstGeom>
          <a:noFill/>
        </p:spPr>
        <p:txBody>
          <a:bodyPr wrap="square">
            <a:spAutoFit/>
          </a:bodyPr>
          <a:lstStyle/>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My language was more terse</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I spoke more freely</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I found it hard to speak fluidly</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It was harder to know what to say</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I started blurting out profanities</a:t>
            </a:r>
          </a:p>
        </p:txBody>
      </p:sp>
    </p:spTree>
    <p:extLst>
      <p:ext uri="{BB962C8B-B14F-4D97-AF65-F5344CB8AC3E}">
        <p14:creationId xmlns:p14="http://schemas.microsoft.com/office/powerpoint/2010/main" val="2486914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10664-C0CA-4C5B-98C8-619FA3317171}"/>
              </a:ext>
            </a:extLst>
          </p:cNvPr>
          <p:cNvSpPr>
            <a:spLocks noGrp="1"/>
          </p:cNvSpPr>
          <p:nvPr>
            <p:ph type="title"/>
          </p:nvPr>
        </p:nvSpPr>
        <p:spPr/>
        <p:txBody>
          <a:bodyPr>
            <a:normAutofit/>
          </a:bodyPr>
          <a:lstStyle/>
          <a:p>
            <a:r>
              <a:rPr lang="en-US" sz="3400" dirty="0">
                <a:effectLst/>
                <a:latin typeface="Calibri" panose="020F0502020204030204" pitchFamily="34" charset="0"/>
                <a:ea typeface="Calibri" panose="020F0502020204030204" pitchFamily="34" charset="0"/>
                <a:cs typeface="Times New Roman" panose="02020603050405020304" pitchFamily="18" charset="0"/>
              </a:rPr>
              <a:t>In which exercise did you feel more trusting or close to the other person? </a:t>
            </a:r>
          </a:p>
        </p:txBody>
      </p:sp>
      <p:sp>
        <p:nvSpPr>
          <p:cNvPr id="4" name="TextBox 3">
            <a:extLst>
              <a:ext uri="{FF2B5EF4-FFF2-40B4-BE49-F238E27FC236}">
                <a16:creationId xmlns:a16="http://schemas.microsoft.com/office/drawing/2014/main" id="{2CF66AED-1714-4BB5-AB92-97AB357CA0A4}"/>
              </a:ext>
            </a:extLst>
          </p:cNvPr>
          <p:cNvSpPr txBox="1"/>
          <p:nvPr/>
        </p:nvSpPr>
        <p:spPr>
          <a:xfrm>
            <a:off x="731520" y="2106273"/>
            <a:ext cx="6126480" cy="1990994"/>
          </a:xfrm>
          <a:prstGeom prst="rect">
            <a:avLst/>
          </a:prstGeom>
          <a:noFill/>
        </p:spPr>
        <p:txBody>
          <a:bodyPr wrap="square">
            <a:spAutoFit/>
          </a:bodyPr>
          <a:lstStyle/>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When I did greeted them normally</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When I tried to keep my eyebrows down</a:t>
            </a:r>
          </a:p>
          <a:p>
            <a:pPr marL="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What exercise? Was I supposed to be doing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situps</a:t>
            </a:r>
            <a:r>
              <a:rPr lang="en-US" sz="2600" dirty="0">
                <a:effectLst/>
                <a:latin typeface="Calibri" panose="020F0502020204030204" pitchFamily="34" charset="0"/>
                <a:ea typeface="Calibri" panose="020F0502020204030204" pitchFamily="34" charset="0"/>
                <a:cs typeface="Times New Roman" panose="02020603050405020304" pitchFamily="18" charset="0"/>
              </a:rPr>
              <a:t> or something?</a:t>
            </a:r>
          </a:p>
        </p:txBody>
      </p:sp>
    </p:spTree>
    <p:extLst>
      <p:ext uri="{BB962C8B-B14F-4D97-AF65-F5344CB8AC3E}">
        <p14:creationId xmlns:p14="http://schemas.microsoft.com/office/powerpoint/2010/main" val="501146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9998" y="851693"/>
            <a:ext cx="4629150" cy="557213"/>
          </a:xfrm>
        </p:spPr>
        <p:txBody>
          <a:bodyPr>
            <a:normAutofit fontScale="90000"/>
          </a:bodyPr>
          <a:lstStyle/>
          <a:p>
            <a:r>
              <a:rPr lang="en-GB">
                <a:solidFill>
                  <a:srgbClr val="E04510"/>
                </a:solidFill>
                <a:latin typeface="Source Sans Pro" charset="0"/>
                <a:ea typeface="Source Sans Pro" charset="0"/>
                <a:cs typeface="Source Sans Pro" charset="0"/>
              </a:rPr>
              <a:t>Talking Eyebrows</a:t>
            </a:r>
          </a:p>
        </p:txBody>
      </p:sp>
      <p:pic>
        <p:nvPicPr>
          <p:cNvPr id="3" name="Talking Eyebrows - Michael McIntyre's Comedy Roadshow Series 2 Ep 2 Sunderland Preview - BBC One (1)">
            <a:hlinkClick r:id="" action="ppaction://media"/>
            <a:extLst>
              <a:ext uri="{FF2B5EF4-FFF2-40B4-BE49-F238E27FC236}">
                <a16:creationId xmlns:a16="http://schemas.microsoft.com/office/drawing/2014/main" id="{97D454A8-9AAC-4774-A955-02CB4F919BF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60611" y="1620370"/>
            <a:ext cx="7735710" cy="4351338"/>
          </a:xfrm>
          <a:prstGeom prst="rect">
            <a:avLst/>
          </a:prstGeom>
        </p:spPr>
      </p:pic>
    </p:spTree>
    <p:custDataLst>
      <p:tags r:id="rId1"/>
    </p:custDataLst>
    <p:extLst>
      <p:ext uri="{BB962C8B-B14F-4D97-AF65-F5344CB8AC3E}">
        <p14:creationId xmlns:p14="http://schemas.microsoft.com/office/powerpoint/2010/main" val="226501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341258" y="1306953"/>
            <a:ext cx="6431142" cy="742950"/>
          </a:xfrm>
        </p:spPr>
        <p:txBody>
          <a:bodyPr>
            <a:normAutofit fontScale="90000"/>
          </a:bodyPr>
          <a:lstStyle/>
          <a:p>
            <a:pPr lvl="0" eaLnBrk="0" fontAlgn="base" hangingPunct="0">
              <a:spcAft>
                <a:spcPct val="0"/>
              </a:spcAft>
            </a:pPr>
            <a:r>
              <a:rPr lang="en-GB" sz="2400" b="1" i="1" spc="0">
                <a:solidFill>
                  <a:srgbClr val="0070C0"/>
                </a:solidFill>
                <a:latin typeface="Arial" pitchFamily="34" charset="0"/>
                <a:ea typeface="ＭＳ Ｐゴシック" pitchFamily="34" charset="-128"/>
                <a:cs typeface="+mn-cs"/>
              </a:rPr>
              <a:t>How did our ancient ancestors survive without claws, horns or being thick-skinned?</a:t>
            </a:r>
            <a:br>
              <a:rPr lang="en-GB" sz="2400" spc="0">
                <a:solidFill>
                  <a:srgbClr val="292934"/>
                </a:solidFill>
                <a:latin typeface="Arial" pitchFamily="34" charset="0"/>
                <a:ea typeface="ＭＳ Ｐゴシック" pitchFamily="34" charset="-128"/>
                <a:cs typeface="+mn-cs"/>
              </a:rPr>
            </a:br>
            <a:endParaRPr lang="en-US"/>
          </a:p>
        </p:txBody>
      </p:sp>
      <p:pic>
        <p:nvPicPr>
          <p:cNvPr id="921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81175" y="1959525"/>
            <a:ext cx="5553075" cy="3931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Callout 1"/>
          <p:cNvSpPr/>
          <p:nvPr/>
        </p:nvSpPr>
        <p:spPr>
          <a:xfrm>
            <a:off x="5648325" y="2211828"/>
            <a:ext cx="2214563" cy="1030751"/>
          </a:xfrm>
          <a:prstGeom prst="wedgeEllipseCallout">
            <a:avLst>
              <a:gd name="adj1" fmla="val -67782"/>
              <a:gd name="adj2" fmla="val 5364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ln>
                <a:solidFill>
                  <a:srgbClr val="292934"/>
                </a:solidFill>
              </a:ln>
              <a:solidFill>
                <a:srgbClr val="FFFFFF"/>
              </a:solidFill>
              <a:latin typeface="News Gothic MT"/>
            </a:endParaRPr>
          </a:p>
        </p:txBody>
      </p:sp>
      <p:sp>
        <p:nvSpPr>
          <p:cNvPr id="4" name="TextBox 3"/>
          <p:cNvSpPr txBox="1"/>
          <p:nvPr/>
        </p:nvSpPr>
        <p:spPr>
          <a:xfrm>
            <a:off x="5648325" y="2426825"/>
            <a:ext cx="2214563" cy="815755"/>
          </a:xfrm>
          <a:prstGeom prst="rect">
            <a:avLst/>
          </a:prstGeom>
        </p:spPr>
        <p:txBody>
          <a:bodyPr vert="horz" wrap="square" lIns="0" tIns="0" rIns="68580" bIns="34290" rtlCol="0">
            <a:normAutofit/>
          </a:bodyPr>
          <a:lstStyle/>
          <a:p>
            <a:pPr algn="ctr" defTabSz="342900"/>
            <a:r>
              <a:rPr lang="en-GB" sz="2100">
                <a:solidFill>
                  <a:srgbClr val="292934"/>
                </a:solidFill>
                <a:latin typeface="News Gothic MT"/>
              </a:rPr>
              <a:t>Maybe smart phones? </a:t>
            </a:r>
            <a:endParaRPr lang="en-US" sz="2100">
              <a:solidFill>
                <a:srgbClr val="292934"/>
              </a:solidFill>
              <a:latin typeface="News Gothic MT"/>
            </a:endParaRPr>
          </a:p>
        </p:txBody>
      </p:sp>
    </p:spTree>
    <p:extLst>
      <p:ext uri="{BB962C8B-B14F-4D97-AF65-F5344CB8AC3E}">
        <p14:creationId xmlns:p14="http://schemas.microsoft.com/office/powerpoint/2010/main" val="135970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ipe(down)">
                                      <p:cBhvr>
                                        <p:cTn id="7" dur="580">
                                          <p:stCondLst>
                                            <p:cond delay="0"/>
                                          </p:stCondLst>
                                        </p:cTn>
                                        <p:tgtEl>
                                          <p:spTgt spid="9219"/>
                                        </p:tgtEl>
                                      </p:cBhvr>
                                    </p:animEffect>
                                    <p:anim calcmode="lin" valueType="num">
                                      <p:cBhvr>
                                        <p:cTn id="8" dur="1822" tmFilter="0,0; 0.14,0.36; 0.43,0.73; 0.71,0.91; 1.0,1.0">
                                          <p:stCondLst>
                                            <p:cond delay="0"/>
                                          </p:stCondLst>
                                        </p:cTn>
                                        <p:tgtEl>
                                          <p:spTgt spid="92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2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2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2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219"/>
                                        </p:tgtEl>
                                        <p:attrNameLst>
                                          <p:attrName>ppt_y</p:attrName>
                                        </p:attrNameLst>
                                      </p:cBhvr>
                                      <p:tavLst>
                                        <p:tav tm="0" fmla="#ppt_y-sin(pi*$)/81">
                                          <p:val>
                                            <p:fltVal val="0"/>
                                          </p:val>
                                        </p:tav>
                                        <p:tav tm="100000">
                                          <p:val>
                                            <p:fltVal val="1"/>
                                          </p:val>
                                        </p:tav>
                                      </p:tavLst>
                                    </p:anim>
                                    <p:animScale>
                                      <p:cBhvr>
                                        <p:cTn id="13" dur="26">
                                          <p:stCondLst>
                                            <p:cond delay="650"/>
                                          </p:stCondLst>
                                        </p:cTn>
                                        <p:tgtEl>
                                          <p:spTgt spid="9219"/>
                                        </p:tgtEl>
                                      </p:cBhvr>
                                      <p:to x="100000" y="60000"/>
                                    </p:animScale>
                                    <p:animScale>
                                      <p:cBhvr>
                                        <p:cTn id="14" dur="166" decel="50000">
                                          <p:stCondLst>
                                            <p:cond delay="676"/>
                                          </p:stCondLst>
                                        </p:cTn>
                                        <p:tgtEl>
                                          <p:spTgt spid="9219"/>
                                        </p:tgtEl>
                                      </p:cBhvr>
                                      <p:to x="100000" y="100000"/>
                                    </p:animScale>
                                    <p:animScale>
                                      <p:cBhvr>
                                        <p:cTn id="15" dur="26">
                                          <p:stCondLst>
                                            <p:cond delay="1312"/>
                                          </p:stCondLst>
                                        </p:cTn>
                                        <p:tgtEl>
                                          <p:spTgt spid="9219"/>
                                        </p:tgtEl>
                                      </p:cBhvr>
                                      <p:to x="100000" y="80000"/>
                                    </p:animScale>
                                    <p:animScale>
                                      <p:cBhvr>
                                        <p:cTn id="16" dur="166" decel="50000">
                                          <p:stCondLst>
                                            <p:cond delay="1338"/>
                                          </p:stCondLst>
                                        </p:cTn>
                                        <p:tgtEl>
                                          <p:spTgt spid="9219"/>
                                        </p:tgtEl>
                                      </p:cBhvr>
                                      <p:to x="100000" y="100000"/>
                                    </p:animScale>
                                    <p:animScale>
                                      <p:cBhvr>
                                        <p:cTn id="17" dur="26">
                                          <p:stCondLst>
                                            <p:cond delay="1642"/>
                                          </p:stCondLst>
                                        </p:cTn>
                                        <p:tgtEl>
                                          <p:spTgt spid="9219"/>
                                        </p:tgtEl>
                                      </p:cBhvr>
                                      <p:to x="100000" y="90000"/>
                                    </p:animScale>
                                    <p:animScale>
                                      <p:cBhvr>
                                        <p:cTn id="18" dur="166" decel="50000">
                                          <p:stCondLst>
                                            <p:cond delay="1668"/>
                                          </p:stCondLst>
                                        </p:cTn>
                                        <p:tgtEl>
                                          <p:spTgt spid="9219"/>
                                        </p:tgtEl>
                                      </p:cBhvr>
                                      <p:to x="100000" y="100000"/>
                                    </p:animScale>
                                    <p:animScale>
                                      <p:cBhvr>
                                        <p:cTn id="19" dur="26">
                                          <p:stCondLst>
                                            <p:cond delay="1808"/>
                                          </p:stCondLst>
                                        </p:cTn>
                                        <p:tgtEl>
                                          <p:spTgt spid="9219"/>
                                        </p:tgtEl>
                                      </p:cBhvr>
                                      <p:to x="100000" y="95000"/>
                                    </p:animScale>
                                    <p:animScale>
                                      <p:cBhvr>
                                        <p:cTn id="20" dur="166" decel="50000">
                                          <p:stCondLst>
                                            <p:cond delay="1834"/>
                                          </p:stCondLst>
                                        </p:cTn>
                                        <p:tgtEl>
                                          <p:spTgt spid="921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wipe(down)">
                                      <p:cBhvr>
                                        <p:cTn id="39" dur="580">
                                          <p:stCondLst>
                                            <p:cond delay="0"/>
                                          </p:stCondLst>
                                        </p:cTn>
                                        <p:tgtEl>
                                          <p:spTgt spid="4">
                                            <p:txEl>
                                              <p:pRg st="0" end="0"/>
                                            </p:txEl>
                                          </p:spTgt>
                                        </p:tgtEl>
                                      </p:cBhvr>
                                    </p:animEffect>
                                    <p:anim calcmode="lin" valueType="num">
                                      <p:cBhvr>
                                        <p:cTn id="40"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xEl>
                                              <p:pRg st="0" end="0"/>
                                            </p:txEl>
                                          </p:spTgt>
                                        </p:tgtEl>
                                      </p:cBhvr>
                                      <p:to x="100000" y="60000"/>
                                    </p:animScale>
                                    <p:animScale>
                                      <p:cBhvr>
                                        <p:cTn id="46" dur="166" decel="50000">
                                          <p:stCondLst>
                                            <p:cond delay="676"/>
                                          </p:stCondLst>
                                        </p:cTn>
                                        <p:tgtEl>
                                          <p:spTgt spid="4">
                                            <p:txEl>
                                              <p:pRg st="0" end="0"/>
                                            </p:txEl>
                                          </p:spTgt>
                                        </p:tgtEl>
                                      </p:cBhvr>
                                      <p:to x="100000" y="100000"/>
                                    </p:animScale>
                                    <p:animScale>
                                      <p:cBhvr>
                                        <p:cTn id="47" dur="26">
                                          <p:stCondLst>
                                            <p:cond delay="1312"/>
                                          </p:stCondLst>
                                        </p:cTn>
                                        <p:tgtEl>
                                          <p:spTgt spid="4">
                                            <p:txEl>
                                              <p:pRg st="0" end="0"/>
                                            </p:txEl>
                                          </p:spTgt>
                                        </p:tgtEl>
                                      </p:cBhvr>
                                      <p:to x="100000" y="80000"/>
                                    </p:animScale>
                                    <p:animScale>
                                      <p:cBhvr>
                                        <p:cTn id="48" dur="166" decel="50000">
                                          <p:stCondLst>
                                            <p:cond delay="1338"/>
                                          </p:stCondLst>
                                        </p:cTn>
                                        <p:tgtEl>
                                          <p:spTgt spid="4">
                                            <p:txEl>
                                              <p:pRg st="0" end="0"/>
                                            </p:txEl>
                                          </p:spTgt>
                                        </p:tgtEl>
                                      </p:cBhvr>
                                      <p:to x="100000" y="100000"/>
                                    </p:animScale>
                                    <p:animScale>
                                      <p:cBhvr>
                                        <p:cTn id="49" dur="26">
                                          <p:stCondLst>
                                            <p:cond delay="1642"/>
                                          </p:stCondLst>
                                        </p:cTn>
                                        <p:tgtEl>
                                          <p:spTgt spid="4">
                                            <p:txEl>
                                              <p:pRg st="0" end="0"/>
                                            </p:txEl>
                                          </p:spTgt>
                                        </p:tgtEl>
                                      </p:cBhvr>
                                      <p:to x="100000" y="90000"/>
                                    </p:animScale>
                                    <p:animScale>
                                      <p:cBhvr>
                                        <p:cTn id="50" dur="166" decel="50000">
                                          <p:stCondLst>
                                            <p:cond delay="1668"/>
                                          </p:stCondLst>
                                        </p:cTn>
                                        <p:tgtEl>
                                          <p:spTgt spid="4">
                                            <p:txEl>
                                              <p:pRg st="0" end="0"/>
                                            </p:txEl>
                                          </p:spTgt>
                                        </p:tgtEl>
                                      </p:cBhvr>
                                      <p:to x="100000" y="100000"/>
                                    </p:animScale>
                                    <p:animScale>
                                      <p:cBhvr>
                                        <p:cTn id="51" dur="26">
                                          <p:stCondLst>
                                            <p:cond delay="1808"/>
                                          </p:stCondLst>
                                        </p:cTn>
                                        <p:tgtEl>
                                          <p:spTgt spid="4">
                                            <p:txEl>
                                              <p:pRg st="0" end="0"/>
                                            </p:txEl>
                                          </p:spTgt>
                                        </p:tgtEl>
                                      </p:cBhvr>
                                      <p:to x="100000" y="95000"/>
                                    </p:animScale>
                                    <p:animScale>
                                      <p:cBhvr>
                                        <p:cTn id="52"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A51EE9-CF1A-4E17-8C8C-E1D946588C4D}"/>
              </a:ext>
            </a:extLst>
          </p:cNvPr>
          <p:cNvSpPr>
            <a:spLocks noGrp="1"/>
          </p:cNvSpPr>
          <p:nvPr>
            <p:ph type="title"/>
          </p:nvPr>
        </p:nvSpPr>
        <p:spPr>
          <a:xfrm>
            <a:off x="290322" y="1021366"/>
            <a:ext cx="8524494" cy="994172"/>
          </a:xfrm>
        </p:spPr>
        <p:txBody>
          <a:bodyPr>
            <a:normAutofit fontScale="90000"/>
          </a:bodyPr>
          <a:lstStyle/>
          <a:p>
            <a:r>
              <a:rPr lang="en-GB" b="1" dirty="0">
                <a:solidFill>
                  <a:schemeClr val="accent1"/>
                </a:solidFill>
              </a:rPr>
              <a:t>Using social safety to enhance clinical outcomes</a:t>
            </a:r>
          </a:p>
        </p:txBody>
      </p:sp>
      <p:sp>
        <p:nvSpPr>
          <p:cNvPr id="2" name="Content Placeholder 1">
            <a:extLst>
              <a:ext uri="{FF2B5EF4-FFF2-40B4-BE49-F238E27FC236}">
                <a16:creationId xmlns:a16="http://schemas.microsoft.com/office/drawing/2014/main" id="{B8F945BF-CD6A-4015-B989-07A3B644425A}"/>
              </a:ext>
            </a:extLst>
          </p:cNvPr>
          <p:cNvSpPr>
            <a:spLocks noGrp="1"/>
          </p:cNvSpPr>
          <p:nvPr>
            <p:ph idx="1"/>
          </p:nvPr>
        </p:nvSpPr>
        <p:spPr>
          <a:xfrm>
            <a:off x="290322" y="2320290"/>
            <a:ext cx="8670798" cy="4174639"/>
          </a:xfrm>
        </p:spPr>
        <p:txBody>
          <a:bodyPr>
            <a:normAutofit fontScale="77500" lnSpcReduction="20000"/>
          </a:bodyPr>
          <a:lstStyle/>
          <a:p>
            <a:r>
              <a:rPr lang="en-GB" sz="4000" dirty="0"/>
              <a:t>RO DBT teaches OC clients how to </a:t>
            </a:r>
            <a:r>
              <a:rPr lang="en-GB" sz="4000" dirty="0">
                <a:solidFill>
                  <a:schemeClr val="accent1"/>
                </a:solidFill>
              </a:rPr>
              <a:t>activate their social-safety system and “turn-off” bio-temperamentally heightened defensive arousal</a:t>
            </a:r>
            <a:endParaRPr lang="en-GB" sz="4000" dirty="0"/>
          </a:p>
          <a:p>
            <a:r>
              <a:rPr lang="en-GB" sz="4000" dirty="0"/>
              <a:t>Plus, </a:t>
            </a:r>
            <a:r>
              <a:rPr lang="en-GB" sz="4000" dirty="0">
                <a:solidFill>
                  <a:schemeClr val="accent1"/>
                </a:solidFill>
              </a:rPr>
              <a:t>RO DBT teaches therapists how to activate social safety in both themselves and their clients </a:t>
            </a:r>
            <a:r>
              <a:rPr lang="en-GB" sz="4000" dirty="0"/>
              <a:t>by deliberately employing gestures, postures, and facial expressions that universally </a:t>
            </a:r>
            <a:r>
              <a:rPr lang="en-GB" sz="4000" dirty="0">
                <a:solidFill>
                  <a:schemeClr val="accent1"/>
                </a:solidFill>
              </a:rPr>
              <a:t>signal openness, non-dominance, and friendly intentions</a:t>
            </a:r>
            <a:r>
              <a:rPr lang="en-GB" sz="4000" dirty="0"/>
              <a:t> (via mirror neuron activation and micro-mimicry). </a:t>
            </a:r>
          </a:p>
          <a:p>
            <a:endParaRPr lang="en-GB" sz="4000" dirty="0"/>
          </a:p>
          <a:p>
            <a:r>
              <a:rPr lang="en-GB" sz="4000" b="1" dirty="0"/>
              <a:t>So, what are some of the ways this is done? </a:t>
            </a:r>
          </a:p>
          <a:p>
            <a:endParaRPr lang="en-GB" dirty="0"/>
          </a:p>
        </p:txBody>
      </p:sp>
    </p:spTree>
    <p:custDataLst>
      <p:tags r:id="rId1"/>
    </p:custDataLst>
    <p:extLst>
      <p:ext uri="{BB962C8B-B14F-4D97-AF65-F5344CB8AC3E}">
        <p14:creationId xmlns:p14="http://schemas.microsoft.com/office/powerpoint/2010/main" val="2608706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5421" y="1036614"/>
            <a:ext cx="8525022" cy="1002323"/>
          </a:xfrm>
        </p:spPr>
        <p:txBody>
          <a:bodyPr>
            <a:normAutofit fontScale="90000"/>
          </a:bodyPr>
          <a:lstStyle/>
          <a:p>
            <a:r>
              <a:rPr lang="en-US" b="1">
                <a:solidFill>
                  <a:srgbClr val="E04510"/>
                </a:solidFill>
                <a:latin typeface="Source Sans Pro" charset="0"/>
                <a:ea typeface="Source Sans Pro" charset="0"/>
                <a:cs typeface="Source Sans Pro" charset="0"/>
              </a:rPr>
              <a:t>When Tension is Present</a:t>
            </a:r>
            <a:r>
              <a:rPr lang="mr-IN" b="1">
                <a:solidFill>
                  <a:srgbClr val="E04510"/>
                </a:solidFill>
                <a:latin typeface="Source Sans Pro" charset="0"/>
                <a:ea typeface="Source Sans Pro" charset="0"/>
                <a:cs typeface="Source Sans Pro" charset="0"/>
              </a:rPr>
              <a:t>…</a:t>
            </a:r>
            <a:br>
              <a:rPr lang="en-US" b="1">
                <a:solidFill>
                  <a:srgbClr val="E04510"/>
                </a:solidFill>
                <a:latin typeface="Source Sans Pro" charset="0"/>
                <a:ea typeface="Source Sans Pro" charset="0"/>
                <a:cs typeface="Source Sans Pro" charset="0"/>
              </a:rPr>
            </a:br>
            <a:r>
              <a:rPr lang="en-GB">
                <a:solidFill>
                  <a:srgbClr val="E04510"/>
                </a:solidFill>
                <a:latin typeface="Source Sans Pro" charset="0"/>
                <a:ea typeface="Source Sans Pro" charset="0"/>
                <a:cs typeface="Source Sans Pro" charset="0"/>
              </a:rPr>
              <a:t>Use the Big3 + 1!</a:t>
            </a:r>
          </a:p>
        </p:txBody>
      </p:sp>
      <p:pic>
        <p:nvPicPr>
          <p:cNvPr id="37581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868678" y="1683434"/>
            <a:ext cx="3543299" cy="363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353" y="2411552"/>
            <a:ext cx="4170758" cy="3170099"/>
          </a:xfrm>
          <a:prstGeom prst="rect">
            <a:avLst/>
          </a:prstGeom>
          <a:noFill/>
        </p:spPr>
        <p:txBody>
          <a:bodyPr wrap="square" rtlCol="0">
            <a:spAutoFit/>
          </a:bodyPr>
          <a:lstStyle/>
          <a:p>
            <a:r>
              <a:rPr lang="en-US" sz="2500" b="1"/>
              <a:t>Slow The Pace and Chill-Out</a:t>
            </a:r>
          </a:p>
          <a:p>
            <a:endParaRPr lang="en-US" sz="2500" b="1" i="1"/>
          </a:p>
          <a:p>
            <a:r>
              <a:rPr lang="en-US" sz="2500" b="1" i="1"/>
              <a:t>Step 1</a:t>
            </a:r>
            <a:r>
              <a:rPr lang="en-US" sz="2500" i="1"/>
              <a:t>: take a deep breath, </a:t>
            </a:r>
          </a:p>
          <a:p>
            <a:r>
              <a:rPr lang="en-US" sz="2500" b="1" i="1"/>
              <a:t>Step</a:t>
            </a:r>
            <a:r>
              <a:rPr lang="en-US" sz="2500" i="1"/>
              <a:t> </a:t>
            </a:r>
            <a:r>
              <a:rPr lang="en-US" sz="2500" b="1" i="1"/>
              <a:t>2</a:t>
            </a:r>
            <a:r>
              <a:rPr lang="en-US" sz="2500" i="1"/>
              <a:t>: raise your eyebrows, </a:t>
            </a:r>
          </a:p>
          <a:p>
            <a:r>
              <a:rPr lang="en-US" sz="2500" b="1" i="1"/>
              <a:t>Step 3</a:t>
            </a:r>
            <a:r>
              <a:rPr lang="en-US" sz="2500" i="1"/>
              <a:t>: engage a warm closed-mouth smile; and</a:t>
            </a:r>
          </a:p>
          <a:p>
            <a:r>
              <a:rPr lang="en-US" sz="2500" b="1" i="1"/>
              <a:t>(+1): </a:t>
            </a:r>
            <a:r>
              <a:rPr lang="en-US" sz="2500" i="1"/>
              <a:t>lean back in your chair (if you are sitting) </a:t>
            </a:r>
          </a:p>
        </p:txBody>
      </p:sp>
    </p:spTree>
    <p:extLst>
      <p:ext uri="{BB962C8B-B14F-4D97-AF65-F5344CB8AC3E}">
        <p14:creationId xmlns:p14="http://schemas.microsoft.com/office/powerpoint/2010/main" val="89511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71650" y="4470763"/>
            <a:ext cx="6172200" cy="1157696"/>
          </a:xfrm>
        </p:spPr>
        <p:txBody>
          <a:bodyPr>
            <a:normAutofit/>
          </a:bodyPr>
          <a:lstStyle/>
          <a:p>
            <a:br>
              <a:rPr lang="en-GB" sz="2700"/>
            </a:br>
            <a:r>
              <a:rPr lang="en-GB" sz="2700"/>
              <a:t>The Big Three+1</a:t>
            </a:r>
          </a:p>
        </p:txBody>
      </p:sp>
      <p:sp>
        <p:nvSpPr>
          <p:cNvPr id="3" name="WordArt 4">
            <a:extLst>
              <a:ext uri="{FF2B5EF4-FFF2-40B4-BE49-F238E27FC236}">
                <a16:creationId xmlns:a16="http://schemas.microsoft.com/office/drawing/2014/main" id="{EFDB930F-1EDB-E64B-8780-E9C2BDBC4E61}"/>
              </a:ext>
            </a:extLst>
          </p:cNvPr>
          <p:cNvSpPr>
            <a:spLocks noChangeArrowheads="1" noChangeShapeType="1" noTextEdit="1"/>
          </p:cNvSpPr>
          <p:nvPr/>
        </p:nvSpPr>
        <p:spPr bwMode="auto">
          <a:xfrm>
            <a:off x="1771650" y="2000250"/>
            <a:ext cx="5772150" cy="23431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GB" sz="2700" kern="10">
                <a:solidFill>
                  <a:schemeClr val="accent1"/>
                </a:solidFill>
                <a:latin typeface="Impact"/>
                <a:ea typeface="ＭＳ Ｐゴシック" pitchFamily="34" charset="-128"/>
              </a:rPr>
              <a:t>Let's Practice</a:t>
            </a:r>
          </a:p>
        </p:txBody>
      </p:sp>
    </p:spTree>
    <p:custDataLst>
      <p:tags r:id="rId1"/>
    </p:custDataLst>
    <p:extLst>
      <p:ext uri="{BB962C8B-B14F-4D97-AF65-F5344CB8AC3E}">
        <p14:creationId xmlns:p14="http://schemas.microsoft.com/office/powerpoint/2010/main" val="702326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8F2D-A179-4FC8-9598-0A0FEA1340B2}"/>
              </a:ext>
            </a:extLst>
          </p:cNvPr>
          <p:cNvSpPr>
            <a:spLocks noGrp="1"/>
          </p:cNvSpPr>
          <p:nvPr>
            <p:ph type="title"/>
          </p:nvPr>
        </p:nvSpPr>
        <p:spPr/>
        <p:txBody>
          <a:bodyPr/>
          <a:lstStyle/>
          <a:p>
            <a:r>
              <a:rPr lang="en-GB" b="1">
                <a:solidFill>
                  <a:schemeClr val="accent1"/>
                </a:solidFill>
              </a:rPr>
              <a:t>Additional strategies</a:t>
            </a:r>
            <a:endParaRPr lang="en-US"/>
          </a:p>
        </p:txBody>
      </p:sp>
      <p:sp>
        <p:nvSpPr>
          <p:cNvPr id="3" name="Content Placeholder 2">
            <a:extLst>
              <a:ext uri="{FF2B5EF4-FFF2-40B4-BE49-F238E27FC236}">
                <a16:creationId xmlns:a16="http://schemas.microsoft.com/office/drawing/2014/main" id="{3F5A91F7-0009-4B3B-B4BF-76B79F988A2E}"/>
              </a:ext>
            </a:extLst>
          </p:cNvPr>
          <p:cNvSpPr>
            <a:spLocks noGrp="1"/>
          </p:cNvSpPr>
          <p:nvPr>
            <p:ph idx="1"/>
          </p:nvPr>
        </p:nvSpPr>
        <p:spPr>
          <a:xfrm>
            <a:off x="457200" y="2562717"/>
            <a:ext cx="2777836" cy="4921624"/>
          </a:xfrm>
        </p:spPr>
        <p:txBody>
          <a:bodyPr>
            <a:normAutofit/>
          </a:bodyPr>
          <a:lstStyle/>
          <a:p>
            <a:r>
              <a:rPr lang="en-GB"/>
              <a:t>Room layout and temperature</a:t>
            </a:r>
          </a:p>
          <a:p>
            <a:r>
              <a:rPr lang="en-GB"/>
              <a:t>Taking a drink</a:t>
            </a:r>
          </a:p>
          <a:p>
            <a:r>
              <a:rPr lang="en-GB"/>
              <a:t>Loving kindness meditation</a:t>
            </a:r>
          </a:p>
          <a:p>
            <a:endParaRPr lang="en-GB"/>
          </a:p>
          <a:p>
            <a:endParaRPr lang="en-US"/>
          </a:p>
        </p:txBody>
      </p:sp>
      <p:pic>
        <p:nvPicPr>
          <p:cNvPr id="4" name="Picture 3">
            <a:extLst>
              <a:ext uri="{FF2B5EF4-FFF2-40B4-BE49-F238E27FC236}">
                <a16:creationId xmlns:a16="http://schemas.microsoft.com/office/drawing/2014/main" id="{CE1631E8-1487-4BAA-B2C2-94C12B0EEE3C}"/>
              </a:ext>
            </a:extLst>
          </p:cNvPr>
          <p:cNvPicPr>
            <a:picLocks noChangeAspect="1"/>
          </p:cNvPicPr>
          <p:nvPr/>
        </p:nvPicPr>
        <p:blipFill>
          <a:blip r:embed="rId3"/>
          <a:stretch>
            <a:fillRect/>
          </a:stretch>
        </p:blipFill>
        <p:spPr>
          <a:xfrm>
            <a:off x="3477491" y="1994211"/>
            <a:ext cx="5359159" cy="3934488"/>
          </a:xfrm>
          <a:prstGeom prst="rect">
            <a:avLst/>
          </a:prstGeom>
        </p:spPr>
      </p:pic>
    </p:spTree>
    <p:extLst>
      <p:ext uri="{BB962C8B-B14F-4D97-AF65-F5344CB8AC3E}">
        <p14:creationId xmlns:p14="http://schemas.microsoft.com/office/powerpoint/2010/main" val="3344750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5EA18-4E4B-4DA7-AEC8-D721244DBB04}"/>
              </a:ext>
            </a:extLst>
          </p:cNvPr>
          <p:cNvSpPr>
            <a:spLocks noGrp="1"/>
          </p:cNvSpPr>
          <p:nvPr>
            <p:ph type="title"/>
          </p:nvPr>
        </p:nvSpPr>
        <p:spPr/>
        <p:txBody>
          <a:bodyPr/>
          <a:lstStyle/>
          <a:p>
            <a:r>
              <a:rPr lang="en-US" dirty="0"/>
              <a:t>Let’s do another exercise!</a:t>
            </a:r>
          </a:p>
        </p:txBody>
      </p:sp>
    </p:spTree>
    <p:extLst>
      <p:ext uri="{BB962C8B-B14F-4D97-AF65-F5344CB8AC3E}">
        <p14:creationId xmlns:p14="http://schemas.microsoft.com/office/powerpoint/2010/main" val="2509286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7550" y="3985"/>
            <a:ext cx="7329573" cy="6858000"/>
            <a:chOff x="1303402" y="36937"/>
            <a:chExt cx="9772765" cy="6858000"/>
          </a:xfrm>
        </p:grpSpPr>
        <p:sp>
          <p:nvSpPr>
            <p:cNvPr id="12" name="Freeform: Shape 11">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2" name="Rectangle 1"/>
          <p:cNvSpPr/>
          <p:nvPr/>
        </p:nvSpPr>
        <p:spPr>
          <a:xfrm>
            <a:off x="2284026" y="2043663"/>
            <a:ext cx="4578895"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500" b="1" kern="1200">
                <a:ln w="1905"/>
                <a:solidFill>
                  <a:schemeClr val="tx2"/>
                </a:solidFill>
                <a:effectLst>
                  <a:innerShdw blurRad="69850" dist="43180" dir="5400000">
                    <a:srgbClr val="000000">
                      <a:alpha val="65000"/>
                    </a:srgbClr>
                  </a:innerShdw>
                </a:effectLst>
                <a:latin typeface="+mj-lt"/>
                <a:ea typeface="+mj-ea"/>
                <a:cs typeface="+mj-cs"/>
              </a:rPr>
              <a:t>Why do you think we did that? </a:t>
            </a:r>
          </a:p>
        </p:txBody>
      </p:sp>
    </p:spTree>
    <p:custDataLst>
      <p:tags r:id="rId1"/>
    </p:custDataLst>
    <p:extLst>
      <p:ext uri="{BB962C8B-B14F-4D97-AF65-F5344CB8AC3E}">
        <p14:creationId xmlns:p14="http://schemas.microsoft.com/office/powerpoint/2010/main" val="2697468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92986"/>
            <a:ext cx="8229600" cy="990600"/>
          </a:xfrm>
        </p:spPr>
        <p:txBody>
          <a:bodyPr>
            <a:normAutofit fontScale="90000"/>
          </a:bodyPr>
          <a:lstStyle/>
          <a:p>
            <a:r>
              <a:rPr lang="en-GB">
                <a:solidFill>
                  <a:srgbClr val="E65023"/>
                </a:solidFill>
              </a:rPr>
              <a:t>Chilling-Out is Therapeutic When Treating OC</a:t>
            </a:r>
            <a:endParaRPr lang="en-US">
              <a:solidFill>
                <a:srgbClr val="E65023"/>
              </a:solidFill>
            </a:endParaRPr>
          </a:p>
        </p:txBody>
      </p:sp>
      <p:pic>
        <p:nvPicPr>
          <p:cNvPr id="12290" name="Picture 2" descr="Image result for hyper-cooperative gene human evolution"/>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7870" b="1787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09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0218" name="Rectangle 71">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2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220"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22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222"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223" name="Rectangle 81">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50210" name="Rectangle 2"/>
          <p:cNvSpPr>
            <a:spLocks noGrp="1" noChangeArrowheads="1"/>
          </p:cNvSpPr>
          <p:nvPr>
            <p:ph type="title"/>
          </p:nvPr>
        </p:nvSpPr>
        <p:spPr>
          <a:xfrm>
            <a:off x="718879" y="800392"/>
            <a:ext cx="7698523" cy="1212102"/>
          </a:xfrm>
        </p:spPr>
        <p:txBody>
          <a:bodyPr>
            <a:normAutofit/>
          </a:bodyPr>
          <a:lstStyle/>
          <a:p>
            <a:r>
              <a:rPr lang="en-US" sz="3500" b="1">
                <a:solidFill>
                  <a:srgbClr val="FFFFFF"/>
                </a:solidFill>
                <a:latin typeface="Source Sans Pro Black" pitchFamily="34" charset="0"/>
                <a:ea typeface="ＭＳ Ｐゴシック" pitchFamily="34" charset="-128"/>
              </a:rPr>
              <a:t>Participation without planning  </a:t>
            </a:r>
          </a:p>
        </p:txBody>
      </p:sp>
      <p:sp>
        <p:nvSpPr>
          <p:cNvPr id="350211" name="Rectangle 3"/>
          <p:cNvSpPr>
            <a:spLocks noGrp="1" noChangeArrowheads="1"/>
          </p:cNvSpPr>
          <p:nvPr>
            <p:ph idx="1"/>
          </p:nvPr>
        </p:nvSpPr>
        <p:spPr>
          <a:xfrm>
            <a:off x="1025718" y="2490436"/>
            <a:ext cx="7281746" cy="3567173"/>
          </a:xfrm>
        </p:spPr>
        <p:txBody>
          <a:bodyPr anchor="ctr">
            <a:normAutofit/>
          </a:bodyPr>
          <a:lstStyle/>
          <a:p>
            <a:r>
              <a:rPr lang="en-US" sz="1800" b="1">
                <a:solidFill>
                  <a:schemeClr val="accent4"/>
                </a:solidFill>
                <a:latin typeface="Source Sans Pro"/>
                <a:ea typeface="ＭＳ Ｐゴシック"/>
              </a:rPr>
              <a:t>Helps OC folks  overcome self-conscious self-monitoring and concerns about tribal status</a:t>
            </a:r>
          </a:p>
          <a:p>
            <a:r>
              <a:rPr lang="en-US" sz="1800" b="1">
                <a:solidFill>
                  <a:schemeClr val="accent4"/>
                </a:solidFill>
                <a:latin typeface="Source Sans Pro"/>
                <a:ea typeface="ＭＳ Ｐゴシック"/>
              </a:rPr>
              <a:t>Gives class members an experience of how uninhibitedly participating is a powerful social signal and creates a sense of tribe</a:t>
            </a:r>
          </a:p>
          <a:p>
            <a:r>
              <a:rPr lang="en-US" sz="1800" b="1">
                <a:solidFill>
                  <a:schemeClr val="accent4"/>
                </a:solidFill>
                <a:latin typeface="Source Sans Pro"/>
                <a:ea typeface="ＭＳ Ｐゴシック"/>
              </a:rPr>
              <a:t>Gives practice in passionate participation</a:t>
            </a:r>
            <a:r>
              <a:rPr lang="en-US" sz="1800" b="1">
                <a:latin typeface="Source Sans Pro"/>
                <a:ea typeface="ＭＳ Ｐゴシック"/>
              </a:rPr>
              <a:t> - </a:t>
            </a:r>
            <a:r>
              <a:rPr lang="en-US" sz="1800">
                <a:latin typeface="Source Sans Pro"/>
                <a:ea typeface="ＭＳ Ｐゴシック"/>
              </a:rPr>
              <a:t>OC clients often need to learn how to be more emotionally-driven, at least in some contexts. </a:t>
            </a:r>
            <a:endParaRPr lang="en-US" sz="1800">
              <a:latin typeface="Source Sans Pro" panose="020B0503030403020204" pitchFamily="34" charset="0"/>
              <a:ea typeface="ＭＳ Ｐゴシック" pitchFamily="34" charset="-128"/>
            </a:endParaRPr>
          </a:p>
          <a:p>
            <a:pPr marL="0" indent="0">
              <a:buNone/>
            </a:pPr>
            <a:endParaRPr lang="en-US" sz="1800">
              <a:latin typeface="Source Sans Pro" panose="020B0503030403020204" pitchFamily="34" charset="0"/>
              <a:ea typeface="ＭＳ Ｐゴシック" pitchFamily="34" charset="-128"/>
            </a:endParaRPr>
          </a:p>
          <a:p>
            <a:pPr marL="0" indent="0">
              <a:buNone/>
            </a:pPr>
            <a:r>
              <a:rPr lang="en-US" sz="1800" b="1">
                <a:latin typeface="Source Sans Pro"/>
                <a:ea typeface="ＭＳ Ｐゴシック"/>
              </a:rPr>
              <a:t>How this relates to ACT:</a:t>
            </a:r>
          </a:p>
          <a:p>
            <a:endParaRPr lang="en-US" sz="1600">
              <a:latin typeface="Source Sans Pro" panose="020B0503030403020204" pitchFamily="34" charset="0"/>
              <a:ea typeface="ＭＳ Ｐゴシック" pitchFamily="34" charset="-128"/>
            </a:endParaRPr>
          </a:p>
          <a:p>
            <a:r>
              <a:rPr lang="en-US" sz="1800">
                <a:latin typeface="Source Sans Pro"/>
                <a:ea typeface="ＭＳ Ｐゴシック"/>
              </a:rPr>
              <a:t>They need to learn how to chill out, relax, have fun, and party, not calmly accept their emotions and move on. </a:t>
            </a:r>
            <a:endParaRPr lang="en-US" sz="1600" i="1">
              <a:latin typeface="Source Sans Pro" panose="020B0503030403020204" pitchFamily="34" charset="0"/>
              <a:ea typeface="ＭＳ Ｐゴシック" pitchFamily="34" charset="-128"/>
            </a:endParaRPr>
          </a:p>
          <a:p>
            <a:endParaRPr lang="en-US" sz="1600">
              <a:latin typeface="Source Sans Pro" panose="020B0503030403020204" pitchFamily="34" charset="0"/>
              <a:ea typeface="ＭＳ Ｐゴシック" pitchFamily="34" charset="-128"/>
            </a:endParaRPr>
          </a:p>
        </p:txBody>
      </p:sp>
    </p:spTree>
    <p:custDataLst>
      <p:tags r:id="rId1"/>
    </p:custDataLst>
    <p:extLst>
      <p:ext uri="{BB962C8B-B14F-4D97-AF65-F5344CB8AC3E}">
        <p14:creationId xmlns:p14="http://schemas.microsoft.com/office/powerpoint/2010/main" val="2759422071"/>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1943102"/>
            <a:ext cx="8700655" cy="2100575"/>
          </a:xfrm>
          <a:prstGeom prst="rect">
            <a:avLst/>
          </a:prstGeom>
          <a:noFill/>
        </p:spPr>
        <p:txBody>
          <a:bodyPr wrap="square" lIns="68580" tIns="34290" rIns="68580" bIns="34290">
            <a:spAutoFit/>
          </a:bodyPr>
          <a:lstStyle/>
          <a:p>
            <a:pPr algn="ctr"/>
            <a:r>
              <a:rPr lang="en-US" sz="6600" b="1">
                <a:ln w="1905"/>
                <a:solidFill>
                  <a:schemeClr val="accent1"/>
                </a:solidFill>
                <a:effectLst>
                  <a:innerShdw blurRad="69850" dist="43180" dir="5400000">
                    <a:srgbClr val="000000">
                      <a:alpha val="65000"/>
                    </a:srgbClr>
                  </a:innerShdw>
                </a:effectLst>
                <a:latin typeface="Source Sans Pro Black" pitchFamily="34" charset="0"/>
                <a:ea typeface="ＭＳ Ｐゴシック" pitchFamily="34" charset="-128"/>
              </a:rPr>
              <a:t>So, what is </a:t>
            </a:r>
          </a:p>
          <a:p>
            <a:pPr algn="ctr"/>
            <a:r>
              <a:rPr lang="en-US" sz="6600" b="1">
                <a:ln w="1905"/>
                <a:solidFill>
                  <a:schemeClr val="accent1"/>
                </a:solidFill>
                <a:effectLst>
                  <a:innerShdw blurRad="69850" dist="43180" dir="5400000">
                    <a:srgbClr val="000000">
                      <a:alpha val="65000"/>
                    </a:srgbClr>
                  </a:innerShdw>
                </a:effectLst>
                <a:latin typeface="Source Sans Pro Black" pitchFamily="34" charset="0"/>
                <a:ea typeface="ＭＳ Ｐゴシック" pitchFamily="34" charset="-128"/>
              </a:rPr>
              <a:t>radical openness?</a:t>
            </a:r>
          </a:p>
        </p:txBody>
      </p:sp>
    </p:spTree>
    <p:custDataLst>
      <p:tags r:id="rId1"/>
    </p:custDataLst>
    <p:extLst>
      <p:ext uri="{BB962C8B-B14F-4D97-AF65-F5344CB8AC3E}">
        <p14:creationId xmlns:p14="http://schemas.microsoft.com/office/powerpoint/2010/main" val="1248601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412422" y="1451409"/>
            <a:ext cx="6457950" cy="3116238"/>
          </a:xfrm>
          <a:prstGeom prst="rect">
            <a:avLst/>
          </a:prstGeom>
          <a:noFill/>
        </p:spPr>
        <p:txBody>
          <a:bodyPr wrap="square" lIns="68580" tIns="34290" rIns="68580" bIns="34290">
            <a:spAutoFit/>
          </a:bodyPr>
          <a:lstStyle/>
          <a:p>
            <a:r>
              <a:rPr lang="en-US" sz="4050" b="1">
                <a:ln w="1905"/>
                <a:effectLst>
                  <a:innerShdw blurRad="69850" dist="43180" dir="5400000">
                    <a:srgbClr val="000000">
                      <a:alpha val="65000"/>
                    </a:srgbClr>
                  </a:innerShdw>
                </a:effectLst>
                <a:latin typeface="Source Sans Pro Black" pitchFamily="34" charset="0"/>
                <a:ea typeface="ＭＳ Ｐゴシック" pitchFamily="34" charset="-128"/>
              </a:rPr>
              <a:t>RO DBT considers…</a:t>
            </a:r>
            <a:r>
              <a:rPr lang="en-US" sz="5400" b="1">
                <a:ln w="1905"/>
                <a:effectLst>
                  <a:innerShdw blurRad="69850" dist="43180" dir="5400000">
                    <a:srgbClr val="000000">
                      <a:alpha val="65000"/>
                    </a:srgbClr>
                  </a:innerShdw>
                </a:effectLst>
                <a:latin typeface="Source Sans Pro Black" pitchFamily="34" charset="0"/>
                <a:ea typeface="ＭＳ Ｐゴシック" pitchFamily="34" charset="-128"/>
              </a:rPr>
              <a:t> </a:t>
            </a:r>
          </a:p>
          <a:p>
            <a:pPr algn="ctr"/>
            <a:r>
              <a:rPr lang="en-US" sz="5400" b="1">
                <a:ln w="1905"/>
                <a:solidFill>
                  <a:srgbClr val="0070C0"/>
                </a:solidFill>
                <a:effectLst>
                  <a:innerShdw blurRad="69850" dist="43180" dir="5400000">
                    <a:srgbClr val="000000">
                      <a:alpha val="65000"/>
                    </a:srgbClr>
                  </a:innerShdw>
                </a:effectLst>
                <a:latin typeface="Source Sans Pro Black" pitchFamily="34" charset="0"/>
                <a:ea typeface="ＭＳ Ｐゴシック" pitchFamily="34" charset="-128"/>
              </a:rPr>
              <a:t>Openness</a:t>
            </a:r>
            <a:r>
              <a:rPr lang="en-US" sz="5400" b="1">
                <a:ln w="1905"/>
                <a:effectLst>
                  <a:innerShdw blurRad="69850" dist="43180" dir="5400000">
                    <a:srgbClr val="000000">
                      <a:alpha val="65000"/>
                    </a:srgbClr>
                  </a:innerShdw>
                </a:effectLst>
                <a:latin typeface="Source Sans Pro Black" pitchFamily="34" charset="0"/>
                <a:ea typeface="ＭＳ Ｐゴシック" pitchFamily="34" charset="-128"/>
              </a:rPr>
              <a:t> </a:t>
            </a:r>
          </a:p>
          <a:p>
            <a:pPr algn="ctr"/>
            <a:r>
              <a:rPr lang="en-US" sz="4500" b="1">
                <a:ln w="1905"/>
                <a:solidFill>
                  <a:schemeClr val="accent1"/>
                </a:solidFill>
                <a:effectLst>
                  <a:innerShdw blurRad="69850" dist="43180" dir="5400000">
                    <a:srgbClr val="000000">
                      <a:alpha val="65000"/>
                    </a:srgbClr>
                  </a:innerShdw>
                </a:effectLst>
                <a:latin typeface="Source Sans Pro Black" pitchFamily="34" charset="0"/>
                <a:ea typeface="ＭＳ Ｐゴシック" pitchFamily="34" charset="-128"/>
              </a:rPr>
              <a:t>a </a:t>
            </a:r>
          </a:p>
          <a:p>
            <a:pPr algn="ctr"/>
            <a:r>
              <a:rPr lang="en-US" sz="4500" b="1">
                <a:ln w="1905"/>
                <a:solidFill>
                  <a:schemeClr val="accent1"/>
                </a:solidFill>
                <a:effectLst>
                  <a:innerShdw blurRad="69850" dist="43180" dir="5400000">
                    <a:srgbClr val="000000">
                      <a:alpha val="65000"/>
                    </a:srgbClr>
                  </a:innerShdw>
                </a:effectLst>
                <a:latin typeface="Source Sans Pro Black" pitchFamily="34" charset="0"/>
                <a:ea typeface="ＭＳ Ｐゴシック" pitchFamily="34" charset="-128"/>
              </a:rPr>
              <a:t>Powerful Social-Signal</a:t>
            </a:r>
          </a:p>
        </p:txBody>
      </p:sp>
    </p:spTree>
    <p:custDataLst>
      <p:tags r:id="rId1"/>
    </p:custDataLst>
    <p:extLst>
      <p:ext uri="{BB962C8B-B14F-4D97-AF65-F5344CB8AC3E}">
        <p14:creationId xmlns:p14="http://schemas.microsoft.com/office/powerpoint/2010/main" val="2970278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787223"/>
            <a:ext cx="6172200" cy="857250"/>
          </a:xfrm>
        </p:spPr>
        <p:txBody>
          <a:bodyPr/>
          <a:lstStyle/>
          <a:p>
            <a:r>
              <a:rPr lang="en-US">
                <a:solidFill>
                  <a:schemeClr val="bg1"/>
                </a:solidFill>
              </a:rPr>
              <a:t>We are tribal creatures</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745" y="0"/>
            <a:ext cx="4511263" cy="6998784"/>
          </a:xfr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3586" y="8163"/>
            <a:ext cx="5760414" cy="383006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3857" y="3838226"/>
            <a:ext cx="4750187" cy="316055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0597" y="3838226"/>
            <a:ext cx="4659677" cy="3152396"/>
          </a:xfrm>
          <a:prstGeom prst="rect">
            <a:avLst/>
          </a:prstGeom>
        </p:spPr>
      </p:pic>
      <p:sp>
        <p:nvSpPr>
          <p:cNvPr id="3" name="Slide Number Placeholder 2"/>
          <p:cNvSpPr>
            <a:spLocks noGrp="1"/>
          </p:cNvSpPr>
          <p:nvPr>
            <p:ph type="sldNum" sz="quarter" idx="12"/>
          </p:nvPr>
        </p:nvSpPr>
        <p:spPr/>
        <p:txBody>
          <a:bodyPr/>
          <a:lstStyle/>
          <a:p>
            <a:pPr fontAlgn="base">
              <a:spcBef>
                <a:spcPct val="0"/>
              </a:spcBef>
              <a:spcAft>
                <a:spcPct val="0"/>
              </a:spcAft>
              <a:defRPr/>
            </a:pPr>
            <a:fld id="{7DFBDE48-FB9A-458C-8BA8-C907EF7719AC}" type="slidenum">
              <a:rPr lang="en-US">
                <a:ea typeface="ＭＳ Ｐゴシック" pitchFamily="-105" charset="-128"/>
              </a:rPr>
              <a:pPr fontAlgn="base">
                <a:spcBef>
                  <a:spcPct val="0"/>
                </a:spcBef>
                <a:spcAft>
                  <a:spcPct val="0"/>
                </a:spcAft>
                <a:defRPr/>
              </a:pPr>
              <a:t>5</a:t>
            </a:fld>
            <a:endParaRPr lang="en-US">
              <a:ea typeface="ＭＳ Ｐゴシック" pitchFamily="-105" charset="-128"/>
            </a:endParaRPr>
          </a:p>
        </p:txBody>
      </p:sp>
    </p:spTree>
    <p:extLst>
      <p:ext uri="{BB962C8B-B14F-4D97-AF65-F5344CB8AC3E}">
        <p14:creationId xmlns:p14="http://schemas.microsoft.com/office/powerpoint/2010/main" val="3643342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313508" y="1014004"/>
            <a:ext cx="7914902" cy="1100546"/>
          </a:xfrm>
          <a:noFill/>
        </p:spPr>
        <p:txBody>
          <a:bodyPr/>
          <a:lstStyle/>
          <a:p>
            <a:r>
              <a:rPr lang="en-US" sz="3000" b="1">
                <a:solidFill>
                  <a:schemeClr val="accent1"/>
                </a:solidFill>
                <a:latin typeface="Source Sans Pro Black" pitchFamily="34" charset="0"/>
                <a:ea typeface="ＭＳ Ｐゴシック" pitchFamily="34" charset="-128"/>
              </a:rPr>
              <a:t>RO—Developing a passion for going opposite to where you are</a:t>
            </a:r>
          </a:p>
        </p:txBody>
      </p:sp>
      <p:sp>
        <p:nvSpPr>
          <p:cNvPr id="350211" name="Rectangle 3"/>
          <p:cNvSpPr>
            <a:spLocks noGrp="1" noChangeArrowheads="1"/>
          </p:cNvSpPr>
          <p:nvPr>
            <p:ph idx="1"/>
          </p:nvPr>
        </p:nvSpPr>
        <p:spPr>
          <a:xfrm>
            <a:off x="391886" y="2434590"/>
            <a:ext cx="8494123" cy="3193868"/>
          </a:xfrm>
          <a:noFill/>
        </p:spPr>
        <p:txBody>
          <a:bodyPr>
            <a:normAutofit/>
          </a:bodyPr>
          <a:lstStyle/>
          <a:p>
            <a:r>
              <a:rPr lang="en-US" sz="2700" b="1">
                <a:solidFill>
                  <a:srgbClr val="0070C0"/>
                </a:solidFill>
                <a:latin typeface="Source Sans Pro" panose="020B0503030403020204" pitchFamily="34" charset="0"/>
                <a:ea typeface="ＭＳ Ｐゴシック" pitchFamily="34" charset="-128"/>
              </a:rPr>
              <a:t>Radical openness </a:t>
            </a:r>
            <a:r>
              <a:rPr lang="en-US" sz="2700">
                <a:solidFill>
                  <a:schemeClr val="tx1">
                    <a:lumMod val="75000"/>
                    <a:lumOff val="25000"/>
                  </a:schemeClr>
                </a:solidFill>
                <a:latin typeface="Source Sans Pro" panose="020B0503030403020204" pitchFamily="34" charset="0"/>
                <a:ea typeface="ＭＳ Ｐゴシック" pitchFamily="34" charset="-128"/>
              </a:rPr>
              <a:t>is more than awareness—it is </a:t>
            </a:r>
            <a:r>
              <a:rPr lang="en-US" sz="2700" i="1">
                <a:solidFill>
                  <a:schemeClr val="tx1">
                    <a:lumMod val="75000"/>
                    <a:lumOff val="25000"/>
                  </a:schemeClr>
                </a:solidFill>
                <a:latin typeface="Source Sans Pro" panose="020B0503030403020204" pitchFamily="34" charset="0"/>
                <a:ea typeface="ＭＳ Ｐゴシック" pitchFamily="34" charset="-128"/>
              </a:rPr>
              <a:t>actively seeking</a:t>
            </a:r>
            <a:r>
              <a:rPr lang="en-US" sz="2700">
                <a:solidFill>
                  <a:schemeClr val="tx1">
                    <a:lumMod val="75000"/>
                    <a:lumOff val="25000"/>
                  </a:schemeClr>
                </a:solidFill>
                <a:latin typeface="Source Sans Pro" panose="020B0503030403020204" pitchFamily="34" charset="0"/>
                <a:ea typeface="ＭＳ Ｐゴシック" pitchFamily="34" charset="-128"/>
              </a:rPr>
              <a:t> the things one wants to avoid or may find uncomfortable </a:t>
            </a:r>
            <a:r>
              <a:rPr lang="en-US" sz="2700" i="1">
                <a:solidFill>
                  <a:schemeClr val="tx1">
                    <a:lumMod val="75000"/>
                    <a:lumOff val="25000"/>
                  </a:schemeClr>
                </a:solidFill>
                <a:latin typeface="Source Sans Pro" panose="020B0503030403020204" pitchFamily="34" charset="0"/>
                <a:ea typeface="ＭＳ Ｐゴシック" pitchFamily="34" charset="-128"/>
              </a:rPr>
              <a:t>in order to learn</a:t>
            </a:r>
            <a:r>
              <a:rPr lang="en-US" sz="2700">
                <a:solidFill>
                  <a:schemeClr val="tx1">
                    <a:lumMod val="75000"/>
                    <a:lumOff val="25000"/>
                  </a:schemeClr>
                </a:solidFill>
                <a:latin typeface="Source Sans Pro" panose="020B0503030403020204" pitchFamily="34" charset="0"/>
                <a:ea typeface="ＭＳ Ｐゴシック" pitchFamily="34" charset="-128"/>
              </a:rPr>
              <a:t>.  </a:t>
            </a:r>
          </a:p>
          <a:p>
            <a:endParaRPr lang="en-US" sz="788">
              <a:solidFill>
                <a:schemeClr val="tx1">
                  <a:lumMod val="75000"/>
                  <a:lumOff val="25000"/>
                </a:schemeClr>
              </a:solidFill>
              <a:latin typeface="Source Sans Pro" panose="020B0503030403020204" pitchFamily="34" charset="0"/>
              <a:ea typeface="ＭＳ Ｐゴシック" pitchFamily="34" charset="-128"/>
            </a:endParaRPr>
          </a:p>
          <a:p>
            <a:r>
              <a:rPr lang="en-US" sz="2700">
                <a:solidFill>
                  <a:schemeClr val="tx1">
                    <a:lumMod val="75000"/>
                    <a:lumOff val="25000"/>
                  </a:schemeClr>
                </a:solidFill>
                <a:latin typeface="Source Sans Pro" panose="020B0503030403020204" pitchFamily="34" charset="0"/>
                <a:ea typeface="ＭＳ Ｐゴシック" pitchFamily="34" charset="-128"/>
              </a:rPr>
              <a:t>It involves </a:t>
            </a:r>
            <a:r>
              <a:rPr lang="en-US" sz="2700" b="1">
                <a:solidFill>
                  <a:srgbClr val="0070C0"/>
                </a:solidFill>
                <a:latin typeface="Source Sans Pro" panose="020B0503030403020204" pitchFamily="34" charset="0"/>
                <a:ea typeface="ＭＳ Ｐゴシック" pitchFamily="34" charset="-128"/>
              </a:rPr>
              <a:t>purposeful self-enquiry </a:t>
            </a:r>
            <a:r>
              <a:rPr lang="en-US" sz="2700">
                <a:solidFill>
                  <a:schemeClr val="tx1">
                    <a:lumMod val="75000"/>
                    <a:lumOff val="25000"/>
                  </a:schemeClr>
                </a:solidFill>
                <a:latin typeface="Source Sans Pro" panose="020B0503030403020204" pitchFamily="34" charset="0"/>
                <a:ea typeface="ＭＳ Ｐゴシック" pitchFamily="34" charset="-128"/>
              </a:rPr>
              <a:t>and cultivating a willingness to be “wrong” with an intention to change if needed</a:t>
            </a:r>
            <a:r>
              <a:rPr lang="en-US" sz="2700" i="1">
                <a:solidFill>
                  <a:schemeClr val="tx1">
                    <a:lumMod val="75000"/>
                    <a:lumOff val="25000"/>
                  </a:schemeClr>
                </a:solidFill>
                <a:latin typeface="Source Sans Pro" panose="020B0503030403020204" pitchFamily="34" charset="0"/>
                <a:ea typeface="ＭＳ Ｐゴシック" pitchFamily="34" charset="-128"/>
              </a:rPr>
              <a:t>.</a:t>
            </a:r>
          </a:p>
          <a:p>
            <a:endParaRPr lang="en-US" sz="788">
              <a:solidFill>
                <a:schemeClr val="tx1">
                  <a:lumMod val="75000"/>
                  <a:lumOff val="25000"/>
                </a:schemeClr>
              </a:solidFill>
              <a:latin typeface="Source Sans Pro" panose="020B0503030403020204" pitchFamily="34" charset="0"/>
              <a:ea typeface="ＭＳ Ｐゴシック" pitchFamily="34" charset="-128"/>
            </a:endParaRPr>
          </a:p>
        </p:txBody>
      </p:sp>
    </p:spTree>
    <p:custDataLst>
      <p:tags r:id="rId1"/>
    </p:custDataLst>
    <p:extLst>
      <p:ext uri="{BB962C8B-B14F-4D97-AF65-F5344CB8AC3E}">
        <p14:creationId xmlns:p14="http://schemas.microsoft.com/office/powerpoint/2010/main" val="230873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0211">
                                            <p:txEl>
                                              <p:pRg st="0" end="0"/>
                                            </p:txEl>
                                          </p:spTgt>
                                        </p:tgtEl>
                                        <p:attrNameLst>
                                          <p:attrName>style.visibility</p:attrName>
                                        </p:attrNameLst>
                                      </p:cBhvr>
                                      <p:to>
                                        <p:strVal val="visible"/>
                                      </p:to>
                                    </p:set>
                                    <p:anim calcmode="lin" valueType="num">
                                      <p:cBhvr additive="base">
                                        <p:cTn id="7" dur="500" fill="hold"/>
                                        <p:tgtEl>
                                          <p:spTgt spid="3502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02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0211">
                                            <p:txEl>
                                              <p:pRg st="2" end="2"/>
                                            </p:txEl>
                                          </p:spTgt>
                                        </p:tgtEl>
                                        <p:attrNameLst>
                                          <p:attrName>style.visibility</p:attrName>
                                        </p:attrNameLst>
                                      </p:cBhvr>
                                      <p:to>
                                        <p:strVal val="visible"/>
                                      </p:to>
                                    </p:set>
                                    <p:anim calcmode="lin" valueType="num">
                                      <p:cBhvr additive="base">
                                        <p:cTn id="13" dur="500" fill="hold"/>
                                        <p:tgtEl>
                                          <p:spTgt spid="3502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02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43DFBD-9919-41C1-82FD-71D7A0DADF49}"/>
              </a:ext>
            </a:extLst>
          </p:cNvPr>
          <p:cNvSpPr/>
          <p:nvPr/>
        </p:nvSpPr>
        <p:spPr>
          <a:xfrm>
            <a:off x="1039991" y="871485"/>
            <a:ext cx="6095100" cy="707886"/>
          </a:xfrm>
          <a:prstGeom prst="rect">
            <a:avLst/>
          </a:prstGeom>
        </p:spPr>
        <p:txBody>
          <a:bodyPr wrap="square">
            <a:spAutoFit/>
          </a:bodyPr>
          <a:lstStyle/>
          <a:p>
            <a:r>
              <a:rPr lang="en-US" sz="4000" b="1" i="1">
                <a:solidFill>
                  <a:schemeClr val="accent1"/>
                </a:solidFill>
              </a:rPr>
              <a:t>What is Self-Enquiry?</a:t>
            </a:r>
            <a:endParaRPr lang="en-US" sz="4000"/>
          </a:p>
        </p:txBody>
      </p:sp>
      <p:sp>
        <p:nvSpPr>
          <p:cNvPr id="3" name="Rectangle 2">
            <a:extLst>
              <a:ext uri="{FF2B5EF4-FFF2-40B4-BE49-F238E27FC236}">
                <a16:creationId xmlns:a16="http://schemas.microsoft.com/office/drawing/2014/main" id="{9753B20A-6C63-4058-9C4F-961E8F0AC35D}"/>
              </a:ext>
            </a:extLst>
          </p:cNvPr>
          <p:cNvSpPr/>
          <p:nvPr/>
        </p:nvSpPr>
        <p:spPr>
          <a:xfrm>
            <a:off x="1115291" y="1759728"/>
            <a:ext cx="7391400" cy="4431983"/>
          </a:xfrm>
          <a:prstGeom prst="rect">
            <a:avLst/>
          </a:prstGeom>
        </p:spPr>
        <p:txBody>
          <a:bodyPr wrap="square">
            <a:spAutoFit/>
          </a:bodyPr>
          <a:lstStyle/>
          <a:p>
            <a:pPr marL="285750" indent="-285750">
              <a:spcAft>
                <a:spcPts val="1200"/>
              </a:spcAft>
              <a:buFont typeface="Arial" panose="020B0604020202020204" pitchFamily="34" charset="0"/>
              <a:buChar char="•"/>
            </a:pPr>
            <a:r>
              <a:rPr lang="en-US" sz="2800"/>
              <a:t>A mindful way of engaging with emotion and thought in order to learn from it</a:t>
            </a:r>
          </a:p>
          <a:p>
            <a:pPr marL="285750" indent="-285750">
              <a:spcAft>
                <a:spcPts val="1200"/>
              </a:spcAft>
              <a:buFont typeface="Arial" panose="020B0604020202020204" pitchFamily="34" charset="0"/>
              <a:buChar char="•"/>
            </a:pPr>
            <a:r>
              <a:rPr lang="en-US" sz="2800"/>
              <a:t>A practice of asking yourself good questions in order to learn</a:t>
            </a:r>
          </a:p>
          <a:p>
            <a:pPr marL="285750" indent="-285750">
              <a:spcAft>
                <a:spcPts val="1200"/>
              </a:spcAft>
              <a:buFont typeface="Arial" panose="020B0604020202020204" pitchFamily="34" charset="0"/>
              <a:buChar char="•"/>
            </a:pPr>
            <a:r>
              <a:rPr lang="en-US" sz="2800"/>
              <a:t>Different from acceptance and </a:t>
            </a:r>
            <a:r>
              <a:rPr lang="en-US" sz="2800" err="1"/>
              <a:t>defusion</a:t>
            </a:r>
            <a:r>
              <a:rPr lang="en-US" sz="2800"/>
              <a:t> in the goal is to learn something about yourself by inquiring into your perceptual biases</a:t>
            </a:r>
          </a:p>
          <a:p>
            <a:pPr marL="285750" indent="-285750">
              <a:spcAft>
                <a:spcPts val="1200"/>
              </a:spcAft>
              <a:buFont typeface="Arial" panose="020B0604020202020204" pitchFamily="34" charset="0"/>
              <a:buChar char="•"/>
            </a:pPr>
            <a:r>
              <a:rPr lang="en-US" sz="2800"/>
              <a:t>For an outline of the basics of self-enquiry, go to: </a:t>
            </a:r>
            <a:r>
              <a:rPr lang="en-US" sz="2800">
                <a:hlinkClick r:id="rId3"/>
              </a:rPr>
              <a:t>https://bit.ly/31ygQew</a:t>
            </a:r>
            <a:r>
              <a:rPr lang="en-US" sz="2800"/>
              <a:t> </a:t>
            </a:r>
          </a:p>
        </p:txBody>
      </p:sp>
    </p:spTree>
    <p:extLst>
      <p:ext uri="{BB962C8B-B14F-4D97-AF65-F5344CB8AC3E}">
        <p14:creationId xmlns:p14="http://schemas.microsoft.com/office/powerpoint/2010/main" val="2683700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686050" y="1250950"/>
            <a:ext cx="6457950" cy="3506788"/>
          </a:xfrm>
        </p:spPr>
        <p:txBody>
          <a:bodyPr>
            <a:normAutofit/>
          </a:bodyPr>
          <a:lstStyle/>
          <a:p>
            <a:r>
              <a:rPr lang="en-GB" sz="4500" b="1">
                <a:latin typeface="Source Sans Pro" pitchFamily="34" charset="0"/>
              </a:rPr>
              <a:t>Self-enquiry begins by locating our “edge” </a:t>
            </a:r>
            <a:endParaRPr lang="en-GB" sz="4500" b="1">
              <a:solidFill>
                <a:schemeClr val="accent1"/>
              </a:solidFill>
            </a:endParaRPr>
          </a:p>
        </p:txBody>
      </p:sp>
      <p:sp>
        <p:nvSpPr>
          <p:cNvPr id="3" name="TextBox 2"/>
          <p:cNvSpPr txBox="1"/>
          <p:nvPr/>
        </p:nvSpPr>
        <p:spPr>
          <a:xfrm>
            <a:off x="2788920" y="4311968"/>
            <a:ext cx="3814763" cy="445770"/>
          </a:xfrm>
          <a:prstGeom prst="rect">
            <a:avLst/>
          </a:prstGeom>
        </p:spPr>
        <p:txBody>
          <a:bodyPr vert="horz" wrap="square" lIns="0" tIns="0" rIns="68580" bIns="34290" rtlCol="0">
            <a:noAutofit/>
          </a:bodyPr>
          <a:lstStyle/>
          <a:p>
            <a:r>
              <a:rPr lang="en-GB" sz="2100" b="1"/>
              <a:t>Or </a:t>
            </a:r>
            <a:r>
              <a:rPr lang="en-GB" sz="2100" b="1">
                <a:solidFill>
                  <a:schemeClr val="accent1"/>
                </a:solidFill>
              </a:rPr>
              <a:t>“personal unknown”</a:t>
            </a:r>
          </a:p>
        </p:txBody>
      </p:sp>
    </p:spTree>
    <p:custDataLst>
      <p:tags r:id="rId1"/>
    </p:custDataLst>
    <p:extLst>
      <p:ext uri="{BB962C8B-B14F-4D97-AF65-F5344CB8AC3E}">
        <p14:creationId xmlns:p14="http://schemas.microsoft.com/office/powerpoint/2010/main" val="34706677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39165" y="117147"/>
            <a:ext cx="6172200" cy="1178539"/>
          </a:xfrm>
        </p:spPr>
        <p:txBody>
          <a:bodyPr/>
          <a:lstStyle/>
          <a:p>
            <a:r>
              <a:rPr lang="en-GB" err="1">
                <a:solidFill>
                  <a:schemeClr val="accent1"/>
                </a:solidFill>
              </a:rPr>
              <a:t>So.</a:t>
            </a:r>
            <a:r>
              <a:rPr lang="en-GB">
                <a:solidFill>
                  <a:schemeClr val="accent1"/>
                </a:solidFill>
              </a:rPr>
              <a:t>..what is an Edge?</a:t>
            </a:r>
          </a:p>
        </p:txBody>
      </p:sp>
      <p:pic>
        <p:nvPicPr>
          <p:cNvPr id="28" name="Picture 27" descr="A person holding a sign&#10;&#10;Description automatically generated">
            <a:extLst>
              <a:ext uri="{FF2B5EF4-FFF2-40B4-BE49-F238E27FC236}">
                <a16:creationId xmlns:a16="http://schemas.microsoft.com/office/drawing/2014/main" id="{CCD2E171-8D5E-4D34-98DB-F20AB177AEEC}"/>
              </a:ext>
            </a:extLst>
          </p:cNvPr>
          <p:cNvPicPr>
            <a:picLocks noChangeAspect="1"/>
          </p:cNvPicPr>
          <p:nvPr/>
        </p:nvPicPr>
        <p:blipFill>
          <a:blip r:embed="rId4"/>
          <a:stretch>
            <a:fillRect/>
          </a:stretch>
        </p:blipFill>
        <p:spPr>
          <a:xfrm rot="21179396">
            <a:off x="103821" y="4171857"/>
            <a:ext cx="4110393" cy="5137991"/>
          </a:xfrm>
          <a:prstGeom prst="rect">
            <a:avLst/>
          </a:prstGeom>
        </p:spPr>
      </p:pic>
      <p:pic>
        <p:nvPicPr>
          <p:cNvPr id="32" name="Picture 31" descr="A picture containing building, ground, standing, outdoor&#10;&#10;Description automatically generated">
            <a:extLst>
              <a:ext uri="{FF2B5EF4-FFF2-40B4-BE49-F238E27FC236}">
                <a16:creationId xmlns:a16="http://schemas.microsoft.com/office/drawing/2014/main" id="{54A4AFB0-2F2A-49FA-93BA-F0161D9A0F69}"/>
              </a:ext>
            </a:extLst>
          </p:cNvPr>
          <p:cNvPicPr>
            <a:picLocks noChangeAspect="1"/>
          </p:cNvPicPr>
          <p:nvPr/>
        </p:nvPicPr>
        <p:blipFill>
          <a:blip r:embed="rId5"/>
          <a:stretch>
            <a:fillRect/>
          </a:stretch>
        </p:blipFill>
        <p:spPr>
          <a:xfrm>
            <a:off x="6494259" y="-48114"/>
            <a:ext cx="2649741" cy="6906115"/>
          </a:xfrm>
          <a:prstGeom prst="rect">
            <a:avLst/>
          </a:prstGeom>
        </p:spPr>
      </p:pic>
      <p:sp>
        <p:nvSpPr>
          <p:cNvPr id="34" name="TextBox 33">
            <a:extLst>
              <a:ext uri="{FF2B5EF4-FFF2-40B4-BE49-F238E27FC236}">
                <a16:creationId xmlns:a16="http://schemas.microsoft.com/office/drawing/2014/main" id="{C80303FA-2395-4C80-87C4-36346D4E72E4}"/>
              </a:ext>
            </a:extLst>
          </p:cNvPr>
          <p:cNvSpPr txBox="1"/>
          <p:nvPr/>
        </p:nvSpPr>
        <p:spPr>
          <a:xfrm>
            <a:off x="2233339" y="4301043"/>
            <a:ext cx="4400779" cy="861774"/>
          </a:xfrm>
          <a:prstGeom prst="rect">
            <a:avLst/>
          </a:prstGeom>
          <a:noFill/>
        </p:spPr>
        <p:txBody>
          <a:bodyPr wrap="square" rtlCol="0">
            <a:spAutoFit/>
          </a:bodyPr>
          <a:lstStyle/>
          <a:p>
            <a:r>
              <a:rPr lang="en-GB" sz="2500" b="1"/>
              <a:t>Our ‘Edge’ is our shadow—our dark side. </a:t>
            </a:r>
          </a:p>
        </p:txBody>
      </p:sp>
      <p:sp>
        <p:nvSpPr>
          <p:cNvPr id="36" name="Content Placeholder 1">
            <a:extLst>
              <a:ext uri="{FF2B5EF4-FFF2-40B4-BE49-F238E27FC236}">
                <a16:creationId xmlns:a16="http://schemas.microsoft.com/office/drawing/2014/main" id="{39C31636-0A20-423F-8DAF-2362304E84D5}"/>
              </a:ext>
            </a:extLst>
          </p:cNvPr>
          <p:cNvSpPr txBox="1">
            <a:spLocks/>
          </p:cNvSpPr>
          <p:nvPr/>
        </p:nvSpPr>
        <p:spPr>
          <a:xfrm>
            <a:off x="251460" y="1152270"/>
            <a:ext cx="6270363" cy="32966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p>
          <a:p>
            <a:pPr marL="205740" lvl="1" indent="0">
              <a:buFont typeface="Arial" panose="020B0604020202020204" pitchFamily="34" charset="0"/>
              <a:buNone/>
            </a:pPr>
            <a:endParaRPr lang="en-GB" sz="2100" b="1"/>
          </a:p>
          <a:p>
            <a:endParaRPr lang="en-GB" sz="1350"/>
          </a:p>
        </p:txBody>
      </p:sp>
      <p:sp>
        <p:nvSpPr>
          <p:cNvPr id="37" name="TextBox 36">
            <a:extLst>
              <a:ext uri="{FF2B5EF4-FFF2-40B4-BE49-F238E27FC236}">
                <a16:creationId xmlns:a16="http://schemas.microsoft.com/office/drawing/2014/main" id="{BC2E446B-27D8-4FFD-8722-32D8BF21822F}"/>
              </a:ext>
            </a:extLst>
          </p:cNvPr>
          <p:cNvSpPr txBox="1"/>
          <p:nvPr/>
        </p:nvSpPr>
        <p:spPr>
          <a:xfrm>
            <a:off x="251461" y="997361"/>
            <a:ext cx="6382658" cy="3447098"/>
          </a:xfrm>
          <a:prstGeom prst="rect">
            <a:avLst/>
          </a:prstGeom>
          <a:noFill/>
        </p:spPr>
        <p:txBody>
          <a:bodyPr wrap="square" rtlCol="0">
            <a:spAutoFit/>
          </a:bodyPr>
          <a:lstStyle/>
          <a:p>
            <a:r>
              <a:rPr lang="en-GB" sz="2500" b="1"/>
              <a:t>Our ‘Edge’</a:t>
            </a:r>
            <a:r>
              <a:rPr lang="en-GB" sz="2500"/>
              <a:t> almost always pertains to actions, thoughts, feelings, images, or sensations associated with something we want to avoid, feel embarrassed about, and/or don’t want to ‘think’ about or admit to. </a:t>
            </a:r>
          </a:p>
          <a:p>
            <a:endParaRPr lang="en-GB" sz="2500"/>
          </a:p>
          <a:p>
            <a:r>
              <a:rPr lang="en-GB" sz="2500" b="1">
                <a:solidFill>
                  <a:schemeClr val="accent1"/>
                </a:solidFill>
              </a:rPr>
              <a:t>Importantly, painful emotional reactions are not always “edges”. </a:t>
            </a:r>
            <a:endParaRPr lang="en-GB" sz="2500">
              <a:solidFill>
                <a:schemeClr val="accent1"/>
              </a:solidFill>
            </a:endParaRPr>
          </a:p>
          <a:p>
            <a:endParaRPr lang="en-US"/>
          </a:p>
        </p:txBody>
      </p:sp>
    </p:spTree>
    <p:custDataLst>
      <p:tags r:id="rId1"/>
    </p:custDataLst>
    <p:extLst>
      <p:ext uri="{BB962C8B-B14F-4D97-AF65-F5344CB8AC3E}">
        <p14:creationId xmlns:p14="http://schemas.microsoft.com/office/powerpoint/2010/main" val="3254583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75239" y="706921"/>
            <a:ext cx="8368748" cy="1353336"/>
          </a:xfrm>
        </p:spPr>
        <p:txBody>
          <a:bodyPr>
            <a:normAutofit/>
          </a:bodyPr>
          <a:lstStyle/>
          <a:p>
            <a:r>
              <a:rPr lang="en-GB" sz="4500" b="1" dirty="0">
                <a:latin typeface="Source Sans Pro" pitchFamily="34" charset="0"/>
              </a:rPr>
              <a:t>Let’s see if we can locate an edge! </a:t>
            </a:r>
            <a:r>
              <a:rPr lang="en-GB" sz="4500" b="1" i="1" dirty="0" err="1">
                <a:latin typeface="Source Sans Pro" pitchFamily="34" charset="0"/>
              </a:rPr>
              <a:t>Whoohoo</a:t>
            </a:r>
            <a:r>
              <a:rPr lang="en-GB" sz="4500" b="1" i="1" dirty="0">
                <a:latin typeface="Source Sans Pro" pitchFamily="34" charset="0"/>
              </a:rPr>
              <a:t>! </a:t>
            </a:r>
            <a:endParaRPr lang="en-GB" sz="4500" b="1" i="1" dirty="0">
              <a:solidFill>
                <a:schemeClr val="accent1"/>
              </a:solidFill>
            </a:endParaRPr>
          </a:p>
        </p:txBody>
      </p:sp>
      <p:sp>
        <p:nvSpPr>
          <p:cNvPr id="3" name="TextBox 2"/>
          <p:cNvSpPr txBox="1"/>
          <p:nvPr/>
        </p:nvSpPr>
        <p:spPr>
          <a:xfrm>
            <a:off x="805070" y="2323147"/>
            <a:ext cx="7533859" cy="2211706"/>
          </a:xfrm>
          <a:prstGeom prst="rect">
            <a:avLst/>
          </a:prstGeom>
        </p:spPr>
        <p:txBody>
          <a:bodyPr vert="horz" wrap="square" lIns="0" tIns="0" rIns="68580" bIns="34290" rtlCol="0">
            <a:noAutofit/>
          </a:bodyPr>
          <a:lstStyle/>
          <a:p>
            <a:r>
              <a:rPr lang="en-GB" b="1" dirty="0">
                <a:solidFill>
                  <a:schemeClr val="accent1"/>
                </a:solidFill>
              </a:rPr>
              <a:t>Write down the very first thing that comes to mind in response to these questions:</a:t>
            </a:r>
          </a:p>
          <a:p>
            <a:endParaRPr lang="en-GB" b="1" dirty="0">
              <a:solidFill>
                <a:schemeClr val="accent1"/>
              </a:solidFill>
            </a:endParaRPr>
          </a:p>
          <a:p>
            <a:pPr marL="342900" indent="-342900">
              <a:buFont typeface="Wingdings" panose="05000000000000000000" pitchFamily="2" charset="2"/>
              <a:buChar char="§"/>
            </a:pPr>
            <a:r>
              <a:rPr lang="en-GB" b="1" dirty="0">
                <a:solidFill>
                  <a:schemeClr val="accent1"/>
                </a:solidFill>
              </a:rPr>
              <a:t>How do I feel about self-doubt?</a:t>
            </a:r>
          </a:p>
          <a:p>
            <a:pPr marL="342900" indent="-342900">
              <a:buFont typeface="Wingdings" panose="05000000000000000000" pitchFamily="2" charset="2"/>
              <a:buChar char="§"/>
            </a:pPr>
            <a:r>
              <a:rPr lang="en-GB" b="1" dirty="0">
                <a:solidFill>
                  <a:schemeClr val="accent1"/>
                </a:solidFill>
              </a:rPr>
              <a:t>Is there a part of me that is afraid if I question myself that I will fall apart? What do I fear discovering that I don’t already know?</a:t>
            </a:r>
          </a:p>
          <a:p>
            <a:pPr marL="342900" indent="-342900">
              <a:buFont typeface="Wingdings" panose="05000000000000000000" pitchFamily="2" charset="2"/>
              <a:buChar char="§"/>
            </a:pPr>
            <a:r>
              <a:rPr lang="en-GB" b="1" dirty="0">
                <a:solidFill>
                  <a:schemeClr val="accent1"/>
                </a:solidFill>
              </a:rPr>
              <a:t>How open am I to what is happening right now? Is there a part of me that thinks I am wasting my time or already know the answer?</a:t>
            </a:r>
          </a:p>
          <a:p>
            <a:pPr marL="342900" indent="-342900">
              <a:buFont typeface="Wingdings" panose="05000000000000000000" pitchFamily="2" charset="2"/>
              <a:buChar char="§"/>
            </a:pPr>
            <a:r>
              <a:rPr lang="en-GB" b="1" dirty="0">
                <a:solidFill>
                  <a:schemeClr val="accent1"/>
                </a:solidFill>
              </a:rPr>
              <a:t>To what extent am I genuinely able to laugh at my own foibles or mistakes in a </a:t>
            </a:r>
            <a:r>
              <a:rPr lang="en-GB" b="1" dirty="0" err="1">
                <a:solidFill>
                  <a:schemeClr val="accent1"/>
                </a:solidFill>
              </a:rPr>
              <a:t>kindhearted</a:t>
            </a:r>
            <a:r>
              <a:rPr lang="en-GB" b="1" dirty="0">
                <a:solidFill>
                  <a:schemeClr val="accent1"/>
                </a:solidFill>
              </a:rPr>
              <a:t> way? How often do I show this side of me to others? What is it that I might need to learn?</a:t>
            </a:r>
          </a:p>
          <a:p>
            <a:endParaRPr lang="en-GB" b="1" dirty="0">
              <a:solidFill>
                <a:schemeClr val="accent1"/>
              </a:solidFill>
            </a:endParaRPr>
          </a:p>
          <a:p>
            <a:r>
              <a:rPr lang="en-GB" b="1" dirty="0">
                <a:solidFill>
                  <a:schemeClr val="accent1"/>
                </a:solidFill>
              </a:rPr>
              <a:t>If you noticed any energy or tension in your body in response to any of the above, you might do some further self-enquiry on those questions.</a:t>
            </a:r>
          </a:p>
        </p:txBody>
      </p:sp>
    </p:spTree>
    <p:custDataLst>
      <p:tags r:id="rId1"/>
    </p:custDataLst>
    <p:extLst>
      <p:ext uri="{BB962C8B-B14F-4D97-AF65-F5344CB8AC3E}">
        <p14:creationId xmlns:p14="http://schemas.microsoft.com/office/powerpoint/2010/main" val="362022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74962" y="925763"/>
            <a:ext cx="8298059" cy="5355312"/>
          </a:xfrm>
          <a:prstGeom prst="rect">
            <a:avLst/>
          </a:prstGeom>
        </p:spPr>
        <p:txBody>
          <a:bodyPr wrap="square">
            <a:spAutoFit/>
          </a:bodyPr>
          <a:lstStyle/>
          <a:p>
            <a:pPr marL="214313" indent="-214313" eaLnBrk="0" fontAlgn="base" hangingPunct="0">
              <a:spcBef>
                <a:spcPct val="0"/>
              </a:spcBef>
              <a:spcAft>
                <a:spcPct val="0"/>
              </a:spcAft>
              <a:buFont typeface="Arial" panose="020B0604020202020204" pitchFamily="34" charset="0"/>
              <a:buChar char="•"/>
            </a:pPr>
            <a:r>
              <a:rPr lang="en-US" sz="1900" b="1" dirty="0">
                <a:latin typeface="Arial" pitchFamily="34" charset="0"/>
                <a:ea typeface="ＭＳ Ｐゴシック" pitchFamily="34" charset="-128"/>
              </a:rPr>
              <a:t>Self-enquiry means finding a good question that brings you closer to ‘your edge’ (i.e., your personal unknown)—not a good answer.  </a:t>
            </a:r>
          </a:p>
          <a:p>
            <a:pPr marL="557213" lvl="1" indent="-214313" eaLnBrk="0" fontAlgn="base" hangingPunct="0">
              <a:spcBef>
                <a:spcPct val="0"/>
              </a:spcBef>
              <a:spcAft>
                <a:spcPct val="0"/>
              </a:spcAft>
              <a:buFont typeface="Arial" panose="020B0604020202020204" pitchFamily="34" charset="0"/>
              <a:buChar char="•"/>
            </a:pPr>
            <a:r>
              <a:rPr lang="en-US" sz="1900" dirty="0">
                <a:latin typeface="Arial" pitchFamily="34" charset="0"/>
                <a:ea typeface="ＭＳ Ｐゴシック" pitchFamily="34" charset="-128"/>
              </a:rPr>
              <a:t>Allow yourself time to discover what you might need to learn rather than quickly search for a way to explain things away or regulate. </a:t>
            </a:r>
            <a:endParaRPr lang="en-GB" sz="1900" dirty="0">
              <a:latin typeface="Arial" pitchFamily="34" charset="0"/>
              <a:ea typeface="ＭＳ Ｐゴシック" pitchFamily="34" charset="-128"/>
            </a:endParaRPr>
          </a:p>
          <a:p>
            <a:pPr marL="214313" indent="-214313" eaLnBrk="0" fontAlgn="base" hangingPunct="0">
              <a:spcBef>
                <a:spcPct val="0"/>
              </a:spcBef>
              <a:spcAft>
                <a:spcPct val="0"/>
              </a:spcAft>
              <a:buFont typeface="Arial" panose="020B0604020202020204" pitchFamily="34" charset="0"/>
              <a:buChar char="•"/>
            </a:pPr>
            <a:endParaRPr lang="en-US" sz="1900" b="1" dirty="0">
              <a:latin typeface="Arial" pitchFamily="34" charset="0"/>
              <a:ea typeface="ＭＳ Ｐゴシック" pitchFamily="34" charset="-128"/>
            </a:endParaRPr>
          </a:p>
          <a:p>
            <a:pPr marL="214313" indent="-214313" eaLnBrk="0" fontAlgn="base" hangingPunct="0">
              <a:spcBef>
                <a:spcPct val="0"/>
              </a:spcBef>
              <a:spcAft>
                <a:spcPct val="0"/>
              </a:spcAft>
              <a:buFont typeface="Arial" panose="020B0604020202020204" pitchFamily="34" charset="0"/>
              <a:buChar char="•"/>
            </a:pPr>
            <a:r>
              <a:rPr lang="en-US" sz="1900" b="1" dirty="0">
                <a:latin typeface="Arial" pitchFamily="34" charset="0"/>
                <a:ea typeface="ＭＳ Ｐゴシック" pitchFamily="34" charset="-128"/>
              </a:rPr>
              <a:t>Practice being suspicious of quick answers or urges to regulate—as they may be masquerading as avoidance. </a:t>
            </a:r>
          </a:p>
          <a:p>
            <a:pPr marL="214313" indent="-214313" eaLnBrk="0" fontAlgn="base" hangingPunct="0">
              <a:spcBef>
                <a:spcPct val="0"/>
              </a:spcBef>
              <a:spcAft>
                <a:spcPct val="0"/>
              </a:spcAft>
              <a:buFont typeface="Arial" panose="020B0604020202020204" pitchFamily="34" charset="0"/>
              <a:buChar char="•"/>
            </a:pPr>
            <a:endParaRPr lang="en-US" sz="1900" dirty="0">
              <a:latin typeface="Arial" pitchFamily="34" charset="0"/>
              <a:ea typeface="ＭＳ Ｐゴシック" pitchFamily="34" charset="-128"/>
            </a:endParaRPr>
          </a:p>
          <a:p>
            <a:pPr marL="214313" indent="-214313" eaLnBrk="0" fontAlgn="base" hangingPunct="0">
              <a:spcBef>
                <a:spcPct val="0"/>
              </a:spcBef>
              <a:spcAft>
                <a:spcPct val="0"/>
              </a:spcAft>
              <a:buFont typeface="Arial" panose="020B0604020202020204" pitchFamily="34" charset="0"/>
              <a:buChar char="•"/>
              <a:tabLst>
                <a:tab pos="65485" algn="l"/>
              </a:tabLst>
            </a:pPr>
            <a:r>
              <a:rPr lang="en-US" sz="1900" b="1" dirty="0">
                <a:latin typeface="Arial" pitchFamily="34" charset="0"/>
                <a:ea typeface="ＭＳ Ｐゴシック" pitchFamily="34" charset="-128"/>
              </a:rPr>
              <a:t>Keep your self-enquiry practices short</a:t>
            </a:r>
            <a:r>
              <a:rPr lang="en-US" sz="1900" dirty="0">
                <a:latin typeface="Arial" pitchFamily="34" charset="0"/>
                <a:ea typeface="ＭＳ Ｐゴシック" pitchFamily="34" charset="-128"/>
              </a:rPr>
              <a:t> </a:t>
            </a:r>
            <a:r>
              <a:rPr lang="en-US" sz="1900" b="1" dirty="0">
                <a:latin typeface="Arial" pitchFamily="34" charset="0"/>
                <a:ea typeface="ＭＳ Ｐゴシック" pitchFamily="34" charset="-128"/>
              </a:rPr>
              <a:t>(e.g., 5 minutes in duration).  </a:t>
            </a:r>
          </a:p>
          <a:p>
            <a:pPr marL="557213" lvl="1" indent="-214313" eaLnBrk="0" fontAlgn="base" hangingPunct="0">
              <a:spcBef>
                <a:spcPct val="0"/>
              </a:spcBef>
              <a:spcAft>
                <a:spcPct val="0"/>
              </a:spcAft>
              <a:buFont typeface="Arial" panose="020B0604020202020204" pitchFamily="34" charset="0"/>
              <a:buChar char="•"/>
            </a:pPr>
            <a:r>
              <a:rPr lang="en-US" sz="1900" dirty="0">
                <a:latin typeface="Arial" pitchFamily="34" charset="0"/>
                <a:ea typeface="ＭＳ Ｐゴシック" pitchFamily="34" charset="-128"/>
              </a:rPr>
              <a:t>Short and frequent (e.g., daily) practices—using the same question or a new question that had emerged from the previous day are usually more effective. </a:t>
            </a:r>
          </a:p>
          <a:p>
            <a:pPr marL="557213" lvl="1" indent="-214313" eaLnBrk="0" fontAlgn="base" hangingPunct="0">
              <a:spcBef>
                <a:spcPct val="0"/>
              </a:spcBef>
              <a:spcAft>
                <a:spcPct val="0"/>
              </a:spcAft>
              <a:buFont typeface="Arial" panose="020B0604020202020204" pitchFamily="34" charset="0"/>
              <a:buChar char="•"/>
            </a:pPr>
            <a:r>
              <a:rPr lang="en-US" sz="1900" dirty="0">
                <a:latin typeface="Arial" pitchFamily="34" charset="0"/>
                <a:ea typeface="ＭＳ Ｐゴシック" pitchFamily="34" charset="-128"/>
              </a:rPr>
              <a:t>Longer practices can sometimes be secretly motived by desires to find an answer or a solution.  </a:t>
            </a:r>
            <a:endParaRPr lang="en-GB" sz="1900" dirty="0">
              <a:latin typeface="Arial" pitchFamily="34" charset="0"/>
              <a:ea typeface="ＭＳ Ｐゴシック" pitchFamily="34" charset="-128"/>
            </a:endParaRPr>
          </a:p>
          <a:p>
            <a:pPr eaLnBrk="0" fontAlgn="base" hangingPunct="0">
              <a:spcBef>
                <a:spcPct val="0"/>
              </a:spcBef>
              <a:spcAft>
                <a:spcPct val="0"/>
              </a:spcAft>
            </a:pPr>
            <a:endParaRPr lang="en-US" sz="1900" b="1" dirty="0">
              <a:latin typeface="Arial" pitchFamily="34" charset="0"/>
              <a:ea typeface="ＭＳ Ｐゴシック" pitchFamily="34" charset="-128"/>
            </a:endParaRPr>
          </a:p>
          <a:p>
            <a:pPr marL="214313" indent="-214313" eaLnBrk="0" fontAlgn="base" hangingPunct="0">
              <a:spcBef>
                <a:spcPct val="0"/>
              </a:spcBef>
              <a:spcAft>
                <a:spcPct val="0"/>
              </a:spcAft>
              <a:buFont typeface="Arial" panose="020B0604020202020204" pitchFamily="34" charset="0"/>
              <a:buChar char="•"/>
            </a:pPr>
            <a:r>
              <a:rPr lang="en-US" sz="1900" b="1" dirty="0">
                <a:latin typeface="Arial" pitchFamily="34" charset="0"/>
                <a:ea typeface="ＭＳ Ｐゴシック" pitchFamily="34" charset="-128"/>
              </a:rPr>
              <a:t>Practice frequently and keep a record of your observations in your self-enquiry journal. </a:t>
            </a:r>
            <a:r>
              <a:rPr lang="en-US" sz="1900" dirty="0">
                <a:latin typeface="Arial" pitchFamily="34" charset="0"/>
                <a:ea typeface="ＭＳ Ｐゴシック" pitchFamily="34" charset="-128"/>
              </a:rPr>
              <a:t>Notice how your questions and practice evolve over time. </a:t>
            </a:r>
            <a:endParaRPr lang="en-GB" sz="1900" dirty="0">
              <a:latin typeface="Arial" pitchFamily="34" charset="0"/>
              <a:ea typeface="ＭＳ Ｐゴシック" pitchFamily="34" charset="-128"/>
            </a:endParaRPr>
          </a:p>
        </p:txBody>
      </p:sp>
      <p:sp>
        <p:nvSpPr>
          <p:cNvPr id="3" name="Rectangle 2"/>
          <p:cNvSpPr/>
          <p:nvPr/>
        </p:nvSpPr>
        <p:spPr>
          <a:xfrm>
            <a:off x="489550" y="448709"/>
            <a:ext cx="6286500" cy="477054"/>
          </a:xfrm>
          <a:prstGeom prst="rect">
            <a:avLst/>
          </a:prstGeom>
        </p:spPr>
        <p:txBody>
          <a:bodyPr wrap="square">
            <a:spAutoFit/>
          </a:bodyPr>
          <a:lstStyle/>
          <a:p>
            <a:pPr eaLnBrk="0" fontAlgn="base" hangingPunct="0">
              <a:spcBef>
                <a:spcPct val="0"/>
              </a:spcBef>
              <a:spcAft>
                <a:spcPct val="0"/>
              </a:spcAft>
            </a:pPr>
            <a:r>
              <a:rPr lang="en-US" sz="2500" b="1">
                <a:solidFill>
                  <a:srgbClr val="292934"/>
                </a:solidFill>
                <a:latin typeface="Arial Black" panose="020B0A04020102020204" pitchFamily="34" charset="0"/>
                <a:ea typeface="ＭＳ Ｐゴシック" pitchFamily="34" charset="-128"/>
              </a:rPr>
              <a:t>SELF-ENQUIRY</a:t>
            </a:r>
            <a:r>
              <a:rPr lang="en-US" sz="2500" b="1">
                <a:solidFill>
                  <a:srgbClr val="292934"/>
                </a:solidFill>
                <a:latin typeface="Arial" pitchFamily="34" charset="0"/>
                <a:ea typeface="ＭＳ Ｐゴシック" pitchFamily="34" charset="-128"/>
              </a:rPr>
              <a:t>— </a:t>
            </a:r>
            <a:r>
              <a:rPr lang="en-US" sz="2500" b="1">
                <a:solidFill>
                  <a:srgbClr val="0070C0"/>
                </a:solidFill>
                <a:latin typeface="Arial" pitchFamily="34" charset="0"/>
                <a:ea typeface="ＭＳ Ｐゴシック" pitchFamily="34" charset="-128"/>
              </a:rPr>
              <a:t>Basic Principles</a:t>
            </a:r>
          </a:p>
        </p:txBody>
      </p:sp>
    </p:spTree>
    <p:custDataLst>
      <p:tags r:id="rId1"/>
    </p:custDataLst>
    <p:extLst>
      <p:ext uri="{BB962C8B-B14F-4D97-AF65-F5344CB8AC3E}">
        <p14:creationId xmlns:p14="http://schemas.microsoft.com/office/powerpoint/2010/main" val="209640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down)">
                                      <p:cBhvr>
                                        <p:cTn id="19" dur="580">
                                          <p:stCondLst>
                                            <p:cond delay="0"/>
                                          </p:stCondLst>
                                        </p:cTn>
                                        <p:tgtEl>
                                          <p:spTgt spid="2">
                                            <p:txEl>
                                              <p:pRg st="3" end="3"/>
                                            </p:txEl>
                                          </p:spTgt>
                                        </p:tgtEl>
                                      </p:cBhvr>
                                    </p:animEffect>
                                    <p:anim calcmode="lin" valueType="num">
                                      <p:cBhvr>
                                        <p:cTn id="20" dur="1822" tmFilter="0,0; 0.14,0.36; 0.43,0.73; 0.71,0.91; 1.0,1.0">
                                          <p:stCondLst>
                                            <p:cond delay="0"/>
                                          </p:stCondLst>
                                        </p:cTn>
                                        <p:tgtEl>
                                          <p:spTgt spid="2">
                                            <p:txEl>
                                              <p:pRg st="3" end="3"/>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xEl>
                                              <p:pRg st="3" end="3"/>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xEl>
                                              <p:pRg st="3" end="3"/>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xEl>
                                              <p:pRg st="3" end="3"/>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xEl>
                                              <p:pRg st="3" end="3"/>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xEl>
                                              <p:pRg st="3" end="3"/>
                                            </p:txEl>
                                          </p:spTgt>
                                        </p:tgtEl>
                                      </p:cBhvr>
                                      <p:to x="100000" y="60000"/>
                                    </p:animScale>
                                    <p:animScale>
                                      <p:cBhvr>
                                        <p:cTn id="26" dur="166" decel="50000">
                                          <p:stCondLst>
                                            <p:cond delay="676"/>
                                          </p:stCondLst>
                                        </p:cTn>
                                        <p:tgtEl>
                                          <p:spTgt spid="2">
                                            <p:txEl>
                                              <p:pRg st="3" end="3"/>
                                            </p:txEl>
                                          </p:spTgt>
                                        </p:tgtEl>
                                      </p:cBhvr>
                                      <p:to x="100000" y="100000"/>
                                    </p:animScale>
                                    <p:animScale>
                                      <p:cBhvr>
                                        <p:cTn id="27" dur="26">
                                          <p:stCondLst>
                                            <p:cond delay="1312"/>
                                          </p:stCondLst>
                                        </p:cTn>
                                        <p:tgtEl>
                                          <p:spTgt spid="2">
                                            <p:txEl>
                                              <p:pRg st="3" end="3"/>
                                            </p:txEl>
                                          </p:spTgt>
                                        </p:tgtEl>
                                      </p:cBhvr>
                                      <p:to x="100000" y="80000"/>
                                    </p:animScale>
                                    <p:animScale>
                                      <p:cBhvr>
                                        <p:cTn id="28" dur="166" decel="50000">
                                          <p:stCondLst>
                                            <p:cond delay="1338"/>
                                          </p:stCondLst>
                                        </p:cTn>
                                        <p:tgtEl>
                                          <p:spTgt spid="2">
                                            <p:txEl>
                                              <p:pRg st="3" end="3"/>
                                            </p:txEl>
                                          </p:spTgt>
                                        </p:tgtEl>
                                      </p:cBhvr>
                                      <p:to x="100000" y="100000"/>
                                    </p:animScale>
                                    <p:animScale>
                                      <p:cBhvr>
                                        <p:cTn id="29" dur="26">
                                          <p:stCondLst>
                                            <p:cond delay="1642"/>
                                          </p:stCondLst>
                                        </p:cTn>
                                        <p:tgtEl>
                                          <p:spTgt spid="2">
                                            <p:txEl>
                                              <p:pRg st="3" end="3"/>
                                            </p:txEl>
                                          </p:spTgt>
                                        </p:tgtEl>
                                      </p:cBhvr>
                                      <p:to x="100000" y="90000"/>
                                    </p:animScale>
                                    <p:animScale>
                                      <p:cBhvr>
                                        <p:cTn id="30" dur="166" decel="50000">
                                          <p:stCondLst>
                                            <p:cond delay="1668"/>
                                          </p:stCondLst>
                                        </p:cTn>
                                        <p:tgtEl>
                                          <p:spTgt spid="2">
                                            <p:txEl>
                                              <p:pRg st="3" end="3"/>
                                            </p:txEl>
                                          </p:spTgt>
                                        </p:tgtEl>
                                      </p:cBhvr>
                                      <p:to x="100000" y="100000"/>
                                    </p:animScale>
                                    <p:animScale>
                                      <p:cBhvr>
                                        <p:cTn id="31" dur="26">
                                          <p:stCondLst>
                                            <p:cond delay="1808"/>
                                          </p:stCondLst>
                                        </p:cTn>
                                        <p:tgtEl>
                                          <p:spTgt spid="2">
                                            <p:txEl>
                                              <p:pRg st="3" end="3"/>
                                            </p:txEl>
                                          </p:spTgt>
                                        </p:tgtEl>
                                      </p:cBhvr>
                                      <p:to x="100000" y="95000"/>
                                    </p:animScale>
                                    <p:animScale>
                                      <p:cBhvr>
                                        <p:cTn id="32" dur="166" decel="50000">
                                          <p:stCondLst>
                                            <p:cond delay="1834"/>
                                          </p:stCondLst>
                                        </p:cTn>
                                        <p:tgtEl>
                                          <p:spTgt spid="2">
                                            <p:txEl>
                                              <p:pRg st="3" end="3"/>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 calcmode="lin" valueType="num">
                                      <p:cBhvr additive="base">
                                        <p:cTn id="4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 calcmode="lin" valueType="num">
                                      <p:cBhvr additive="base">
                                        <p:cTn id="4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anim calcmode="lin" valueType="num">
                                      <p:cBhvr additive="base">
                                        <p:cTn id="5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65366" y="1250950"/>
            <a:ext cx="6457950" cy="3506788"/>
          </a:xfrm>
        </p:spPr>
        <p:txBody>
          <a:bodyPr>
            <a:normAutofit fontScale="90000"/>
          </a:bodyPr>
          <a:lstStyle/>
          <a:p>
            <a:r>
              <a:rPr lang="en-GB" sz="4500" b="1" dirty="0">
                <a:latin typeface="Source Sans Pro" pitchFamily="34" charset="0"/>
              </a:rPr>
              <a:t>Self-enquiry practice is best done in the presence of a fellow practitioner who is willing to </a:t>
            </a:r>
            <a:r>
              <a:rPr lang="en-GB" sz="4500" b="1" dirty="0">
                <a:solidFill>
                  <a:schemeClr val="accent1"/>
                </a:solidFill>
                <a:latin typeface="Source Sans Pro" pitchFamily="34" charset="0"/>
              </a:rPr>
              <a:t>reflect back our blind spots</a:t>
            </a:r>
            <a:endParaRPr lang="en-GB" sz="4500" b="1" dirty="0">
              <a:solidFill>
                <a:schemeClr val="accent1"/>
              </a:solidFill>
            </a:endParaRPr>
          </a:p>
        </p:txBody>
      </p:sp>
      <p:sp>
        <p:nvSpPr>
          <p:cNvPr id="4" name="TextBox 3"/>
          <p:cNvSpPr txBox="1"/>
          <p:nvPr/>
        </p:nvSpPr>
        <p:spPr>
          <a:xfrm>
            <a:off x="1652226" y="4972050"/>
            <a:ext cx="5971090" cy="492443"/>
          </a:xfrm>
          <a:prstGeom prst="rect">
            <a:avLst/>
          </a:prstGeom>
          <a:noFill/>
        </p:spPr>
        <p:txBody>
          <a:bodyPr wrap="square" rtlCol="0">
            <a:spAutoFit/>
          </a:bodyPr>
          <a:lstStyle/>
          <a:p>
            <a:r>
              <a:rPr lang="en-GB" sz="2600" dirty="0">
                <a:latin typeface="Source Sans Pro Black" pitchFamily="34" charset="0"/>
              </a:rPr>
              <a:t>A process known as </a:t>
            </a:r>
            <a:r>
              <a:rPr lang="en-GB" sz="2600" dirty="0">
                <a:solidFill>
                  <a:srgbClr val="0070C0"/>
                </a:solidFill>
                <a:latin typeface="Source Sans Pro Black" pitchFamily="34" charset="0"/>
              </a:rPr>
              <a:t>“Outing Oneself”</a:t>
            </a:r>
          </a:p>
        </p:txBody>
      </p:sp>
    </p:spTree>
    <p:custDataLst>
      <p:tags r:id="rId1"/>
    </p:custDataLst>
    <p:extLst>
      <p:ext uri="{BB962C8B-B14F-4D97-AF65-F5344CB8AC3E}">
        <p14:creationId xmlns:p14="http://schemas.microsoft.com/office/powerpoint/2010/main" val="13036749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68036" y="860478"/>
            <a:ext cx="7615844" cy="792671"/>
          </a:xfrm>
        </p:spPr>
        <p:txBody>
          <a:bodyPr>
            <a:normAutofit fontScale="90000"/>
          </a:bodyPr>
          <a:lstStyle/>
          <a:p>
            <a:r>
              <a:rPr lang="en-GB">
                <a:solidFill>
                  <a:schemeClr val="accent1"/>
                </a:solidFill>
              </a:rPr>
              <a:t>Two-minute silent Self-Enquiry Practice + Homework Assignment</a:t>
            </a:r>
          </a:p>
        </p:txBody>
      </p:sp>
      <p:sp>
        <p:nvSpPr>
          <p:cNvPr id="2" name="Content Placeholder 1"/>
          <p:cNvSpPr>
            <a:spLocks noGrp="1"/>
          </p:cNvSpPr>
          <p:nvPr>
            <p:ph idx="1"/>
          </p:nvPr>
        </p:nvSpPr>
        <p:spPr>
          <a:xfrm>
            <a:off x="658091" y="1939199"/>
            <a:ext cx="8028710" cy="4636412"/>
          </a:xfrm>
        </p:spPr>
        <p:txBody>
          <a:bodyPr>
            <a:normAutofit fontScale="77500" lnSpcReduction="20000"/>
          </a:bodyPr>
          <a:lstStyle/>
          <a:p>
            <a:pPr marL="0" indent="0">
              <a:buNone/>
            </a:pPr>
            <a:r>
              <a:rPr lang="en-GB" sz="2700" b="1" dirty="0">
                <a:solidFill>
                  <a:prstClr val="black"/>
                </a:solidFill>
                <a:latin typeface="Calibri"/>
              </a:rPr>
              <a:t>Ask yourself silently...</a:t>
            </a:r>
          </a:p>
          <a:p>
            <a:pPr marL="608410" indent="-257175">
              <a:buFont typeface="Wingdings" panose="05000000000000000000" pitchFamily="2" charset="2"/>
              <a:buChar char="ü"/>
            </a:pPr>
            <a:r>
              <a:rPr lang="en-GB" sz="2700" i="1" dirty="0">
                <a:solidFill>
                  <a:prstClr val="black"/>
                </a:solidFill>
                <a:latin typeface="Calibri"/>
              </a:rPr>
              <a:t>What am I most closed about that might occur at this conference?</a:t>
            </a:r>
          </a:p>
          <a:p>
            <a:pPr marL="608410" indent="-257175">
              <a:buFont typeface="Wingdings" panose="05000000000000000000" pitchFamily="2" charset="2"/>
              <a:buChar char="ü"/>
            </a:pPr>
            <a:r>
              <a:rPr lang="en-US" sz="2700" i="1" dirty="0">
                <a:solidFill>
                  <a:prstClr val="black"/>
                </a:solidFill>
              </a:rPr>
              <a:t>What am I most resistant to learning or doing at this conference? What might that say about what I need to learn?</a:t>
            </a:r>
            <a:endParaRPr lang="en-GB" sz="2700" i="1" dirty="0">
              <a:solidFill>
                <a:prstClr val="black"/>
              </a:solidFill>
              <a:latin typeface="Calibri"/>
            </a:endParaRPr>
          </a:p>
          <a:p>
            <a:pPr marL="608410" indent="-257175">
              <a:buFont typeface="Wingdings" panose="05000000000000000000" pitchFamily="2" charset="2"/>
              <a:buChar char="ü"/>
            </a:pPr>
            <a:r>
              <a:rPr lang="en-GB" sz="2700" i="1" dirty="0">
                <a:solidFill>
                  <a:prstClr val="black"/>
                </a:solidFill>
                <a:latin typeface="Calibri"/>
              </a:rPr>
              <a:t>What is it that I don’t want to admit to myself (or others)?</a:t>
            </a:r>
          </a:p>
          <a:p>
            <a:pPr marL="608410" indent="-257175">
              <a:buFont typeface="Wingdings" panose="05000000000000000000" pitchFamily="2" charset="2"/>
              <a:buChar char="ü"/>
            </a:pPr>
            <a:r>
              <a:rPr lang="en-GB" sz="2700" i="1" dirty="0">
                <a:solidFill>
                  <a:prstClr val="black"/>
                </a:solidFill>
                <a:latin typeface="Calibri"/>
              </a:rPr>
              <a:t>What areas in my life do I feel secret pride about? </a:t>
            </a:r>
          </a:p>
          <a:p>
            <a:pPr marL="608410" indent="-257175">
              <a:buFont typeface="Wingdings" panose="05000000000000000000" pitchFamily="2" charset="2"/>
              <a:buChar char="ü"/>
            </a:pPr>
            <a:r>
              <a:rPr lang="en-GB" sz="2700" i="1" dirty="0">
                <a:solidFill>
                  <a:prstClr val="black"/>
                </a:solidFill>
                <a:latin typeface="Calibri"/>
              </a:rPr>
              <a:t>What have caring others suggested in the past that I might need to change but have resisted?</a:t>
            </a:r>
          </a:p>
          <a:p>
            <a:pPr marL="608410" indent="-257175">
              <a:buFont typeface="Wingdings" panose="05000000000000000000" pitchFamily="2" charset="2"/>
              <a:buChar char="ü"/>
            </a:pPr>
            <a:r>
              <a:rPr lang="en-GB" sz="2700" i="1" dirty="0">
                <a:solidFill>
                  <a:prstClr val="black"/>
                </a:solidFill>
                <a:latin typeface="Calibri"/>
              </a:rPr>
              <a:t>To what extent am I resisting or pretending to engage in this exercise? What might this tell me about myself, my openness, or my willingness to examine my personal reactions?  </a:t>
            </a:r>
          </a:p>
          <a:p>
            <a:pPr marL="351235" indent="0">
              <a:buNone/>
            </a:pPr>
            <a:r>
              <a:rPr lang="en-GB" sz="2700" dirty="0">
                <a:solidFill>
                  <a:srgbClr val="0070C0"/>
                </a:solidFill>
              </a:rPr>
              <a:t>Begin a self-enquiry journal and record what emerges from your practice (over the next week)</a:t>
            </a:r>
          </a:p>
          <a:p>
            <a:pPr marL="608410" indent="-257175">
              <a:buFont typeface="Wingdings" panose="05000000000000000000" pitchFamily="2" charset="2"/>
              <a:buChar char="ü"/>
            </a:pPr>
            <a:endParaRPr lang="en-GB" sz="2700" i="1" dirty="0">
              <a:solidFill>
                <a:prstClr val="black"/>
              </a:solidFill>
              <a:latin typeface="Calibri"/>
            </a:endParaRPr>
          </a:p>
          <a:p>
            <a:pPr marL="351235" indent="0">
              <a:buNone/>
            </a:pPr>
            <a:endParaRPr lang="en-GB" sz="1200" dirty="0">
              <a:solidFill>
                <a:prstClr val="black"/>
              </a:solidFill>
              <a:latin typeface="Calibri"/>
            </a:endParaRPr>
          </a:p>
          <a:p>
            <a:pPr marL="257175" indent="-257175"/>
            <a:endParaRPr lang="en-GB" sz="2025" dirty="0">
              <a:solidFill>
                <a:srgbClr val="0070C0"/>
              </a:solidFill>
              <a:latin typeface="Calibri"/>
            </a:endParaRPr>
          </a:p>
        </p:txBody>
      </p:sp>
    </p:spTree>
    <p:custDataLst>
      <p:tags r:id="rId1"/>
    </p:custDataLst>
    <p:extLst>
      <p:ext uri="{BB962C8B-B14F-4D97-AF65-F5344CB8AC3E}">
        <p14:creationId xmlns:p14="http://schemas.microsoft.com/office/powerpoint/2010/main" val="402843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E577-0483-8E48-AC4C-6E1E59DC8AE8}"/>
              </a:ext>
            </a:extLst>
          </p:cNvPr>
          <p:cNvSpPr>
            <a:spLocks noGrp="1"/>
          </p:cNvSpPr>
          <p:nvPr>
            <p:ph type="title"/>
          </p:nvPr>
        </p:nvSpPr>
        <p:spPr/>
        <p:txBody>
          <a:bodyPr>
            <a:normAutofit fontScale="90000"/>
          </a:bodyPr>
          <a:lstStyle/>
          <a:p>
            <a:r>
              <a:rPr lang="en-US" sz="7200">
                <a:solidFill>
                  <a:schemeClr val="accent1"/>
                </a:solidFill>
              </a:rPr>
              <a:t>RO DBT Evidence Base, Treatment Delivery, &amp; Structure</a:t>
            </a:r>
          </a:p>
        </p:txBody>
      </p:sp>
      <p:sp>
        <p:nvSpPr>
          <p:cNvPr id="3" name="Text Placeholder 2">
            <a:extLst>
              <a:ext uri="{FF2B5EF4-FFF2-40B4-BE49-F238E27FC236}">
                <a16:creationId xmlns:a16="http://schemas.microsoft.com/office/drawing/2014/main" id="{8E3D7910-F763-6344-8291-1F6BBFCBADA8}"/>
              </a:ext>
            </a:extLst>
          </p:cNvPr>
          <p:cNvSpPr>
            <a:spLocks noGrp="1"/>
          </p:cNvSpPr>
          <p:nvPr>
            <p:ph type="body" idx="1"/>
          </p:nvPr>
        </p:nvSpPr>
        <p:spPr/>
        <p:txBody>
          <a:bodyPr/>
          <a:lstStyle/>
          <a:p>
            <a:endParaRPr lang="en-US"/>
          </a:p>
        </p:txBody>
      </p:sp>
    </p:spTree>
    <p:custDataLst>
      <p:tags r:id="rId1"/>
    </p:custDataLst>
    <p:extLst>
      <p:ext uri="{BB962C8B-B14F-4D97-AF65-F5344CB8AC3E}">
        <p14:creationId xmlns:p14="http://schemas.microsoft.com/office/powerpoint/2010/main" val="436480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65C2-B2E4-486E-AD8B-6AC8B4C2EE68}"/>
              </a:ext>
            </a:extLst>
          </p:cNvPr>
          <p:cNvSpPr>
            <a:spLocks noGrp="1"/>
          </p:cNvSpPr>
          <p:nvPr>
            <p:ph type="title"/>
          </p:nvPr>
        </p:nvSpPr>
        <p:spPr>
          <a:xfrm>
            <a:off x="513052" y="457200"/>
            <a:ext cx="7886700" cy="870240"/>
          </a:xfrm>
        </p:spPr>
        <p:txBody>
          <a:bodyPr>
            <a:normAutofit fontScale="90000"/>
          </a:bodyPr>
          <a:lstStyle/>
          <a:p>
            <a:r>
              <a:rPr lang="en-US"/>
              <a:t>Evidence base</a:t>
            </a:r>
          </a:p>
        </p:txBody>
      </p:sp>
      <p:sp>
        <p:nvSpPr>
          <p:cNvPr id="3" name="Text Placeholder 2">
            <a:extLst>
              <a:ext uri="{FF2B5EF4-FFF2-40B4-BE49-F238E27FC236}">
                <a16:creationId xmlns:a16="http://schemas.microsoft.com/office/drawing/2014/main" id="{D7642802-8C44-4969-94C8-BC4565676635}"/>
              </a:ext>
            </a:extLst>
          </p:cNvPr>
          <p:cNvSpPr>
            <a:spLocks noGrp="1"/>
          </p:cNvSpPr>
          <p:nvPr>
            <p:ph type="body" idx="1"/>
          </p:nvPr>
        </p:nvSpPr>
        <p:spPr>
          <a:xfrm>
            <a:off x="628650" y="1659228"/>
            <a:ext cx="7886700" cy="4409063"/>
          </a:xfrm>
        </p:spPr>
        <p:txBody>
          <a:bodyPr>
            <a:normAutofit/>
          </a:bodyPr>
          <a:lstStyle/>
          <a:p>
            <a:r>
              <a:rPr lang="en-GB">
                <a:latin typeface="Source Sans Pro" charset="0"/>
                <a:ea typeface="Source Sans Pro" charset="0"/>
                <a:cs typeface="Source Sans Pro" charset="0"/>
              </a:rPr>
              <a:t>Three Randomized Controlled Trials for</a:t>
            </a:r>
            <a:br>
              <a:rPr lang="en-GB">
                <a:latin typeface="Source Sans Pro" charset="0"/>
                <a:ea typeface="Source Sans Pro" charset="0"/>
                <a:cs typeface="Source Sans Pro" charset="0"/>
              </a:rPr>
            </a:br>
            <a:r>
              <a:rPr lang="en-GB" b="1">
                <a:solidFill>
                  <a:srgbClr val="E04510"/>
                </a:solidFill>
                <a:latin typeface="Source Sans Pro" charset="0"/>
                <a:ea typeface="Source Sans Pro" charset="0"/>
                <a:cs typeface="Source Sans Pro" charset="0"/>
              </a:rPr>
              <a:t>Refractory Depression &amp; Overcontrolled Personality disorders (n=34, n=35, and n=250)</a:t>
            </a:r>
          </a:p>
          <a:p>
            <a:r>
              <a:rPr lang="en-GB">
                <a:latin typeface="Source Sans Pro" charset="0"/>
                <a:ea typeface="Source Sans Pro" charset="0"/>
                <a:cs typeface="Source Sans Pro" charset="0"/>
              </a:rPr>
              <a:t>Three open-trials (pre-post) for adults and adolescents with </a:t>
            </a:r>
            <a:r>
              <a:rPr lang="en-GB" b="1">
                <a:solidFill>
                  <a:srgbClr val="E04510"/>
                </a:solidFill>
                <a:latin typeface="Source Sans Pro" charset="0"/>
                <a:ea typeface="Source Sans Pro" charset="0"/>
                <a:cs typeface="Source Sans Pro" charset="0"/>
              </a:rPr>
              <a:t>Anorexia Nervosa (n=9, n=47, n=101)</a:t>
            </a:r>
          </a:p>
          <a:p>
            <a:r>
              <a:rPr lang="en-US">
                <a:latin typeface="Source Sans Pro" charset="0"/>
                <a:ea typeface="Source Sans Pro" charset="0"/>
                <a:cs typeface="Source Sans Pro" charset="0"/>
              </a:rPr>
              <a:t>One Non-Randomized Controlled Trial </a:t>
            </a:r>
            <a:r>
              <a:rPr lang="en-GB">
                <a:latin typeface="Source Sans Pro" charset="0"/>
                <a:ea typeface="Source Sans Pro" charset="0"/>
                <a:cs typeface="Source Sans Pro" charset="0"/>
              </a:rPr>
              <a:t>for </a:t>
            </a:r>
            <a:r>
              <a:rPr lang="en-GB" b="1">
                <a:solidFill>
                  <a:srgbClr val="E04510"/>
                </a:solidFill>
                <a:latin typeface="Source Sans Pro" charset="0"/>
                <a:ea typeface="Source Sans Pro" charset="0"/>
                <a:cs typeface="Source Sans Pro" charset="0"/>
              </a:rPr>
              <a:t>chronic overcontrolled personality (n=117)</a:t>
            </a:r>
          </a:p>
          <a:p>
            <a:endParaRPr lang="en-US"/>
          </a:p>
        </p:txBody>
      </p:sp>
    </p:spTree>
    <p:extLst>
      <p:ext uri="{BB962C8B-B14F-4D97-AF65-F5344CB8AC3E}">
        <p14:creationId xmlns:p14="http://schemas.microsoft.com/office/powerpoint/2010/main" val="2225442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365" y="949035"/>
            <a:ext cx="7523018" cy="4911437"/>
          </a:xfrm>
        </p:spPr>
        <p:txBody>
          <a:bodyPr>
            <a:normAutofit/>
          </a:bodyPr>
          <a:lstStyle/>
          <a:p>
            <a:pPr marL="0" indent="0" algn="ctr" eaLnBrk="0" fontAlgn="base" hangingPunct="0">
              <a:lnSpc>
                <a:spcPct val="150000"/>
              </a:lnSpc>
              <a:spcBef>
                <a:spcPct val="0"/>
              </a:spcBef>
              <a:spcAft>
                <a:spcPct val="0"/>
              </a:spcAft>
              <a:buNone/>
            </a:pPr>
            <a:r>
              <a:rPr lang="en-GB" sz="4800" b="1">
                <a:solidFill>
                  <a:srgbClr val="2F2B20"/>
                </a:solidFill>
                <a:latin typeface="Arial" panose="020B0604020202020204" pitchFamily="34" charset="0"/>
                <a:ea typeface="ＭＳ Ｐゴシック" pitchFamily="34" charset="-128"/>
                <a:cs typeface="Arial" panose="020B0604020202020204" pitchFamily="34" charset="0"/>
              </a:rPr>
              <a:t>We are a tribal species</a:t>
            </a:r>
          </a:p>
          <a:p>
            <a:pPr marL="0" indent="0" eaLnBrk="0" fontAlgn="base" hangingPunct="0">
              <a:lnSpc>
                <a:spcPct val="150000"/>
              </a:lnSpc>
              <a:spcBef>
                <a:spcPct val="0"/>
              </a:spcBef>
              <a:spcAft>
                <a:spcPct val="0"/>
              </a:spcAft>
              <a:buNone/>
            </a:pPr>
            <a:endParaRPr lang="en-GB" b="1">
              <a:solidFill>
                <a:srgbClr val="2F2B20"/>
              </a:solidFill>
              <a:latin typeface="Arial" panose="020B0604020202020204" pitchFamily="34" charset="0"/>
              <a:ea typeface="ＭＳ Ｐゴシック" pitchFamily="34" charset="-128"/>
              <a:cs typeface="Arial" panose="020B0604020202020204" pitchFamily="34" charset="0"/>
            </a:endParaRPr>
          </a:p>
          <a:p>
            <a:pPr marL="0" indent="0" algn="ctr" eaLnBrk="0" fontAlgn="base" hangingPunct="0">
              <a:lnSpc>
                <a:spcPct val="150000"/>
              </a:lnSpc>
              <a:spcBef>
                <a:spcPct val="0"/>
              </a:spcBef>
              <a:spcAft>
                <a:spcPct val="0"/>
              </a:spcAft>
              <a:buNone/>
            </a:pPr>
            <a:r>
              <a:rPr lang="en-GB" b="1">
                <a:solidFill>
                  <a:srgbClr val="2F2B20"/>
                </a:solidFill>
                <a:latin typeface="Arial" panose="020B0604020202020204" pitchFamily="34" charset="0"/>
                <a:ea typeface="ＭＳ Ｐゴシック" pitchFamily="34" charset="-128"/>
                <a:cs typeface="Arial" panose="020B0604020202020204" pitchFamily="34" charset="0"/>
              </a:rPr>
              <a:t>We evolved means to</a:t>
            </a:r>
          </a:p>
          <a:p>
            <a:pPr marL="0" indent="0" algn="ctr" eaLnBrk="0" fontAlgn="base" hangingPunct="0">
              <a:lnSpc>
                <a:spcPct val="150000"/>
              </a:lnSpc>
              <a:spcBef>
                <a:spcPct val="0"/>
              </a:spcBef>
              <a:spcAft>
                <a:spcPct val="0"/>
              </a:spcAft>
              <a:buNone/>
            </a:pPr>
            <a:r>
              <a:rPr lang="en-GB" b="1" i="1">
                <a:solidFill>
                  <a:srgbClr val="0070C0"/>
                </a:solidFill>
                <a:latin typeface="Arial "/>
                <a:ea typeface="ＭＳ Ｐゴシック" pitchFamily="34" charset="-128"/>
              </a:rPr>
              <a:t>override older ‘selfish’ tendencies </a:t>
            </a:r>
          </a:p>
          <a:p>
            <a:pPr marL="0" indent="0" algn="ctr" eaLnBrk="0" fontAlgn="base" hangingPunct="0">
              <a:lnSpc>
                <a:spcPct val="150000"/>
              </a:lnSpc>
              <a:spcBef>
                <a:spcPct val="0"/>
              </a:spcBef>
              <a:spcAft>
                <a:spcPct val="0"/>
              </a:spcAft>
              <a:buNone/>
            </a:pPr>
            <a:r>
              <a:rPr lang="en-GB" b="1">
                <a:solidFill>
                  <a:srgbClr val="2F2B20"/>
                </a:solidFill>
                <a:latin typeface="Arial "/>
                <a:ea typeface="ＭＳ Ｐゴシック" pitchFamily="34" charset="-128"/>
              </a:rPr>
              <a:t>linked to the survival of the individual</a:t>
            </a:r>
          </a:p>
          <a:p>
            <a:pPr marL="0" indent="0" algn="ctr" eaLnBrk="0" fontAlgn="base" hangingPunct="0">
              <a:lnSpc>
                <a:spcPct val="150000"/>
              </a:lnSpc>
              <a:spcBef>
                <a:spcPct val="0"/>
              </a:spcBef>
              <a:spcAft>
                <a:spcPct val="0"/>
              </a:spcAft>
              <a:buNone/>
            </a:pPr>
            <a:r>
              <a:rPr lang="en-GB" b="1" i="1">
                <a:solidFill>
                  <a:srgbClr val="0070C0"/>
                </a:solidFill>
                <a:latin typeface="Arial "/>
                <a:ea typeface="ＭＳ Ｐゴシック" pitchFamily="34" charset="-128"/>
              </a:rPr>
              <a:t>for the survival of the tribe</a:t>
            </a:r>
          </a:p>
          <a:p>
            <a:pPr marL="0" indent="0" algn="ctr" eaLnBrk="0" fontAlgn="base" hangingPunct="0">
              <a:lnSpc>
                <a:spcPct val="150000"/>
              </a:lnSpc>
              <a:spcBef>
                <a:spcPct val="0"/>
              </a:spcBef>
              <a:spcAft>
                <a:spcPct val="0"/>
              </a:spcAft>
              <a:buNone/>
            </a:pPr>
            <a:endParaRPr lang="en-GB"/>
          </a:p>
        </p:txBody>
      </p:sp>
    </p:spTree>
    <p:custDataLst>
      <p:tags r:id="rId1"/>
    </p:custDataLst>
    <p:extLst>
      <p:ext uri="{BB962C8B-B14F-4D97-AF65-F5344CB8AC3E}">
        <p14:creationId xmlns:p14="http://schemas.microsoft.com/office/powerpoint/2010/main" val="41329144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572" y="418170"/>
            <a:ext cx="8316266" cy="1258127"/>
          </a:xfrm>
        </p:spPr>
        <p:txBody>
          <a:bodyPr>
            <a:normAutofit fontScale="90000"/>
          </a:bodyPr>
          <a:lstStyle/>
          <a:p>
            <a:r>
              <a:rPr lang="en-GB">
                <a:solidFill>
                  <a:srgbClr val="E04510"/>
                </a:solidFill>
                <a:latin typeface="Source Sans Pro" charset="0"/>
                <a:ea typeface="Source Sans Pro" charset="0"/>
                <a:cs typeface="Source Sans Pro" charset="0"/>
              </a:rPr>
              <a:t>Large effect size RO DBT versus Treatment as usual</a:t>
            </a:r>
            <a:endParaRPr lang="en-US">
              <a:solidFill>
                <a:srgbClr val="E04510"/>
              </a:solidFill>
              <a:latin typeface="Source Sans Pro" charset="0"/>
              <a:ea typeface="Source Sans Pro" charset="0"/>
              <a:cs typeface="Source Sans Pro" charset="0"/>
            </a:endParaRPr>
          </a:p>
        </p:txBody>
      </p:sp>
      <p:graphicFrame>
        <p:nvGraphicFramePr>
          <p:cNvPr id="8" name="Content Placeholder 7"/>
          <p:cNvGraphicFramePr>
            <a:graphicFrameLocks noGrp="1"/>
          </p:cNvGraphicFramePr>
          <p:nvPr>
            <p:ph idx="1"/>
          </p:nvPr>
        </p:nvGraphicFramePr>
        <p:xfrm>
          <a:off x="1384300" y="2185927"/>
          <a:ext cx="7188200" cy="3748256"/>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2375425" y="2014456"/>
            <a:ext cx="849086" cy="300082"/>
          </a:xfrm>
          <a:prstGeom prst="rect">
            <a:avLst/>
          </a:prstGeom>
          <a:noFill/>
        </p:spPr>
        <p:txBody>
          <a:bodyPr wrap="square" rtlCol="0">
            <a:spAutoFit/>
          </a:bodyPr>
          <a:lstStyle/>
          <a:p>
            <a:r>
              <a:rPr lang="en-GB" sz="1350"/>
              <a:t>RO-DBT</a:t>
            </a:r>
          </a:p>
        </p:txBody>
      </p:sp>
      <p:sp>
        <p:nvSpPr>
          <p:cNvPr id="6" name="TextBox 5"/>
          <p:cNvSpPr txBox="1"/>
          <p:nvPr/>
        </p:nvSpPr>
        <p:spPr>
          <a:xfrm>
            <a:off x="3506370" y="2014456"/>
            <a:ext cx="4359728" cy="300082"/>
          </a:xfrm>
          <a:prstGeom prst="rect">
            <a:avLst/>
          </a:prstGeom>
          <a:noFill/>
        </p:spPr>
        <p:txBody>
          <a:bodyPr wrap="square" rtlCol="0">
            <a:spAutoFit/>
          </a:bodyPr>
          <a:lstStyle/>
          <a:p>
            <a:r>
              <a:rPr lang="en-GB" sz="1350"/>
              <a:t>Other treatments for chronic and non-chronic depression</a:t>
            </a:r>
          </a:p>
        </p:txBody>
      </p:sp>
      <p:sp>
        <p:nvSpPr>
          <p:cNvPr id="7" name="Oval 6">
            <a:extLst>
              <a:ext uri="{FF2B5EF4-FFF2-40B4-BE49-F238E27FC236}">
                <a16:creationId xmlns:a16="http://schemas.microsoft.com/office/drawing/2014/main" id="{DC670524-2156-45AE-8D49-D14593EB8EE5}"/>
              </a:ext>
            </a:extLst>
          </p:cNvPr>
          <p:cNvSpPr/>
          <p:nvPr/>
        </p:nvSpPr>
        <p:spPr>
          <a:xfrm>
            <a:off x="2006480" y="1846174"/>
            <a:ext cx="1586976" cy="97957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278389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0456" y="1052736"/>
            <a:ext cx="7730544" cy="857250"/>
          </a:xfrm>
        </p:spPr>
        <p:txBody>
          <a:bodyPr>
            <a:noAutofit/>
          </a:bodyPr>
          <a:lstStyle/>
          <a:p>
            <a:r>
              <a:rPr lang="en-US">
                <a:solidFill>
                  <a:srgbClr val="E04510"/>
                </a:solidFill>
                <a:latin typeface="Source Sans Pro" charset="0"/>
                <a:ea typeface="Source Sans Pro" charset="0"/>
                <a:cs typeface="Source Sans Pro" charset="0"/>
              </a:rPr>
              <a:t>Modes for Outpatient RO DBT (~30 weeks)</a:t>
            </a:r>
            <a:endParaRPr lang="en-GB">
              <a:solidFill>
                <a:srgbClr val="E04510"/>
              </a:solidFill>
              <a:latin typeface="Source Sans Pro" charset="0"/>
              <a:ea typeface="Source Sans Pro" charset="0"/>
              <a:cs typeface="Source Sans Pro" charset="0"/>
            </a:endParaRPr>
          </a:p>
        </p:txBody>
      </p:sp>
      <p:sp>
        <p:nvSpPr>
          <p:cNvPr id="3" name="Content Placeholder 2"/>
          <p:cNvSpPr>
            <a:spLocks noGrp="1"/>
          </p:cNvSpPr>
          <p:nvPr>
            <p:ph idx="1"/>
          </p:nvPr>
        </p:nvSpPr>
        <p:spPr>
          <a:xfrm>
            <a:off x="270456" y="2150413"/>
            <a:ext cx="8529035" cy="3600450"/>
          </a:xfrm>
        </p:spPr>
        <p:txBody>
          <a:bodyPr>
            <a:normAutofit lnSpcReduction="10000"/>
          </a:bodyPr>
          <a:lstStyle/>
          <a:p>
            <a:pPr marL="342900" indent="-342900" defTabSz="688181">
              <a:buClr>
                <a:srgbClr val="FFFFFF"/>
              </a:buClr>
              <a:buAutoNum type="arabicPeriod"/>
            </a:pPr>
            <a:r>
              <a:rPr lang="en-US">
                <a:latin typeface="Source Sans Pro" pitchFamily="34" charset="0"/>
              </a:rPr>
              <a:t>1. Outpatient </a:t>
            </a:r>
            <a:r>
              <a:rPr lang="en-US" b="1">
                <a:latin typeface="Source Sans Pro" pitchFamily="34" charset="0"/>
              </a:rPr>
              <a:t>Individual Session</a:t>
            </a:r>
            <a:r>
              <a:rPr lang="en-US">
                <a:latin typeface="Source Sans Pro" pitchFamily="34" charset="0"/>
              </a:rPr>
              <a:t>: 1 hour per week</a:t>
            </a:r>
          </a:p>
          <a:p>
            <a:pPr marL="342900" indent="-342900" defTabSz="688181">
              <a:buClr>
                <a:srgbClr val="FFFFFF"/>
              </a:buClr>
              <a:buAutoNum type="arabicPeriod"/>
            </a:pPr>
            <a:endParaRPr lang="en-US">
              <a:latin typeface="Source Sans Pro" pitchFamily="34" charset="0"/>
            </a:endParaRPr>
          </a:p>
          <a:p>
            <a:pPr marL="342900" lvl="1" indent="0" defTabSz="688181">
              <a:buClr>
                <a:srgbClr val="FFFFFF"/>
              </a:buClr>
              <a:buNone/>
            </a:pPr>
            <a:r>
              <a:rPr lang="en-US" sz="2100">
                <a:latin typeface="Source Sans Pro" pitchFamily="34" charset="0"/>
              </a:rPr>
              <a:t>2. Outpatient </a:t>
            </a:r>
            <a:r>
              <a:rPr lang="en-US" sz="2100" b="1">
                <a:latin typeface="Source Sans Pro" pitchFamily="34" charset="0"/>
              </a:rPr>
              <a:t>Skills Training Class</a:t>
            </a:r>
            <a:r>
              <a:rPr lang="en-US" sz="2100">
                <a:latin typeface="Source Sans Pro" pitchFamily="34" charset="0"/>
              </a:rPr>
              <a:t>: 2.5 hours per week (with 15 minute break)</a:t>
            </a:r>
          </a:p>
          <a:p>
            <a:pPr marL="342900" lvl="1" indent="0" defTabSz="688181">
              <a:buClr>
                <a:srgbClr val="FFFFFF"/>
              </a:buClr>
              <a:buNone/>
            </a:pPr>
            <a:endParaRPr lang="en-US" sz="2100" b="1">
              <a:latin typeface="Source Sans Pro" pitchFamily="34" charset="0"/>
            </a:endParaRPr>
          </a:p>
          <a:p>
            <a:pPr marL="342900" lvl="1" indent="0" defTabSz="688181">
              <a:buClr>
                <a:srgbClr val="FFFFFF"/>
              </a:buClr>
              <a:buNone/>
            </a:pPr>
            <a:r>
              <a:rPr lang="en-US" sz="2100">
                <a:latin typeface="Source Sans Pro" pitchFamily="34" charset="0"/>
              </a:rPr>
              <a:t>3. </a:t>
            </a:r>
            <a:r>
              <a:rPr lang="en-US" sz="2100" b="1">
                <a:latin typeface="Source Sans Pro" pitchFamily="34" charset="0"/>
              </a:rPr>
              <a:t>Telephone Consultation</a:t>
            </a:r>
            <a:r>
              <a:rPr lang="en-US" sz="2100">
                <a:latin typeface="Source Sans Pro" pitchFamily="34" charset="0"/>
              </a:rPr>
              <a:t>: as needed (but rarely used by most OC patients)</a:t>
            </a:r>
          </a:p>
          <a:p>
            <a:pPr marL="342900" lvl="1" indent="0" defTabSz="688181">
              <a:buClr>
                <a:srgbClr val="FFFFFF"/>
              </a:buClr>
              <a:buNone/>
            </a:pPr>
            <a:endParaRPr lang="en-US" sz="2100" b="1">
              <a:latin typeface="Source Sans Pro" pitchFamily="34" charset="0"/>
            </a:endParaRPr>
          </a:p>
          <a:p>
            <a:pPr marL="342900" lvl="1" indent="0" defTabSz="688181">
              <a:buClr>
                <a:srgbClr val="FFFFFF"/>
              </a:buClr>
              <a:buNone/>
            </a:pPr>
            <a:r>
              <a:rPr lang="en-US" sz="2100">
                <a:latin typeface="Source Sans Pro" pitchFamily="34" charset="0"/>
              </a:rPr>
              <a:t>4. </a:t>
            </a:r>
            <a:r>
              <a:rPr lang="en-US" sz="2100" b="1">
                <a:latin typeface="Source Sans Pro" pitchFamily="34" charset="0"/>
              </a:rPr>
              <a:t>Therapists’ Consultation </a:t>
            </a:r>
            <a:r>
              <a:rPr lang="en-US" sz="2100">
                <a:latin typeface="Source Sans Pro" pitchFamily="34" charset="0"/>
              </a:rPr>
              <a:t>Meeting (optional but recommended): practicing radical openness ourselves</a:t>
            </a:r>
            <a:endParaRPr lang="en-GB" sz="2100">
              <a:latin typeface="Source Sans Pro" pitchFamily="34" charset="0"/>
            </a:endParaRPr>
          </a:p>
        </p:txBody>
      </p:sp>
    </p:spTree>
    <p:custDataLst>
      <p:tags r:id="rId1"/>
    </p:custDataLst>
    <p:extLst>
      <p:ext uri="{BB962C8B-B14F-4D97-AF65-F5344CB8AC3E}">
        <p14:creationId xmlns:p14="http://schemas.microsoft.com/office/powerpoint/2010/main" val="8942839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5009" y="499050"/>
            <a:ext cx="7456100" cy="913373"/>
          </a:xfrm>
        </p:spPr>
        <p:txBody>
          <a:bodyPr rtlCol="0">
            <a:normAutofit/>
          </a:bodyPr>
          <a:lstStyle/>
          <a:p>
            <a:pPr>
              <a:defRPr/>
            </a:pPr>
            <a:r>
              <a:rPr lang="en-US" sz="2700" b="1">
                <a:ln w="10541" cmpd="sng">
                  <a:noFill/>
                  <a:prstDash val="solid"/>
                </a:ln>
                <a:solidFill>
                  <a:schemeClr val="accent1"/>
                </a:solidFill>
                <a:latin typeface="Source Sans Pro Black" pitchFamily="34" charset="0"/>
              </a:rPr>
              <a:t>RO-DBT Individual Treatment Target Hierarchy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19539852"/>
              </p:ext>
            </p:extLst>
          </p:nvPr>
        </p:nvGraphicFramePr>
        <p:xfrm>
          <a:off x="311727" y="1412423"/>
          <a:ext cx="8056418" cy="50645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876345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11727" y="1954573"/>
            <a:ext cx="1711038" cy="571500"/>
          </a:xfrm>
        </p:spPr>
        <p:txBody>
          <a:bodyPr>
            <a:noAutofit/>
          </a:bodyPr>
          <a:lstStyle/>
          <a:p>
            <a:r>
              <a:rPr lang="en-GB">
                <a:solidFill>
                  <a:schemeClr val="accent1"/>
                </a:solidFill>
              </a:rPr>
              <a:t>RO DBT Skills</a:t>
            </a:r>
          </a:p>
        </p:txBody>
      </p:sp>
      <p:graphicFrame>
        <p:nvGraphicFramePr>
          <p:cNvPr id="4" name="Content Placeholder 3">
            <a:extLst>
              <a:ext uri="{FF2B5EF4-FFF2-40B4-BE49-F238E27FC236}">
                <a16:creationId xmlns:a16="http://schemas.microsoft.com/office/drawing/2014/main" id="{6CF94B5E-8F05-8C48-AC2B-AFB144BCA6D3}"/>
              </a:ext>
            </a:extLst>
          </p:cNvPr>
          <p:cNvGraphicFramePr>
            <a:graphicFrameLocks noGrp="1"/>
          </p:cNvGraphicFramePr>
          <p:nvPr>
            <p:ph idx="1"/>
            <p:extLst>
              <p:ext uri="{D42A27DB-BD31-4B8C-83A1-F6EECF244321}">
                <p14:modId xmlns:p14="http://schemas.microsoft.com/office/powerpoint/2010/main" val="4179983165"/>
              </p:ext>
            </p:extLst>
          </p:nvPr>
        </p:nvGraphicFramePr>
        <p:xfrm>
          <a:off x="1884218" y="450273"/>
          <a:ext cx="7003751" cy="5715004"/>
        </p:xfrm>
        <a:graphic>
          <a:graphicData uri="http://schemas.openxmlformats.org/drawingml/2006/table">
            <a:tbl>
              <a:tblPr firstRow="1" firstCol="1" bandRow="1">
                <a:tableStyleId>{69012ECD-51FC-41F1-AA8D-1B2483CD663E}</a:tableStyleId>
              </a:tblPr>
              <a:tblGrid>
                <a:gridCol w="6268282">
                  <a:extLst>
                    <a:ext uri="{9D8B030D-6E8A-4147-A177-3AD203B41FA5}">
                      <a16:colId xmlns:a16="http://schemas.microsoft.com/office/drawing/2014/main" val="1515587109"/>
                    </a:ext>
                  </a:extLst>
                </a:gridCol>
                <a:gridCol w="735469">
                  <a:extLst>
                    <a:ext uri="{9D8B030D-6E8A-4147-A177-3AD203B41FA5}">
                      <a16:colId xmlns:a16="http://schemas.microsoft.com/office/drawing/2014/main" val="1655493101"/>
                    </a:ext>
                  </a:extLst>
                </a:gridCol>
              </a:tblGrid>
              <a:tr h="256547">
                <a:tc>
                  <a:txBody>
                    <a:bodyPr/>
                    <a:lstStyle/>
                    <a:p>
                      <a:pPr algn="l">
                        <a:spcAft>
                          <a:spcPts val="0"/>
                        </a:spcAft>
                      </a:pPr>
                      <a:r>
                        <a:rPr lang="en-US" sz="1100">
                          <a:effectLst/>
                        </a:rPr>
                        <a:t>Radical Openness Skills </a:t>
                      </a:r>
                      <a:r>
                        <a:rPr lang="en-US" sz="800">
                          <a:effectLst/>
                        </a:rPr>
                        <a:t>[circle each day of the week you practiced a particular skill] </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Handout</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551462369"/>
                  </a:ext>
                </a:extLst>
              </a:tr>
              <a:tr h="187351">
                <a:tc>
                  <a:txBody>
                    <a:bodyPr/>
                    <a:lstStyle/>
                    <a:p>
                      <a:pPr algn="l">
                        <a:spcAft>
                          <a:spcPts val="0"/>
                        </a:spcAft>
                      </a:pPr>
                      <a:r>
                        <a:rPr lang="en-US" sz="900">
                          <a:effectLst/>
                        </a:rPr>
                        <a:t>Flexible-Mind DEF(</a:t>
                      </a:r>
                      <a:r>
                        <a:rPr lang="en-US" sz="900" err="1">
                          <a:effectLst/>
                        </a:rPr>
                        <a:t>initely</a:t>
                      </a:r>
                      <a:r>
                        <a:rPr lang="en-US" sz="900">
                          <a:effectLst/>
                        </a:rPr>
                        <a:t>): Three steps for Radically Open Living</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1.B</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837403064"/>
                  </a:ext>
                </a:extLst>
              </a:tr>
              <a:tr h="187351">
                <a:tc>
                  <a:txBody>
                    <a:bodyPr/>
                    <a:lstStyle/>
                    <a:p>
                      <a:pPr algn="l">
                        <a:spcAft>
                          <a:spcPts val="0"/>
                        </a:spcAft>
                      </a:pPr>
                      <a:r>
                        <a:rPr lang="en-US" sz="900">
                          <a:effectLst/>
                        </a:rPr>
                        <a:t>The Big Three + 1: Activating Social Safety</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3.1</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2820564039"/>
                  </a:ext>
                </a:extLst>
              </a:tr>
              <a:tr h="187351">
                <a:tc>
                  <a:txBody>
                    <a:bodyPr/>
                    <a:lstStyle/>
                    <a:p>
                      <a:pPr algn="l">
                        <a:spcAft>
                          <a:spcPts val="0"/>
                        </a:spcAft>
                      </a:pPr>
                      <a:r>
                        <a:rPr lang="en-US" sz="900">
                          <a:effectLst/>
                        </a:rPr>
                        <a:t>Practiced Loving-Kindness Meditation: Maximizing Social Safety </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4.1</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3681988450"/>
                  </a:ext>
                </a:extLst>
              </a:tr>
              <a:tr h="187351">
                <a:tc>
                  <a:txBody>
                    <a:bodyPr/>
                    <a:lstStyle/>
                    <a:p>
                      <a:pPr algn="l">
                        <a:spcAft>
                          <a:spcPts val="0"/>
                        </a:spcAft>
                      </a:pPr>
                      <a:r>
                        <a:rPr lang="en-US" sz="900">
                          <a:effectLst/>
                        </a:rPr>
                        <a:t>Flexible-Mind VARIEs:  Engaging in Novel Behavior</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5.1</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1274940339"/>
                  </a:ext>
                </a:extLst>
              </a:tr>
              <a:tr h="212629">
                <a:tc>
                  <a:txBody>
                    <a:bodyPr/>
                    <a:lstStyle/>
                    <a:p>
                      <a:pPr algn="l">
                        <a:spcAft>
                          <a:spcPts val="0"/>
                        </a:spcAft>
                      </a:pPr>
                      <a:r>
                        <a:rPr lang="en-US" sz="900">
                          <a:effectLst/>
                        </a:rPr>
                        <a:t>Flexible-Mind SAGE skills: Dealing with Shame, Embarrassment, and feeling Rejected or Excluded</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8.A</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1992401447"/>
                  </a:ext>
                </a:extLst>
              </a:tr>
              <a:tr h="187351">
                <a:tc>
                  <a:txBody>
                    <a:bodyPr/>
                    <a:lstStyle/>
                    <a:p>
                      <a:pPr algn="l">
                        <a:spcAft>
                          <a:spcPts val="0"/>
                        </a:spcAft>
                      </a:pPr>
                      <a:r>
                        <a:rPr lang="en-US" sz="900">
                          <a:effectLst/>
                        </a:rPr>
                        <a:t>Flexible-Mind is DEEP: Using Values to Guide Social-Signaling </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10.2</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938628883"/>
                  </a:ext>
                </a:extLst>
              </a:tr>
              <a:tr h="187351">
                <a:tc>
                  <a:txBody>
                    <a:bodyPr/>
                    <a:lstStyle/>
                    <a:p>
                      <a:pPr algn="l">
                        <a:spcAft>
                          <a:spcPts val="0"/>
                        </a:spcAft>
                      </a:pPr>
                      <a:r>
                        <a:rPr lang="en-US" sz="900">
                          <a:effectLst/>
                        </a:rPr>
                        <a:t>Practiced Being Kind to Fixed-Mind</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11.2</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1541563918"/>
                  </a:ext>
                </a:extLst>
              </a:tr>
              <a:tr h="187351">
                <a:tc>
                  <a:txBody>
                    <a:bodyPr/>
                    <a:lstStyle/>
                    <a:p>
                      <a:pPr algn="l">
                        <a:spcAft>
                          <a:spcPts val="0"/>
                        </a:spcAft>
                      </a:pPr>
                      <a:r>
                        <a:rPr lang="en-US" sz="900">
                          <a:effectLst/>
                        </a:rPr>
                        <a:t>Practiced Learning from Fatalistic-Mind</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11.3</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2556107747"/>
                  </a:ext>
                </a:extLst>
              </a:tr>
              <a:tr h="187351">
                <a:tc>
                  <a:txBody>
                    <a:bodyPr/>
                    <a:lstStyle/>
                    <a:p>
                      <a:pPr algn="l">
                        <a:spcAft>
                          <a:spcPts val="0"/>
                        </a:spcAft>
                      </a:pPr>
                      <a:r>
                        <a:rPr lang="en-US" sz="900">
                          <a:effectLst/>
                        </a:rPr>
                        <a:t>Practiced Going Opposite to Fatalistic-Mind</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11.B</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481501677"/>
                  </a:ext>
                </a:extLst>
              </a:tr>
              <a:tr h="187351">
                <a:tc>
                  <a:txBody>
                    <a:bodyPr/>
                    <a:lstStyle/>
                    <a:p>
                      <a:pPr algn="l">
                        <a:spcAft>
                          <a:spcPts val="0"/>
                        </a:spcAft>
                      </a:pPr>
                      <a:r>
                        <a:rPr lang="en-US" sz="900">
                          <a:effectLst/>
                        </a:rPr>
                        <a:t>Practiced the Awareness Continuum</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12.1</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3121420796"/>
                  </a:ext>
                </a:extLst>
              </a:tr>
              <a:tr h="187351">
                <a:tc>
                  <a:txBody>
                    <a:bodyPr/>
                    <a:lstStyle/>
                    <a:p>
                      <a:pPr algn="l">
                        <a:spcAft>
                          <a:spcPts val="0"/>
                        </a:spcAft>
                      </a:pPr>
                      <a:r>
                        <a:rPr lang="en-US" sz="900">
                          <a:effectLst/>
                        </a:rPr>
                        <a:t>Mindfulness What Skills: Observe</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12.2</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3956971572"/>
                  </a:ext>
                </a:extLst>
              </a:tr>
              <a:tr h="187351">
                <a:tc>
                  <a:txBody>
                    <a:bodyPr/>
                    <a:lstStyle/>
                    <a:p>
                      <a:pPr algn="l">
                        <a:spcAft>
                          <a:spcPts val="0"/>
                        </a:spcAft>
                      </a:pPr>
                      <a:r>
                        <a:rPr lang="en-US" sz="900">
                          <a:effectLst/>
                        </a:rPr>
                        <a:t>Mindfulness What Skills: Describe</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12.2</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407777067"/>
                  </a:ext>
                </a:extLst>
              </a:tr>
              <a:tr h="187351">
                <a:tc>
                  <a:txBody>
                    <a:bodyPr/>
                    <a:lstStyle/>
                    <a:p>
                      <a:pPr algn="l">
                        <a:spcAft>
                          <a:spcPts val="0"/>
                        </a:spcAft>
                      </a:pPr>
                      <a:r>
                        <a:rPr lang="en-US" sz="900">
                          <a:effectLst/>
                        </a:rPr>
                        <a:t>Mindfulness What Skills: Participate without Planning</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12.2</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3311615254"/>
                  </a:ext>
                </a:extLst>
              </a:tr>
              <a:tr h="187351">
                <a:tc>
                  <a:txBody>
                    <a:bodyPr/>
                    <a:lstStyle/>
                    <a:p>
                      <a:pPr algn="l">
                        <a:spcAft>
                          <a:spcPts val="0"/>
                        </a:spcAft>
                      </a:pPr>
                      <a:r>
                        <a:rPr lang="en-US" sz="900">
                          <a:effectLst/>
                        </a:rPr>
                        <a:t>Mindfulness How Skill: Self-Enquiry</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13.1</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1887245980"/>
                  </a:ext>
                </a:extLst>
              </a:tr>
              <a:tr h="187351">
                <a:tc>
                  <a:txBody>
                    <a:bodyPr/>
                    <a:lstStyle/>
                    <a:p>
                      <a:pPr algn="l">
                        <a:spcAft>
                          <a:spcPts val="0"/>
                        </a:spcAft>
                      </a:pPr>
                      <a:r>
                        <a:rPr lang="en-US" sz="900">
                          <a:effectLst/>
                        </a:rPr>
                        <a:t>Mindfulness How Skill: Awareness of Harsh Judgments</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14.1</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1753140"/>
                  </a:ext>
                </a:extLst>
              </a:tr>
              <a:tr h="187351">
                <a:tc>
                  <a:txBody>
                    <a:bodyPr/>
                    <a:lstStyle/>
                    <a:p>
                      <a:pPr algn="l">
                        <a:spcAft>
                          <a:spcPts val="0"/>
                        </a:spcAft>
                      </a:pPr>
                      <a:r>
                        <a:rPr lang="en-US" sz="900">
                          <a:effectLst/>
                        </a:rPr>
                        <a:t>Mindfulness How Skill: One-Mindful Awareness</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14.1</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1362900774"/>
                  </a:ext>
                </a:extLst>
              </a:tr>
              <a:tr h="187351">
                <a:tc>
                  <a:txBody>
                    <a:bodyPr/>
                    <a:lstStyle/>
                    <a:p>
                      <a:pPr algn="l">
                        <a:spcAft>
                          <a:spcPts val="0"/>
                        </a:spcAft>
                      </a:pPr>
                      <a:r>
                        <a:rPr lang="en-US" sz="900">
                          <a:effectLst/>
                        </a:rPr>
                        <a:t>Mindfulness How Skill: Effectively and with Humility</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14.1</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1018413983"/>
                  </a:ext>
                </a:extLst>
              </a:tr>
              <a:tr h="187351">
                <a:tc>
                  <a:txBody>
                    <a:bodyPr/>
                    <a:lstStyle/>
                    <a:p>
                      <a:pPr algn="l">
                        <a:spcAft>
                          <a:spcPts val="0"/>
                        </a:spcAft>
                      </a:pPr>
                      <a:r>
                        <a:rPr lang="en-US" sz="900">
                          <a:effectLst/>
                        </a:rPr>
                        <a:t>Practiced Identifying Push-Backs &amp; Don’t-Hurt-Me Responses</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16.1</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1388057695"/>
                  </a:ext>
                </a:extLst>
              </a:tr>
              <a:tr h="187351">
                <a:tc>
                  <a:txBody>
                    <a:bodyPr/>
                    <a:lstStyle/>
                    <a:p>
                      <a:pPr algn="l">
                        <a:spcAft>
                          <a:spcPts val="0"/>
                        </a:spcAft>
                      </a:pPr>
                      <a:r>
                        <a:rPr lang="en-US" sz="900">
                          <a:effectLst/>
                        </a:rPr>
                        <a:t>Flexible-Mind REVEALs: Responding with Interpersonal Integrity</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16.3</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3393704910"/>
                  </a:ext>
                </a:extLst>
              </a:tr>
              <a:tr h="187351">
                <a:tc>
                  <a:txBody>
                    <a:bodyPr/>
                    <a:lstStyle/>
                    <a:p>
                      <a:pPr algn="l">
                        <a:spcAft>
                          <a:spcPts val="0"/>
                        </a:spcAft>
                      </a:pPr>
                      <a:r>
                        <a:rPr lang="en-US" sz="900">
                          <a:effectLst/>
                        </a:rPr>
                        <a:t>Flexible-Mind ROCKs-ON: Enhancing Interpersonal Kindness </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17.1</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121826652"/>
                  </a:ext>
                </a:extLst>
              </a:tr>
              <a:tr h="187351">
                <a:tc>
                  <a:txBody>
                    <a:bodyPr/>
                    <a:lstStyle/>
                    <a:p>
                      <a:pPr algn="l">
                        <a:spcAft>
                          <a:spcPts val="0"/>
                        </a:spcAft>
                      </a:pPr>
                      <a:r>
                        <a:rPr lang="en-US" sz="900">
                          <a:effectLst/>
                        </a:rPr>
                        <a:t>Practiced Kindness First and Foremost</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17.2</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3884612845"/>
                  </a:ext>
                </a:extLst>
              </a:tr>
              <a:tr h="187351">
                <a:tc>
                  <a:txBody>
                    <a:bodyPr/>
                    <a:lstStyle/>
                    <a:p>
                      <a:pPr algn="l">
                        <a:spcAft>
                          <a:spcPts val="0"/>
                        </a:spcAft>
                      </a:pPr>
                      <a:r>
                        <a:rPr lang="en-US" sz="900">
                          <a:effectLst/>
                        </a:rPr>
                        <a:t>Practiced Open-Minded Assertiveness: PROVE skills </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18.A</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3887435601"/>
                  </a:ext>
                </a:extLst>
              </a:tr>
              <a:tr h="187351">
                <a:tc>
                  <a:txBody>
                    <a:bodyPr/>
                    <a:lstStyle/>
                    <a:p>
                      <a:pPr algn="l">
                        <a:spcAft>
                          <a:spcPts val="0"/>
                        </a:spcAft>
                      </a:pPr>
                      <a:r>
                        <a:rPr lang="en-US" sz="900">
                          <a:effectLst/>
                        </a:rPr>
                        <a:t>Flexible-Mind Validates:  Signaling Social Inclusion</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19.A</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1488991994"/>
                  </a:ext>
                </a:extLst>
              </a:tr>
              <a:tr h="187351">
                <a:tc>
                  <a:txBody>
                    <a:bodyPr/>
                    <a:lstStyle/>
                    <a:p>
                      <a:pPr algn="l">
                        <a:spcAft>
                          <a:spcPts val="0"/>
                        </a:spcAft>
                      </a:pPr>
                      <a:r>
                        <a:rPr lang="en-US" sz="900">
                          <a:effectLst/>
                        </a:rPr>
                        <a:t>Flexible-Mind ALLOWs: Enhancing Social Connectedness</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21.1</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3171268938"/>
                  </a:ext>
                </a:extLst>
              </a:tr>
              <a:tr h="187351">
                <a:tc>
                  <a:txBody>
                    <a:bodyPr/>
                    <a:lstStyle/>
                    <a:p>
                      <a:pPr algn="l">
                        <a:spcAft>
                          <a:spcPts val="0"/>
                        </a:spcAft>
                      </a:pPr>
                      <a:r>
                        <a:rPr lang="en-US" sz="900">
                          <a:effectLst/>
                        </a:rPr>
                        <a:t>Practiced MATCH +1: Establishing Intimate Relationships</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21.2</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1177525618"/>
                  </a:ext>
                </a:extLst>
              </a:tr>
              <a:tr h="187351">
                <a:tc>
                  <a:txBody>
                    <a:bodyPr/>
                    <a:lstStyle/>
                    <a:p>
                      <a:pPr algn="l">
                        <a:spcAft>
                          <a:spcPts val="0"/>
                        </a:spcAft>
                      </a:pPr>
                      <a:r>
                        <a:rPr lang="en-US" sz="900">
                          <a:effectLst/>
                        </a:rPr>
                        <a:t>Flexible-Mind ADOPTS: Being Open to Feedback</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22.1</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474447043"/>
                  </a:ext>
                </a:extLst>
              </a:tr>
              <a:tr h="187351">
                <a:tc>
                  <a:txBody>
                    <a:bodyPr/>
                    <a:lstStyle/>
                    <a:p>
                      <a:pPr algn="l">
                        <a:spcAft>
                          <a:spcPts val="0"/>
                        </a:spcAft>
                      </a:pPr>
                      <a:r>
                        <a:rPr lang="en-US" sz="900">
                          <a:effectLst/>
                        </a:rPr>
                        <a:t>Flexible-Mind DARES: Managing Unhelpful Envy</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27.A</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2266189605"/>
                  </a:ext>
                </a:extLst>
              </a:tr>
              <a:tr h="187351">
                <a:tc>
                  <a:txBody>
                    <a:bodyPr/>
                    <a:lstStyle/>
                    <a:p>
                      <a:pPr algn="l">
                        <a:spcAft>
                          <a:spcPts val="0"/>
                        </a:spcAft>
                      </a:pPr>
                      <a:r>
                        <a:rPr lang="en-US" sz="900">
                          <a:effectLst/>
                        </a:rPr>
                        <a:t>Flexible-Mind is LIGHT: Changing Bitterness</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28.A</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2374988684"/>
                  </a:ext>
                </a:extLst>
              </a:tr>
              <a:tr h="187351">
                <a:tc>
                  <a:txBody>
                    <a:bodyPr/>
                    <a:lstStyle/>
                    <a:p>
                      <a:pPr algn="l">
                        <a:spcAft>
                          <a:spcPts val="0"/>
                        </a:spcAft>
                      </a:pPr>
                      <a:r>
                        <a:rPr lang="en-US" sz="900">
                          <a:effectLst/>
                        </a:rPr>
                        <a:t>Flexible-Mind has HEART: Learning How to Forgive</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tc>
                  <a:txBody>
                    <a:bodyPr/>
                    <a:lstStyle/>
                    <a:p>
                      <a:pPr>
                        <a:spcAft>
                          <a:spcPts val="0"/>
                        </a:spcAft>
                      </a:pPr>
                      <a:r>
                        <a:rPr lang="en-US" sz="900">
                          <a:effectLst/>
                        </a:rPr>
                        <a:t>29.A</a:t>
                      </a:r>
                      <a:endParaRPr lang="en-US" sz="1100">
                        <a:effectLst/>
                        <a:latin typeface="Cambria" panose="02040503050406030204" pitchFamily="18" charset="0"/>
                        <a:ea typeface="MS Mincho" panose="02020609040205080304" pitchFamily="49" charset="-128"/>
                        <a:cs typeface="Arial" panose="020B0604020202020204" pitchFamily="34" charset="0"/>
                      </a:endParaRPr>
                    </a:p>
                  </a:txBody>
                  <a:tcPr marL="29870" marR="29870" marT="0" marB="0"/>
                </a:tc>
                <a:extLst>
                  <a:ext uri="{0D108BD9-81ED-4DB2-BD59-A6C34878D82A}">
                    <a16:rowId xmlns:a16="http://schemas.microsoft.com/office/drawing/2014/main" val="886751609"/>
                  </a:ext>
                </a:extLst>
              </a:tr>
            </a:tbl>
          </a:graphicData>
        </a:graphic>
      </p:graphicFrame>
    </p:spTree>
    <p:custDataLst>
      <p:tags r:id="rId1"/>
    </p:custDataLst>
    <p:extLst>
      <p:ext uri="{BB962C8B-B14F-4D97-AF65-F5344CB8AC3E}">
        <p14:creationId xmlns:p14="http://schemas.microsoft.com/office/powerpoint/2010/main" val="21987674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7778" y="503116"/>
            <a:ext cx="8681776" cy="788749"/>
          </a:xfrm>
        </p:spPr>
        <p:txBody>
          <a:bodyPr/>
          <a:lstStyle/>
          <a:p>
            <a:pPr algn="ctr"/>
            <a:r>
              <a:rPr lang="en-GB" sz="2700">
                <a:solidFill>
                  <a:srgbClr val="E04510"/>
                </a:solidFill>
                <a:latin typeface="Source Sans Pro Black" pitchFamily="34" charset="0"/>
              </a:rPr>
              <a:t>Thank you!</a:t>
            </a:r>
            <a:endParaRPr lang="en-GB" sz="1125">
              <a:solidFill>
                <a:srgbClr val="E04510"/>
              </a:solidFill>
              <a:latin typeface="Source Sans Pro Black" pitchFamily="34" charset="0"/>
            </a:endParaRPr>
          </a:p>
        </p:txBody>
      </p:sp>
      <p:sp>
        <p:nvSpPr>
          <p:cNvPr id="3" name="TextBox 2"/>
          <p:cNvSpPr txBox="1"/>
          <p:nvPr/>
        </p:nvSpPr>
        <p:spPr>
          <a:xfrm>
            <a:off x="1569546" y="3065296"/>
            <a:ext cx="514350" cy="514350"/>
          </a:xfrm>
          <a:prstGeom prst="rect">
            <a:avLst/>
          </a:prstGeom>
        </p:spPr>
        <p:txBody>
          <a:bodyPr vert="horz" wrap="none" lIns="0" tIns="0" rIns="51435" bIns="25718" rtlCol="0">
            <a:normAutofit/>
          </a:bodyPr>
          <a:lstStyle/>
          <a:p>
            <a:pPr defTabSz="257175"/>
            <a:endParaRPr lang="en-US" sz="1013">
              <a:solidFill>
                <a:srgbClr val="292934"/>
              </a:solidFill>
              <a:latin typeface="News Gothic MT"/>
            </a:endParaRP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752" y="1571932"/>
            <a:ext cx="2694569" cy="384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629" y="1571932"/>
            <a:ext cx="2935304" cy="3787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48243" y="5544806"/>
            <a:ext cx="5339324" cy="646331"/>
          </a:xfrm>
          <a:prstGeom prst="rect">
            <a:avLst/>
          </a:prstGeom>
          <a:noFill/>
        </p:spPr>
        <p:txBody>
          <a:bodyPr wrap="square" rtlCol="0">
            <a:spAutoFit/>
          </a:bodyPr>
          <a:lstStyle/>
          <a:p>
            <a:r>
              <a:rPr lang="en-US">
                <a:solidFill>
                  <a:srgbClr val="E04510"/>
                </a:solidFill>
              </a:rPr>
              <a:t>For more information on RO DBT, visit </a:t>
            </a:r>
            <a:r>
              <a:rPr lang="en-US">
                <a:solidFill>
                  <a:srgbClr val="E04510"/>
                </a:solidFill>
                <a:hlinkClick r:id="rId6"/>
              </a:rPr>
              <a:t>www.radicallyopen.net</a:t>
            </a:r>
            <a:r>
              <a:rPr lang="en-US">
                <a:solidFill>
                  <a:srgbClr val="E04510"/>
                </a:solidFill>
              </a:rPr>
              <a:t> </a:t>
            </a:r>
          </a:p>
        </p:txBody>
      </p:sp>
    </p:spTree>
    <p:custDataLst>
      <p:tags r:id="rId1"/>
    </p:custDataLst>
    <p:extLst>
      <p:ext uri="{BB962C8B-B14F-4D97-AF65-F5344CB8AC3E}">
        <p14:creationId xmlns:p14="http://schemas.microsoft.com/office/powerpoint/2010/main" val="1032438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D3CB-B3F0-42BE-8128-BC07FAB7D951}"/>
              </a:ext>
            </a:extLst>
          </p:cNvPr>
          <p:cNvSpPr>
            <a:spLocks noGrp="1"/>
          </p:cNvSpPr>
          <p:nvPr>
            <p:ph type="title"/>
          </p:nvPr>
        </p:nvSpPr>
        <p:spPr/>
        <p:txBody>
          <a:bodyPr/>
          <a:lstStyle/>
          <a:p>
            <a:r>
              <a:rPr lang="en-US"/>
              <a:t>END OF TALK</a:t>
            </a:r>
          </a:p>
        </p:txBody>
      </p:sp>
    </p:spTree>
    <p:extLst>
      <p:ext uri="{BB962C8B-B14F-4D97-AF65-F5344CB8AC3E}">
        <p14:creationId xmlns:p14="http://schemas.microsoft.com/office/powerpoint/2010/main" val="2487825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CDF1DD-DDFE-A247-AB2B-AAFA63BC1A93}"/>
              </a:ext>
            </a:extLst>
          </p:cNvPr>
          <p:cNvSpPr>
            <a:spLocks noGrp="1"/>
          </p:cNvSpPr>
          <p:nvPr>
            <p:ph type="title"/>
          </p:nvPr>
        </p:nvSpPr>
        <p:spPr/>
        <p:txBody>
          <a:bodyPr/>
          <a:lstStyle/>
          <a:p>
            <a:r>
              <a:rPr lang="en-US" err="1">
                <a:solidFill>
                  <a:srgbClr val="E04510"/>
                </a:solidFill>
              </a:rPr>
              <a:t>Detailled</a:t>
            </a:r>
            <a:r>
              <a:rPr lang="en-US">
                <a:solidFill>
                  <a:srgbClr val="E04510"/>
                </a:solidFill>
              </a:rPr>
              <a:t> RO DBT Research Slides</a:t>
            </a:r>
          </a:p>
        </p:txBody>
      </p:sp>
      <p:sp>
        <p:nvSpPr>
          <p:cNvPr id="4" name="Text Placeholder 3">
            <a:extLst>
              <a:ext uri="{FF2B5EF4-FFF2-40B4-BE49-F238E27FC236}">
                <a16:creationId xmlns:a16="http://schemas.microsoft.com/office/drawing/2014/main" id="{13BB4CE7-8EA6-2F4A-976E-00875C2029B6}"/>
              </a:ext>
            </a:extLst>
          </p:cNvPr>
          <p:cNvSpPr>
            <a:spLocks noGrp="1"/>
          </p:cNvSpPr>
          <p:nvPr>
            <p:ph type="body" idx="1"/>
          </p:nvPr>
        </p:nvSpPr>
        <p:spPr/>
        <p:txBody>
          <a:bodyPr/>
          <a:lstStyle/>
          <a:p>
            <a:endParaRPr lang="en-US"/>
          </a:p>
        </p:txBody>
      </p:sp>
    </p:spTree>
    <p:custDataLst>
      <p:tags r:id="rId1"/>
    </p:custDataLst>
    <p:extLst>
      <p:ext uri="{BB962C8B-B14F-4D97-AF65-F5344CB8AC3E}">
        <p14:creationId xmlns:p14="http://schemas.microsoft.com/office/powerpoint/2010/main" val="3757191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AC6D-3B72-654C-9D49-F8BA78C4877D}"/>
              </a:ext>
            </a:extLst>
          </p:cNvPr>
          <p:cNvSpPr>
            <a:spLocks noGrp="1"/>
          </p:cNvSpPr>
          <p:nvPr>
            <p:ph type="title"/>
          </p:nvPr>
        </p:nvSpPr>
        <p:spPr>
          <a:xfrm>
            <a:off x="101755" y="905233"/>
            <a:ext cx="8880553" cy="847901"/>
          </a:xfrm>
        </p:spPr>
        <p:txBody>
          <a:bodyPr>
            <a:noAutofit/>
          </a:bodyPr>
          <a:lstStyle/>
          <a:p>
            <a:r>
              <a:rPr lang="en-GB" sz="2400">
                <a:latin typeface="Source Sans Pro" charset="0"/>
                <a:ea typeface="Source Sans Pro" charset="0"/>
                <a:cs typeface="Source Sans Pro" charset="0"/>
              </a:rPr>
              <a:t>Three Randomized Controlled Trials for</a:t>
            </a:r>
            <a:br>
              <a:rPr lang="en-GB" sz="2400">
                <a:latin typeface="Source Sans Pro" charset="0"/>
                <a:ea typeface="Source Sans Pro" charset="0"/>
                <a:cs typeface="Source Sans Pro" charset="0"/>
              </a:rPr>
            </a:br>
            <a:r>
              <a:rPr lang="en-GB" sz="2400" b="1">
                <a:solidFill>
                  <a:srgbClr val="E04510"/>
                </a:solidFill>
                <a:latin typeface="Source Sans Pro" charset="0"/>
                <a:ea typeface="Source Sans Pro" charset="0"/>
                <a:cs typeface="Source Sans Pro" charset="0"/>
              </a:rPr>
              <a:t>Refractory Depression &amp; Overcontrolled Personality disorders</a:t>
            </a:r>
            <a:endParaRPr lang="en-US" sz="2400"/>
          </a:p>
        </p:txBody>
      </p:sp>
      <p:graphicFrame>
        <p:nvGraphicFramePr>
          <p:cNvPr id="8" name="Content Placeholder 10">
            <a:extLst>
              <a:ext uri="{FF2B5EF4-FFF2-40B4-BE49-F238E27FC236}">
                <a16:creationId xmlns:a16="http://schemas.microsoft.com/office/drawing/2014/main" id="{5546B4D0-2565-6E47-9D5D-E1D2DC14588A}"/>
              </a:ext>
            </a:extLst>
          </p:cNvPr>
          <p:cNvGraphicFramePr>
            <a:graphicFrameLocks noGrp="1"/>
          </p:cNvGraphicFramePr>
          <p:nvPr>
            <p:ph idx="1"/>
          </p:nvPr>
        </p:nvGraphicFramePr>
        <p:xfrm>
          <a:off x="6476959" y="4348596"/>
          <a:ext cx="2677304" cy="15384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id="{59B63893-05EE-3D45-8333-B20E1C14A7E3}"/>
              </a:ext>
            </a:extLst>
          </p:cNvPr>
          <p:cNvGraphicFramePr>
            <a:graphicFrameLocks noGrp="1"/>
          </p:cNvGraphicFramePr>
          <p:nvPr/>
        </p:nvGraphicFramePr>
        <p:xfrm>
          <a:off x="168662" y="1753134"/>
          <a:ext cx="6096000" cy="4222886"/>
        </p:xfrm>
        <a:graphic>
          <a:graphicData uri="http://schemas.openxmlformats.org/drawingml/2006/table">
            <a:tbl>
              <a:tblPr bandRow="1">
                <a:tableStyleId>{5C22544A-7EE6-4342-B048-85BDC9FD1C3A}</a:tableStyleId>
              </a:tblPr>
              <a:tblGrid>
                <a:gridCol w="2129214">
                  <a:extLst>
                    <a:ext uri="{9D8B030D-6E8A-4147-A177-3AD203B41FA5}">
                      <a16:colId xmlns:a16="http://schemas.microsoft.com/office/drawing/2014/main" val="1928385566"/>
                    </a:ext>
                  </a:extLst>
                </a:gridCol>
                <a:gridCol w="3966786">
                  <a:extLst>
                    <a:ext uri="{9D8B030D-6E8A-4147-A177-3AD203B41FA5}">
                      <a16:colId xmlns:a16="http://schemas.microsoft.com/office/drawing/2014/main" val="1418622403"/>
                    </a:ext>
                  </a:extLst>
                </a:gridCol>
              </a:tblGrid>
              <a:tr h="13425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latin typeface="+mn-lt"/>
                          <a:ea typeface="Source Sans Pro" charset="0"/>
                          <a:cs typeface="Source Sans Pro" charset="0"/>
                        </a:rPr>
                        <a:t>Lynch et al., 2003, International Journal of Geriatric Psychiatry (N = 34)</a:t>
                      </a:r>
                    </a:p>
                    <a:p>
                      <a:endParaRPr lang="en-US" sz="1200">
                        <a:latin typeface="+mn-lt"/>
                      </a:endParaRPr>
                    </a:p>
                  </a:txBody>
                  <a:tcPr marL="68580" marR="68580" marT="34290" marB="34290"/>
                </a:tc>
                <a:tc>
                  <a:txBody>
                    <a:bodyPr/>
                    <a:lstStyle/>
                    <a:p>
                      <a:pPr>
                        <a:lnSpc>
                          <a:spcPct val="110000"/>
                        </a:lnSpc>
                      </a:pPr>
                      <a:r>
                        <a:rPr lang="en-GB" sz="1200" b="1">
                          <a:latin typeface="+mn-lt"/>
                          <a:ea typeface="Source Sans Pro" charset="0"/>
                          <a:cs typeface="Source Sans Pro" charset="0"/>
                        </a:rPr>
                        <a:t>Results</a:t>
                      </a:r>
                      <a:r>
                        <a:rPr lang="en-GB" sz="1200">
                          <a:latin typeface="+mn-lt"/>
                          <a:ea typeface="Source Sans Pro" charset="0"/>
                          <a:cs typeface="Source Sans Pro" charset="0"/>
                        </a:rPr>
                        <a:t>: at the end of treatment, 71% of RODBT patients were in remission, in contrast to 46% of controls (antidepressant medication).</a:t>
                      </a:r>
                    </a:p>
                    <a:p>
                      <a:pPr>
                        <a:lnSpc>
                          <a:spcPct val="110000"/>
                        </a:lnSpc>
                      </a:pPr>
                      <a:r>
                        <a:rPr lang="en-GB" sz="1200">
                          <a:latin typeface="+mn-lt"/>
                          <a:ea typeface="Source Sans Pro" charset="0"/>
                          <a:cs typeface="Source Sans Pro" charset="0"/>
                        </a:rPr>
                        <a:t>This went up to 75% remission in RO DBT compared to 31% among controls at 6-month follow-up – a significant difference.</a:t>
                      </a:r>
                    </a:p>
                  </a:txBody>
                  <a:tcPr marL="68580" marR="68580" marT="34290" marB="34290"/>
                </a:tc>
                <a:extLst>
                  <a:ext uri="{0D108BD9-81ED-4DB2-BD59-A6C34878D82A}">
                    <a16:rowId xmlns:a16="http://schemas.microsoft.com/office/drawing/2014/main" val="806646459"/>
                  </a:ext>
                </a:extLst>
              </a:tr>
              <a:tr h="1165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latin typeface="+mn-lt"/>
                          <a:ea typeface="Source Sans Pro" charset="0"/>
                          <a:cs typeface="Source Sans Pro" charset="0"/>
                        </a:rPr>
                        <a:t>Lynch et al., 2007, American Journal of Geriatric Psychiatry  (N = 35);</a:t>
                      </a:r>
                    </a:p>
                    <a:p>
                      <a:endParaRPr lang="en-US" sz="1200">
                        <a:latin typeface="+mn-lt"/>
                      </a:endParaRPr>
                    </a:p>
                  </a:txBody>
                  <a:tcPr marL="68580" marR="68580" marT="34290" marB="34290"/>
                </a:tc>
                <a:tc>
                  <a:txBody>
                    <a:bodyPr/>
                    <a:lstStyle/>
                    <a:p>
                      <a:r>
                        <a:rPr lang="en-GB" sz="1200" b="1">
                          <a:latin typeface="+mn-lt"/>
                          <a:ea typeface="Source Sans Pro" charset="0"/>
                          <a:cs typeface="Source Sans Pro" charset="0"/>
                        </a:rPr>
                        <a:t>Results</a:t>
                      </a:r>
                      <a:r>
                        <a:rPr lang="en-GB" sz="1200">
                          <a:latin typeface="+mn-lt"/>
                          <a:ea typeface="Source Sans Pro" charset="0"/>
                          <a:cs typeface="Source Sans Pro" charset="0"/>
                        </a:rPr>
                        <a:t>: 71% of RO-DBT recipients were in remission post-treatment compared with 50% of controls (antidepressant medication + psychiatric care).</a:t>
                      </a:r>
                    </a:p>
                    <a:p>
                      <a:r>
                        <a:rPr lang="en-GB" sz="1200">
                          <a:latin typeface="+mn-lt"/>
                          <a:ea typeface="Source Sans Pro" charset="0"/>
                          <a:cs typeface="Source Sans Pro" charset="0"/>
                        </a:rPr>
                        <a:t>This trend that was maintained at 3-month follow-up but levelled at 6-month follow-up</a:t>
                      </a:r>
                    </a:p>
                    <a:p>
                      <a:endParaRPr lang="en-US" sz="1200">
                        <a:latin typeface="+mn-lt"/>
                      </a:endParaRPr>
                    </a:p>
                  </a:txBody>
                  <a:tcPr marL="68580" marR="68580" marT="34290" marB="34290"/>
                </a:tc>
                <a:extLst>
                  <a:ext uri="{0D108BD9-81ED-4DB2-BD59-A6C34878D82A}">
                    <a16:rowId xmlns:a16="http://schemas.microsoft.com/office/drawing/2014/main" val="3614245949"/>
                  </a:ext>
                </a:extLst>
              </a:tr>
              <a:tr h="17145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latin typeface="+mn-lt"/>
                          <a:ea typeface="Source Sans Pro" charset="0"/>
                          <a:cs typeface="Source Sans Pro" charset="0"/>
                        </a:rPr>
                        <a:t>Lynch et al., 2015, British Medical Journal-Open</a:t>
                      </a:r>
                      <a:r>
                        <a:rPr lang="en-GB" sz="1200">
                          <a:latin typeface="+mn-lt"/>
                          <a:ea typeface="Source Sans Pro" charset="0"/>
                          <a:cs typeface="Source Sans Pro" charset="0"/>
                        </a:rPr>
                        <a:t>; </a:t>
                      </a:r>
                      <a:r>
                        <a:rPr lang="en-GB" sz="1200" i="1">
                          <a:latin typeface="+mn-lt"/>
                          <a:ea typeface="Source Sans Pro" charset="0"/>
                          <a:cs typeface="Source Sans Pro" charset="0"/>
                        </a:rPr>
                        <a:t>Lynch et al., in press (N = 250)</a:t>
                      </a:r>
                    </a:p>
                    <a:p>
                      <a:endParaRPr lang="en-US" sz="1200">
                        <a:latin typeface="+mn-lt"/>
                      </a:endParaRPr>
                    </a:p>
                  </a:txBody>
                  <a:tcPr marL="68580" marR="68580" marT="34290" marB="34290"/>
                </a:tc>
                <a:tc>
                  <a:txBody>
                    <a:bodyPr/>
                    <a:lstStyle/>
                    <a:p>
                      <a:r>
                        <a:rPr lang="en-US" sz="1200" b="1">
                          <a:latin typeface="+mn-lt"/>
                        </a:rPr>
                        <a:t>Results</a:t>
                      </a:r>
                      <a:r>
                        <a:rPr lang="en-US" sz="1200">
                          <a:latin typeface="+mn-lt"/>
                        </a:rPr>
                        <a:t>: </a:t>
                      </a:r>
                    </a:p>
                    <a:p>
                      <a:r>
                        <a:rPr lang="en-GB" sz="1200" b="0"/>
                        <a:t>Only 4% of patients did not meet criteria for a comorbid mental health or personality disorder; 87% of patients reported at least one other mental health disorder; 79% of patients reported at least one personality disorder</a:t>
                      </a:r>
                    </a:p>
                    <a:p>
                      <a:r>
                        <a:rPr lang="en-GB" sz="1200"/>
                        <a:t>Main outcome: Hamilton Depression Rating Scale</a:t>
                      </a:r>
                    </a:p>
                    <a:p>
                      <a:r>
                        <a:rPr lang="en-US" sz="1200" b="1">
                          <a:latin typeface="+mn-lt"/>
                        </a:rPr>
                        <a:t>Large effect size </a:t>
                      </a:r>
                      <a:r>
                        <a:rPr lang="en-US" sz="1200">
                          <a:latin typeface="+mn-lt"/>
                        </a:rPr>
                        <a:t>post-treatment (</a:t>
                      </a:r>
                      <a:r>
                        <a:rPr lang="en-US" sz="1200" i="1">
                          <a:latin typeface="+mn-lt"/>
                        </a:rPr>
                        <a:t>d=1.03), </a:t>
                      </a:r>
                      <a:r>
                        <a:rPr lang="en-US" sz="1200" i="0">
                          <a:latin typeface="+mn-lt"/>
                        </a:rPr>
                        <a:t>RO DBT patients remained less depressed but effects levelled off at 12 and 18 months post-randomization</a:t>
                      </a:r>
                    </a:p>
                  </a:txBody>
                  <a:tcPr marL="68580" marR="68580" marT="34290" marB="34290"/>
                </a:tc>
                <a:extLst>
                  <a:ext uri="{0D108BD9-81ED-4DB2-BD59-A6C34878D82A}">
                    <a16:rowId xmlns:a16="http://schemas.microsoft.com/office/drawing/2014/main" val="3928303577"/>
                  </a:ext>
                </a:extLst>
              </a:tr>
            </a:tbl>
          </a:graphicData>
        </a:graphic>
      </p:graphicFrame>
      <p:graphicFrame>
        <p:nvGraphicFramePr>
          <p:cNvPr id="6" name="Chart 5">
            <a:extLst>
              <a:ext uri="{FF2B5EF4-FFF2-40B4-BE49-F238E27FC236}">
                <a16:creationId xmlns:a16="http://schemas.microsoft.com/office/drawing/2014/main" id="{C7EF8DF0-168D-AA46-A1F0-D0A16DAC0BB5}"/>
              </a:ext>
            </a:extLst>
          </p:cNvPr>
          <p:cNvGraphicFramePr/>
          <p:nvPr/>
        </p:nvGraphicFramePr>
        <p:xfrm>
          <a:off x="6648915" y="1749650"/>
          <a:ext cx="2333393" cy="12718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60639CF3-D6B0-A049-8852-CBC2E20DF6A7}"/>
              </a:ext>
            </a:extLst>
          </p:cNvPr>
          <p:cNvGraphicFramePr/>
          <p:nvPr/>
        </p:nvGraphicFramePr>
        <p:xfrm>
          <a:off x="6648914" y="3021538"/>
          <a:ext cx="2333394" cy="1327058"/>
        </p:xfrm>
        <a:graphic>
          <a:graphicData uri="http://schemas.openxmlformats.org/drawingml/2006/chart">
            <c:chart xmlns:c="http://schemas.openxmlformats.org/drawingml/2006/chart" xmlns:r="http://schemas.openxmlformats.org/officeDocument/2006/relationships" r:id="rId5"/>
          </a:graphicData>
        </a:graphic>
      </p:graphicFrame>
      <p:sp>
        <p:nvSpPr>
          <p:cNvPr id="9" name="Oval 8">
            <a:extLst>
              <a:ext uri="{FF2B5EF4-FFF2-40B4-BE49-F238E27FC236}">
                <a16:creationId xmlns:a16="http://schemas.microsoft.com/office/drawing/2014/main" id="{E072AA59-D0B1-5749-93B0-99EF327657C5}"/>
              </a:ext>
            </a:extLst>
          </p:cNvPr>
          <p:cNvSpPr/>
          <p:nvPr/>
        </p:nvSpPr>
        <p:spPr>
          <a:xfrm>
            <a:off x="7285511" y="4748957"/>
            <a:ext cx="641268" cy="9266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87057B9F-9899-1B4F-B033-3265457F0A31}"/>
              </a:ext>
            </a:extLst>
          </p:cNvPr>
          <p:cNvSpPr/>
          <p:nvPr/>
        </p:nvSpPr>
        <p:spPr>
          <a:xfrm>
            <a:off x="1" y="1749649"/>
            <a:ext cx="6331568" cy="42511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153380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95833E-6 4.44444E-6 L -0.00013 0.25625 " pathEditMode="relative" rAng="0" ptsTypes="AA">
                                      <p:cBhvr>
                                        <p:cTn id="6" dur="2000" fill="hold"/>
                                        <p:tgtEl>
                                          <p:spTgt spid="10"/>
                                        </p:tgtEl>
                                        <p:attrNameLst>
                                          <p:attrName>ppt_x</p:attrName>
                                          <p:attrName>ppt_y</p:attrName>
                                        </p:attrNameLst>
                                      </p:cBhvr>
                                      <p:rCtr x="-13" y="12801"/>
                                    </p:animMotion>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1" nodeType="clickEffect">
                                  <p:stCondLst>
                                    <p:cond delay="0"/>
                                  </p:stCondLst>
                                  <p:childTnLst>
                                    <p:animMotion origin="layout" path="M -0.00013 0.25625 L -0.00091 0.47916 " pathEditMode="relative" rAng="0" ptsTypes="AA">
                                      <p:cBhvr>
                                        <p:cTn id="12" dur="2000" fill="hold"/>
                                        <p:tgtEl>
                                          <p:spTgt spid="10"/>
                                        </p:tgtEl>
                                        <p:attrNameLst>
                                          <p:attrName>ppt_x</p:attrName>
                                          <p:attrName>ppt_y</p:attrName>
                                        </p:attrNameLst>
                                      </p:cBhvr>
                                      <p:rCtr x="-39" y="11134"/>
                                    </p:animMotion>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2"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6" grpId="0">
        <p:bldAsOne/>
      </p:bldGraphic>
      <p:bldGraphic spid="7" grpId="0">
        <p:bldAsOne/>
      </p:bldGraphic>
      <p:bldP spid="9" grpId="0" animBg="1"/>
      <p:bldP spid="10" grpId="0" animBg="1"/>
      <p:bldP spid="10" grpId="1" animBg="1"/>
      <p:bldP spid="10" grpId="2"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6234" y="925506"/>
            <a:ext cx="8316266" cy="1258127"/>
          </a:xfrm>
        </p:spPr>
        <p:txBody>
          <a:bodyPr>
            <a:normAutofit fontScale="90000"/>
          </a:bodyPr>
          <a:lstStyle/>
          <a:p>
            <a:r>
              <a:rPr lang="en-GB">
                <a:solidFill>
                  <a:srgbClr val="E04510"/>
                </a:solidFill>
                <a:latin typeface="Source Sans Pro" charset="0"/>
                <a:ea typeface="Source Sans Pro" charset="0"/>
                <a:cs typeface="Source Sans Pro" charset="0"/>
              </a:rPr>
              <a:t>Large effect size RO DBT versus Treatment as usual</a:t>
            </a:r>
            <a:endParaRPr lang="en-US">
              <a:solidFill>
                <a:srgbClr val="E04510"/>
              </a:solidFill>
              <a:latin typeface="Source Sans Pro" charset="0"/>
              <a:ea typeface="Source Sans Pro" charset="0"/>
              <a:cs typeface="Source Sans Pro" charset="0"/>
            </a:endParaRPr>
          </a:p>
        </p:txBody>
      </p:sp>
      <p:graphicFrame>
        <p:nvGraphicFramePr>
          <p:cNvPr id="8" name="Content Placeholder 7"/>
          <p:cNvGraphicFramePr>
            <a:graphicFrameLocks noGrp="1"/>
          </p:cNvGraphicFramePr>
          <p:nvPr>
            <p:ph idx="1"/>
          </p:nvPr>
        </p:nvGraphicFramePr>
        <p:xfrm>
          <a:off x="1384300" y="2185927"/>
          <a:ext cx="7188200" cy="3748256"/>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2375425" y="2014456"/>
            <a:ext cx="849086" cy="300082"/>
          </a:xfrm>
          <a:prstGeom prst="rect">
            <a:avLst/>
          </a:prstGeom>
          <a:noFill/>
        </p:spPr>
        <p:txBody>
          <a:bodyPr wrap="square" rtlCol="0">
            <a:spAutoFit/>
          </a:bodyPr>
          <a:lstStyle/>
          <a:p>
            <a:r>
              <a:rPr lang="en-GB" sz="1350"/>
              <a:t>RO-DBT</a:t>
            </a:r>
          </a:p>
        </p:txBody>
      </p:sp>
      <p:sp>
        <p:nvSpPr>
          <p:cNvPr id="6" name="TextBox 5"/>
          <p:cNvSpPr txBox="1"/>
          <p:nvPr/>
        </p:nvSpPr>
        <p:spPr>
          <a:xfrm>
            <a:off x="3506370" y="2014456"/>
            <a:ext cx="4359728" cy="300082"/>
          </a:xfrm>
          <a:prstGeom prst="rect">
            <a:avLst/>
          </a:prstGeom>
          <a:noFill/>
        </p:spPr>
        <p:txBody>
          <a:bodyPr wrap="square" rtlCol="0">
            <a:spAutoFit/>
          </a:bodyPr>
          <a:lstStyle/>
          <a:p>
            <a:r>
              <a:rPr lang="en-GB" sz="1350"/>
              <a:t>Other treatments for chronic and non-chronic depression</a:t>
            </a:r>
          </a:p>
        </p:txBody>
      </p:sp>
      <p:sp>
        <p:nvSpPr>
          <p:cNvPr id="7" name="Oval 6">
            <a:extLst>
              <a:ext uri="{FF2B5EF4-FFF2-40B4-BE49-F238E27FC236}">
                <a16:creationId xmlns:a16="http://schemas.microsoft.com/office/drawing/2014/main" id="{DC670524-2156-45AE-8D49-D14593EB8EE5}"/>
              </a:ext>
            </a:extLst>
          </p:cNvPr>
          <p:cNvSpPr/>
          <p:nvPr/>
        </p:nvSpPr>
        <p:spPr>
          <a:xfrm>
            <a:off x="2006480" y="1846174"/>
            <a:ext cx="1586976" cy="97957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125191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4B147-2E6F-1B40-8FEA-9754341B733D}"/>
              </a:ext>
            </a:extLst>
          </p:cNvPr>
          <p:cNvSpPr>
            <a:spLocks noGrp="1"/>
          </p:cNvSpPr>
          <p:nvPr>
            <p:ph type="title"/>
          </p:nvPr>
        </p:nvSpPr>
        <p:spPr>
          <a:xfrm>
            <a:off x="64605" y="916572"/>
            <a:ext cx="8336446" cy="852571"/>
          </a:xfrm>
        </p:spPr>
        <p:txBody>
          <a:bodyPr>
            <a:normAutofit/>
          </a:bodyPr>
          <a:lstStyle/>
          <a:p>
            <a:r>
              <a:rPr lang="en-GB" sz="2400">
                <a:latin typeface="Source Sans Pro" charset="0"/>
                <a:ea typeface="Source Sans Pro" charset="0"/>
                <a:cs typeface="Source Sans Pro" charset="0"/>
              </a:rPr>
              <a:t>Three open-trials (pre-post) for adults and adolescents with </a:t>
            </a:r>
            <a:r>
              <a:rPr lang="en-GB" sz="2400" b="1">
                <a:solidFill>
                  <a:srgbClr val="E04510"/>
                </a:solidFill>
                <a:latin typeface="Source Sans Pro" charset="0"/>
                <a:ea typeface="Source Sans Pro" charset="0"/>
                <a:cs typeface="Source Sans Pro" charset="0"/>
              </a:rPr>
              <a:t>Anorexia Nervosa </a:t>
            </a:r>
            <a:endParaRPr lang="en-US" sz="2400"/>
          </a:p>
        </p:txBody>
      </p:sp>
      <p:graphicFrame>
        <p:nvGraphicFramePr>
          <p:cNvPr id="4" name="Content Placeholder 3">
            <a:extLst>
              <a:ext uri="{FF2B5EF4-FFF2-40B4-BE49-F238E27FC236}">
                <a16:creationId xmlns:a16="http://schemas.microsoft.com/office/drawing/2014/main" id="{8ED62BD6-1FE8-9D40-9467-ED0A45BF9BC6}"/>
              </a:ext>
            </a:extLst>
          </p:cNvPr>
          <p:cNvGraphicFramePr>
            <a:graphicFrameLocks noGrp="1"/>
          </p:cNvGraphicFramePr>
          <p:nvPr>
            <p:ph idx="1"/>
          </p:nvPr>
        </p:nvGraphicFramePr>
        <p:xfrm>
          <a:off x="64604" y="1662972"/>
          <a:ext cx="6164398" cy="4258562"/>
        </p:xfrm>
        <a:graphic>
          <a:graphicData uri="http://schemas.openxmlformats.org/drawingml/2006/table">
            <a:tbl>
              <a:tblPr bandRow="1">
                <a:tableStyleId>{5C22544A-7EE6-4342-B048-85BDC9FD1C3A}</a:tableStyleId>
              </a:tblPr>
              <a:tblGrid>
                <a:gridCol w="1583061">
                  <a:extLst>
                    <a:ext uri="{9D8B030D-6E8A-4147-A177-3AD203B41FA5}">
                      <a16:colId xmlns:a16="http://schemas.microsoft.com/office/drawing/2014/main" val="3423454256"/>
                    </a:ext>
                  </a:extLst>
                </a:gridCol>
                <a:gridCol w="4581337">
                  <a:extLst>
                    <a:ext uri="{9D8B030D-6E8A-4147-A177-3AD203B41FA5}">
                      <a16:colId xmlns:a16="http://schemas.microsoft.com/office/drawing/2014/main" val="2652193292"/>
                    </a:ext>
                  </a:extLst>
                </a:gridCol>
              </a:tblGrid>
              <a:tr h="900206">
                <a:tc>
                  <a:txBody>
                    <a:bodyPr/>
                    <a:lstStyle/>
                    <a:p>
                      <a:pPr marL="342900" lvl="0" indent="-342900"/>
                      <a:r>
                        <a:rPr lang="en-GB" sz="1200" i="1">
                          <a:latin typeface="+mn-lt"/>
                          <a:ea typeface="Source Sans Pro" charset="0"/>
                          <a:cs typeface="Source Sans Pro" charset="0"/>
                        </a:rPr>
                        <a:t>Lynch et al., 2013, BMC Psychiatry</a:t>
                      </a:r>
                      <a:r>
                        <a:rPr lang="en-GB" sz="1200">
                          <a:latin typeface="+mn-lt"/>
                          <a:ea typeface="Source Sans Pro" charset="0"/>
                          <a:cs typeface="Source Sans Pro" charset="0"/>
                        </a:rPr>
                        <a:t> </a:t>
                      </a:r>
                      <a:r>
                        <a:rPr lang="en-GB" sz="1200" i="1">
                          <a:latin typeface="+mn-lt"/>
                          <a:ea typeface="Source Sans Pro" charset="0"/>
                          <a:cs typeface="Source Sans Pro" charset="0"/>
                        </a:rPr>
                        <a:t>(N = 47); </a:t>
                      </a:r>
                    </a:p>
                    <a:p>
                      <a:endParaRPr lang="en-US" sz="1200">
                        <a:latin typeface="+mn-lt"/>
                      </a:endParaRPr>
                    </a:p>
                  </a:txBody>
                  <a:tcPr marL="68580" marR="68580" marT="34290" marB="34290"/>
                </a:tc>
                <a:tc>
                  <a:txBody>
                    <a:bodyPr/>
                    <a:lstStyle/>
                    <a:p>
                      <a:pPr lvl="0"/>
                      <a:r>
                        <a:rPr lang="en-GB" sz="1200">
                          <a:latin typeface="+mn-lt"/>
                          <a:ea typeface="Source Sans Pro" charset="0"/>
                          <a:cs typeface="Source Sans Pro" charset="0"/>
                        </a:rPr>
                        <a:t>Significant and </a:t>
                      </a:r>
                      <a:r>
                        <a:rPr lang="en-GB" sz="1200" u="none">
                          <a:latin typeface="+mn-lt"/>
                          <a:ea typeface="Source Sans Pro" charset="0"/>
                          <a:cs typeface="Source Sans Pro" charset="0"/>
                        </a:rPr>
                        <a:t>large effect size i</a:t>
                      </a:r>
                      <a:r>
                        <a:rPr lang="en-GB" sz="1200">
                          <a:latin typeface="+mn-lt"/>
                          <a:ea typeface="Source Sans Pro" charset="0"/>
                          <a:cs typeface="Source Sans Pro" charset="0"/>
                        </a:rPr>
                        <a:t>ncreases in body mass index (BMI) using intent-to-treat analyses (d = 1.71) and for completers (d = 1.91).</a:t>
                      </a:r>
                      <a:endParaRPr lang="en-US" sz="1200">
                        <a:latin typeface="+mn-lt"/>
                        <a:ea typeface="Source Sans Pro" charset="0"/>
                        <a:cs typeface="Source Sans Pro" charset="0"/>
                      </a:endParaRPr>
                    </a:p>
                    <a:p>
                      <a:r>
                        <a:rPr lang="en-GB" sz="1200" kern="1200">
                          <a:solidFill>
                            <a:schemeClr val="tx1"/>
                          </a:solidFill>
                          <a:effectLst/>
                          <a:latin typeface="+mn-lt"/>
                          <a:ea typeface="+mn-ea"/>
                          <a:cs typeface="+mn-cs"/>
                        </a:rPr>
                        <a:t>35% of the treatment completers were in full remission and 55% partial remission (=</a:t>
                      </a:r>
                      <a:r>
                        <a:rPr lang="en-GB" sz="1200" b="1" kern="1200">
                          <a:solidFill>
                            <a:schemeClr val="tx1"/>
                          </a:solidFill>
                          <a:effectLst/>
                          <a:latin typeface="+mn-lt"/>
                          <a:ea typeface="+mn-ea"/>
                          <a:cs typeface="+mn-cs"/>
                        </a:rPr>
                        <a:t>90% response rate</a:t>
                      </a:r>
                      <a:r>
                        <a:rPr lang="en-GB"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txBody>
                  <a:tcPr marL="68580" marR="68580" marT="34290" marB="34290"/>
                </a:tc>
                <a:extLst>
                  <a:ext uri="{0D108BD9-81ED-4DB2-BD59-A6C34878D82A}">
                    <a16:rowId xmlns:a16="http://schemas.microsoft.com/office/drawing/2014/main" val="2624417448"/>
                  </a:ext>
                </a:extLst>
              </a:tr>
              <a:tr h="1643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latin typeface="+mn-lt"/>
                          <a:ea typeface="Source Sans Pro" charset="0"/>
                          <a:cs typeface="Source Sans Pro" charset="0"/>
                        </a:rPr>
                        <a:t>Chen et al., 2014, International Journal of Eating Disorders (N = 9)</a:t>
                      </a:r>
                    </a:p>
                    <a:p>
                      <a:endParaRPr lang="en-US" sz="1200">
                        <a:latin typeface="+mn-lt"/>
                      </a:endParaRPr>
                    </a:p>
                  </a:txBody>
                  <a:tcPr marL="68580" marR="68580" marT="34290" marB="34290"/>
                </a:tc>
                <a:tc>
                  <a:txBody>
                    <a:bodyPr/>
                    <a:lstStyle/>
                    <a:p>
                      <a:pPr lvl="0"/>
                      <a:r>
                        <a:rPr lang="en-GB" sz="1200" u="none">
                          <a:ea typeface="Source Sans Pro" charset="0"/>
                          <a:cs typeface="Source Sans Pro" charset="0"/>
                        </a:rPr>
                        <a:t>Intention-to-treat analyses showed significant </a:t>
                      </a:r>
                      <a:r>
                        <a:rPr lang="en-GB" sz="1200" b="1" u="none">
                          <a:ea typeface="Source Sans Pro" charset="0"/>
                          <a:cs typeface="Source Sans Pro" charset="0"/>
                        </a:rPr>
                        <a:t>increases in weight gain</a:t>
                      </a:r>
                      <a:r>
                        <a:rPr lang="en-GB" sz="1200" u="none">
                          <a:ea typeface="Source Sans Pro" charset="0"/>
                          <a:cs typeface="Source Sans Pro" charset="0"/>
                        </a:rPr>
                        <a:t> and menses resumption for 62% of the sample at the end of treatment. </a:t>
                      </a:r>
                    </a:p>
                    <a:p>
                      <a:pPr lvl="0"/>
                      <a:r>
                        <a:rPr lang="en-GB" sz="1200" u="none" kern="1200">
                          <a:solidFill>
                            <a:schemeClr val="tx1"/>
                          </a:solidFill>
                          <a:effectLst/>
                          <a:latin typeface="+mn-lt"/>
                          <a:ea typeface="+mn-ea"/>
                          <a:cs typeface="+mn-cs"/>
                        </a:rPr>
                        <a:t>They found </a:t>
                      </a:r>
                      <a:r>
                        <a:rPr lang="en-GB" sz="1200" b="1" u="none" kern="1200">
                          <a:solidFill>
                            <a:schemeClr val="tx1"/>
                          </a:solidFill>
                          <a:effectLst/>
                          <a:latin typeface="+mn-lt"/>
                          <a:ea typeface="+mn-ea"/>
                          <a:cs typeface="+mn-cs"/>
                        </a:rPr>
                        <a:t>large effect size for increases in BMI</a:t>
                      </a:r>
                      <a:r>
                        <a:rPr lang="en-GB" sz="1200" u="none" kern="1200">
                          <a:solidFill>
                            <a:schemeClr val="tx1"/>
                          </a:solidFill>
                          <a:effectLst/>
                          <a:latin typeface="+mn-lt"/>
                          <a:ea typeface="+mn-ea"/>
                          <a:cs typeface="+mn-cs"/>
                        </a:rPr>
                        <a:t>, which was sustained at 6 months and 1-year follow-up,  and a</a:t>
                      </a:r>
                      <a:r>
                        <a:rPr lang="en-GB" sz="1200" u="none">
                          <a:ea typeface="Source Sans Pro" charset="0"/>
                          <a:cs typeface="Source Sans Pro" charset="0"/>
                        </a:rPr>
                        <a:t> </a:t>
                      </a:r>
                      <a:r>
                        <a:rPr lang="en-GB" sz="1200" b="1" u="none">
                          <a:ea typeface="Source Sans Pro" charset="0"/>
                          <a:cs typeface="Source Sans Pro" charset="0"/>
                        </a:rPr>
                        <a:t>medium effect size for improvements on Eating Disorder Examination</a:t>
                      </a:r>
                      <a:r>
                        <a:rPr lang="en-GB" sz="1200" u="none">
                          <a:ea typeface="Source Sans Pro" charset="0"/>
                          <a:cs typeface="Source Sans Pro" charset="0"/>
                        </a:rPr>
                        <a:t> scores (d=0.46), sustained at 6-months (d=0.45), with small effect size at 12 months (d=0.34)</a:t>
                      </a:r>
                      <a:endParaRPr lang="en-US" sz="1200" u="none">
                        <a:latin typeface="+mn-lt"/>
                      </a:endParaRPr>
                    </a:p>
                  </a:txBody>
                  <a:tcPr marL="68580" marR="68580" marT="34290" marB="34290"/>
                </a:tc>
                <a:extLst>
                  <a:ext uri="{0D108BD9-81ED-4DB2-BD59-A6C34878D82A}">
                    <a16:rowId xmlns:a16="http://schemas.microsoft.com/office/drawing/2014/main" val="2971392826"/>
                  </a:ext>
                </a:extLst>
              </a:tr>
              <a:tr h="17145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err="1">
                          <a:latin typeface="+mn-lt"/>
                          <a:ea typeface="Source Sans Pro" charset="0"/>
                          <a:cs typeface="Source Sans Pro" charset="0"/>
                        </a:rPr>
                        <a:t>Simic</a:t>
                      </a:r>
                      <a:r>
                        <a:rPr lang="en-GB" sz="1200" i="1">
                          <a:latin typeface="+mn-lt"/>
                          <a:ea typeface="Source Sans Pro" charset="0"/>
                          <a:cs typeface="Source Sans Pro" charset="0"/>
                        </a:rPr>
                        <a:t> et al., 2017, 2018, the </a:t>
                      </a:r>
                      <a:r>
                        <a:rPr lang="en-GB" sz="1200" i="1" err="1">
                          <a:latin typeface="+mn-lt"/>
                          <a:ea typeface="Source Sans Pro" charset="0"/>
                          <a:cs typeface="Source Sans Pro" charset="0"/>
                        </a:rPr>
                        <a:t>Behavior</a:t>
                      </a:r>
                      <a:r>
                        <a:rPr lang="en-GB" sz="1200" i="1">
                          <a:latin typeface="+mn-lt"/>
                          <a:ea typeface="Source Sans Pro" charset="0"/>
                          <a:cs typeface="Source Sans Pro" charset="0"/>
                        </a:rPr>
                        <a:t> Therapist (N=56)</a:t>
                      </a:r>
                    </a:p>
                    <a:p>
                      <a:endParaRPr lang="en-US" sz="1200">
                        <a:latin typeface="+mn-lt"/>
                      </a:endParaRPr>
                    </a:p>
                  </a:txBody>
                  <a:tcPr marL="68580" marR="68580" marT="34290" marB="34290"/>
                </a:tc>
                <a:tc>
                  <a:txBody>
                    <a:bodyPr/>
                    <a:lstStyle/>
                    <a:p>
                      <a:pPr lvl="0"/>
                      <a:r>
                        <a:rPr lang="en-GB" sz="1200" b="1"/>
                        <a:t>Correlational study</a:t>
                      </a:r>
                      <a:r>
                        <a:rPr lang="en-GB" sz="1200"/>
                        <a:t>: Social connectedness was significantly positively related to high anticipatory reward; and negatively related to high threat, ambivalence over emotional expression, inflexibility, risk aversion, perfectionism, and workaholism (</a:t>
                      </a:r>
                      <a:r>
                        <a:rPr lang="en-GB" sz="1200" i="1"/>
                        <a:t>see graph)</a:t>
                      </a:r>
                      <a:endParaRPr lang="en-GB" sz="1200" b="1"/>
                    </a:p>
                    <a:p>
                      <a:pPr marL="0" lvl="0" indent="0">
                        <a:buFont typeface="Arial" panose="020B0604020202020204" pitchFamily="34" charset="0"/>
                        <a:buNone/>
                      </a:pPr>
                      <a:r>
                        <a:rPr lang="en-GB" sz="1200" b="1"/>
                        <a:t>Open Trial</a:t>
                      </a:r>
                      <a:r>
                        <a:rPr lang="en-GB" sz="1200"/>
                        <a:t>: At the end of treatment:</a:t>
                      </a:r>
                    </a:p>
                    <a:p>
                      <a:pPr marL="0" lvl="0" indent="0">
                        <a:buFont typeface="Arial" panose="020B0604020202020204" pitchFamily="34" charset="0"/>
                        <a:buNone/>
                      </a:pPr>
                      <a:r>
                        <a:rPr lang="en-GB" sz="1200"/>
                        <a:t>Significant </a:t>
                      </a:r>
                      <a:r>
                        <a:rPr lang="en-GB" sz="1200" b="1" i="1"/>
                        <a:t>improvements</a:t>
                      </a:r>
                      <a:r>
                        <a:rPr lang="en-GB" sz="1200"/>
                        <a:t> in social connectedness (d=0.60) and consummation of pleasure (d=0.53)</a:t>
                      </a:r>
                    </a:p>
                    <a:p>
                      <a:pPr marL="0" lvl="0" indent="0">
                        <a:buFont typeface="Arial" panose="020B0604020202020204" pitchFamily="34" charset="0"/>
                        <a:buNone/>
                      </a:pPr>
                      <a:r>
                        <a:rPr lang="en-GB" sz="1200"/>
                        <a:t>Significant </a:t>
                      </a:r>
                      <a:r>
                        <a:rPr lang="en-GB" sz="1200" b="1" i="1"/>
                        <a:t>decreases</a:t>
                      </a:r>
                      <a:r>
                        <a:rPr lang="en-GB" sz="1200"/>
                        <a:t> in withdrawal (d=0.69), perfectionism (d=0.44) and negative temperament (d=0.34) </a:t>
                      </a:r>
                    </a:p>
                  </a:txBody>
                  <a:tcPr marL="68580" marR="68580" marT="34290" marB="34290"/>
                </a:tc>
                <a:extLst>
                  <a:ext uri="{0D108BD9-81ED-4DB2-BD59-A6C34878D82A}">
                    <a16:rowId xmlns:a16="http://schemas.microsoft.com/office/drawing/2014/main" val="293327655"/>
                  </a:ext>
                </a:extLst>
              </a:tr>
            </a:tbl>
          </a:graphicData>
        </a:graphic>
      </p:graphicFrame>
      <p:graphicFrame>
        <p:nvGraphicFramePr>
          <p:cNvPr id="5" name="Chart 4">
            <a:extLst>
              <a:ext uri="{FF2B5EF4-FFF2-40B4-BE49-F238E27FC236}">
                <a16:creationId xmlns:a16="http://schemas.microsoft.com/office/drawing/2014/main" id="{F051D063-F2DF-4943-B0F5-73193B05F837}"/>
              </a:ext>
            </a:extLst>
          </p:cNvPr>
          <p:cNvGraphicFramePr/>
          <p:nvPr/>
        </p:nvGraphicFramePr>
        <p:xfrm>
          <a:off x="6329188" y="1287205"/>
          <a:ext cx="2811089" cy="1489949"/>
        </p:xfrm>
        <a:graphic>
          <a:graphicData uri="http://schemas.openxmlformats.org/drawingml/2006/chart">
            <c:chart xmlns:c="http://schemas.openxmlformats.org/drawingml/2006/chart" xmlns:r="http://schemas.openxmlformats.org/officeDocument/2006/relationships" r:id="rId4"/>
          </a:graphicData>
        </a:graphic>
      </p:graphicFrame>
      <p:sp>
        <p:nvSpPr>
          <p:cNvPr id="6" name="Speech Bubble: Oval 3">
            <a:extLst>
              <a:ext uri="{FF2B5EF4-FFF2-40B4-BE49-F238E27FC236}">
                <a16:creationId xmlns:a16="http://schemas.microsoft.com/office/drawing/2014/main" id="{13E4F3EE-F729-2941-8D39-F337D2276C09}"/>
              </a:ext>
            </a:extLst>
          </p:cNvPr>
          <p:cNvSpPr/>
          <p:nvPr/>
        </p:nvSpPr>
        <p:spPr>
          <a:xfrm>
            <a:off x="7782616" y="1100677"/>
            <a:ext cx="1413164" cy="1152404"/>
          </a:xfrm>
          <a:prstGeom prst="wedgeEllipseCallout">
            <a:avLst>
              <a:gd name="adj1" fmla="val -53851"/>
              <a:gd name="adj2" fmla="val 607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Overall response rate  90%</a:t>
            </a:r>
          </a:p>
        </p:txBody>
      </p:sp>
      <p:graphicFrame>
        <p:nvGraphicFramePr>
          <p:cNvPr id="7" name="Chart 6">
            <a:extLst>
              <a:ext uri="{FF2B5EF4-FFF2-40B4-BE49-F238E27FC236}">
                <a16:creationId xmlns:a16="http://schemas.microsoft.com/office/drawing/2014/main" id="{09DAF39E-B7A3-1E4E-BAE4-8706094652A9}"/>
              </a:ext>
            </a:extLst>
          </p:cNvPr>
          <p:cNvGraphicFramePr/>
          <p:nvPr/>
        </p:nvGraphicFramePr>
        <p:xfrm>
          <a:off x="6340670" y="2735338"/>
          <a:ext cx="2811090" cy="14362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6F45691B-6566-C54B-BD32-BCEE1D82D710}"/>
              </a:ext>
            </a:extLst>
          </p:cNvPr>
          <p:cNvGraphicFramePr>
            <a:graphicFrameLocks/>
          </p:cNvGraphicFramePr>
          <p:nvPr/>
        </p:nvGraphicFramePr>
        <p:xfrm>
          <a:off x="6340669" y="4101839"/>
          <a:ext cx="2803331" cy="1924005"/>
        </p:xfrm>
        <a:graphic>
          <a:graphicData uri="http://schemas.openxmlformats.org/drawingml/2006/chart">
            <c:chart xmlns:c="http://schemas.openxmlformats.org/drawingml/2006/chart" xmlns:r="http://schemas.openxmlformats.org/officeDocument/2006/relationships" r:id="rId6"/>
          </a:graphicData>
        </a:graphic>
      </p:graphicFrame>
      <p:sp>
        <p:nvSpPr>
          <p:cNvPr id="9" name="Rectangle 8">
            <a:extLst>
              <a:ext uri="{FF2B5EF4-FFF2-40B4-BE49-F238E27FC236}">
                <a16:creationId xmlns:a16="http://schemas.microsoft.com/office/drawing/2014/main" id="{F74EE556-5322-0245-A14B-E3D64C3661D2}"/>
              </a:ext>
            </a:extLst>
          </p:cNvPr>
          <p:cNvSpPr/>
          <p:nvPr/>
        </p:nvSpPr>
        <p:spPr>
          <a:xfrm>
            <a:off x="9102" y="1662972"/>
            <a:ext cx="6331568" cy="43377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364183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58333E-6 -7.40741E-7 L -0.00052 0.18865 " pathEditMode="relative" rAng="0" ptsTypes="AA">
                                      <p:cBhvr>
                                        <p:cTn id="6" dur="2000" fill="hold"/>
                                        <p:tgtEl>
                                          <p:spTgt spid="9"/>
                                        </p:tgtEl>
                                        <p:attrNameLst>
                                          <p:attrName>ppt_x</p:attrName>
                                          <p:attrName>ppt_y</p:attrName>
                                        </p:attrNameLst>
                                      </p:cBhvr>
                                      <p:rCtr x="-117" y="9630"/>
                                    </p:animMotion>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1" nodeType="clickEffect">
                                  <p:stCondLst>
                                    <p:cond delay="0"/>
                                  </p:stCondLst>
                                  <p:childTnLst>
                                    <p:animMotion origin="layout" path="M -0.00053 0.18866 L 0.00065 0.44144 " pathEditMode="relative" rAng="0" ptsTypes="AA">
                                      <p:cBhvr>
                                        <p:cTn id="16" dur="2000" fill="hold"/>
                                        <p:tgtEl>
                                          <p:spTgt spid="9"/>
                                        </p:tgtEl>
                                        <p:attrNameLst>
                                          <p:attrName>ppt_x</p:attrName>
                                          <p:attrName>ppt_y</p:attrName>
                                        </p:attrNameLst>
                                      </p:cBhvr>
                                      <p:rCtr x="52" y="12639"/>
                                    </p:animMotion>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2" nodeType="clickEffect">
                                  <p:stCondLst>
                                    <p:cond delay="0"/>
                                  </p:stCondLst>
                                  <p:childTnLst>
                                    <p:anim calcmode="lin" valueType="num">
                                      <p:cBhvr additive="base">
                                        <p:cTn id="22" dur="500"/>
                                        <p:tgtEl>
                                          <p:spTgt spid="9"/>
                                        </p:tgtEl>
                                        <p:attrNameLst>
                                          <p:attrName>ppt_x</p:attrName>
                                        </p:attrNameLst>
                                      </p:cBhvr>
                                      <p:tavLst>
                                        <p:tav tm="0">
                                          <p:val>
                                            <p:strVal val="ppt_x"/>
                                          </p:val>
                                        </p:tav>
                                        <p:tav tm="100000">
                                          <p:val>
                                            <p:strVal val="ppt_x"/>
                                          </p:val>
                                        </p:tav>
                                      </p:tavLst>
                                    </p:anim>
                                    <p:anim calcmode="lin" valueType="num">
                                      <p:cBhvr additive="base">
                                        <p:cTn id="23" dur="500"/>
                                        <p:tgtEl>
                                          <p:spTgt spid="9"/>
                                        </p:tgtEl>
                                        <p:attrNameLst>
                                          <p:attrName>ppt_y</p:attrName>
                                        </p:attrNameLst>
                                      </p:cBhvr>
                                      <p:tavLst>
                                        <p:tav tm="0">
                                          <p:val>
                                            <p:strVal val="ppt_y"/>
                                          </p:val>
                                        </p:tav>
                                        <p:tav tm="100000">
                                          <p:val>
                                            <p:strVal val="1+ppt_h/2"/>
                                          </p:val>
                                        </p:tav>
                                      </p:tavLst>
                                    </p:anim>
                                    <p:set>
                                      <p:cBhvr>
                                        <p:cTn id="24" dur="1" fill="hold">
                                          <p:stCondLst>
                                            <p:cond delay="499"/>
                                          </p:stCondLst>
                                        </p:cTn>
                                        <p:tgtEl>
                                          <p:spTgt spid="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Graphic spid="7" grpId="0">
        <p:bldAsOne/>
      </p:bldGraphic>
      <p:bldGraphic spid="8" grpId="0">
        <p:bldAsOne/>
      </p:bldGraphic>
      <p:bldP spid="9" grpId="0" animBg="1"/>
      <p:bldP spid="9" grpId="1" animBg="1"/>
      <p:bldP spid="9" grpId="2"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74732" y="829541"/>
            <a:ext cx="6632843" cy="857250"/>
          </a:xfrm>
        </p:spPr>
        <p:txBody>
          <a:bodyPr>
            <a:normAutofit fontScale="90000"/>
          </a:bodyPr>
          <a:lstStyle/>
          <a:p>
            <a:pPr algn="ctr"/>
            <a:r>
              <a:rPr lang="en-GB">
                <a:solidFill>
                  <a:srgbClr val="E04510"/>
                </a:solidFill>
                <a:latin typeface="Source Sans Pro" charset="0"/>
                <a:ea typeface="Source Sans Pro" charset="0"/>
                <a:cs typeface="Source Sans Pro" charset="0"/>
              </a:rPr>
              <a:t>A key capacity that enabled cooperation: self-control</a:t>
            </a:r>
            <a:endParaRPr lang="en-GB" b="1">
              <a:solidFill>
                <a:srgbClr val="E04510"/>
              </a:solidFill>
              <a:latin typeface="Source Sans Pro" charset="0"/>
              <a:ea typeface="Source Sans Pro" charset="0"/>
              <a:cs typeface="Source Sans Pro" charset="0"/>
            </a:endParaRPr>
          </a:p>
        </p:txBody>
      </p:sp>
      <p:sp>
        <p:nvSpPr>
          <p:cNvPr id="4099" name="Rectangle 3"/>
          <p:cNvSpPr>
            <a:spLocks noGrp="1" noChangeArrowheads="1"/>
          </p:cNvSpPr>
          <p:nvPr>
            <p:ph idx="1"/>
          </p:nvPr>
        </p:nvSpPr>
        <p:spPr>
          <a:xfrm>
            <a:off x="443261" y="2311146"/>
            <a:ext cx="8095785" cy="3461004"/>
          </a:xfrm>
        </p:spPr>
        <p:txBody>
          <a:bodyPr>
            <a:normAutofit fontScale="85000" lnSpcReduction="10000"/>
          </a:bodyPr>
          <a:lstStyle/>
          <a:p>
            <a:pPr marL="0" indent="0" algn="ctr">
              <a:buNone/>
              <a:defRPr/>
            </a:pPr>
            <a:r>
              <a:rPr lang="en-GB" b="1">
                <a:ea typeface="ＭＳ Ｐゴシック" pitchFamily="34" charset="-128"/>
              </a:rPr>
              <a:t>Self-control = the ability to</a:t>
            </a:r>
            <a:r>
              <a:rPr lang="en-US" b="1">
                <a:ea typeface="ＭＳ Ｐゴシック" pitchFamily="34" charset="-128"/>
              </a:rPr>
              <a:t> inhibit emotional urges, impulses, and behaviors in order to pursue long-term goals</a:t>
            </a:r>
            <a:endParaRPr lang="en-US">
              <a:ea typeface="ＭＳ Ｐゴシック" pitchFamily="34" charset="-128"/>
            </a:endParaRPr>
          </a:p>
          <a:p>
            <a:pPr marL="0" indent="0" algn="ctr">
              <a:buNone/>
              <a:defRPr/>
            </a:pPr>
            <a:endParaRPr lang="en-GB"/>
          </a:p>
          <a:p>
            <a:pPr marL="0" indent="0" algn="ctr">
              <a:buNone/>
              <a:defRPr/>
            </a:pPr>
            <a:r>
              <a:rPr lang="en-GB"/>
              <a:t>Self-control capacities enabled a person to </a:t>
            </a:r>
            <a:r>
              <a:rPr lang="en-GB" i="1"/>
              <a:t>not</a:t>
            </a:r>
            <a:r>
              <a:rPr lang="en-GB"/>
              <a:t> immediately consume valuable resources and instead save for a ‘rainy day’ </a:t>
            </a:r>
          </a:p>
          <a:p>
            <a:pPr marL="0" indent="0" algn="ctr">
              <a:buNone/>
              <a:defRPr/>
            </a:pPr>
            <a:r>
              <a:rPr lang="en-GB" b="1"/>
              <a:t>PLUS </a:t>
            </a:r>
          </a:p>
          <a:p>
            <a:pPr marL="0" indent="0" algn="ctr">
              <a:buNone/>
              <a:defRPr/>
            </a:pPr>
            <a:r>
              <a:rPr lang="en-GB" i="1"/>
              <a:t>not </a:t>
            </a:r>
            <a:r>
              <a:rPr lang="en-GB"/>
              <a:t>acting on every impulse allowed us to work together in groups without the fear of being immediately attacked if we stepped on someone’s toe</a:t>
            </a:r>
          </a:p>
          <a:p>
            <a:pPr marL="0" indent="0">
              <a:buNone/>
              <a:defRPr/>
            </a:pPr>
            <a:endParaRPr lang="en-GB" sz="450" b="1">
              <a:ea typeface="ＭＳ Ｐゴシック" pitchFamily="34" charset="-128"/>
            </a:endParaRPr>
          </a:p>
        </p:txBody>
      </p:sp>
    </p:spTree>
    <p:custDataLst>
      <p:tags r:id="rId1"/>
    </p:custDataLst>
    <p:extLst>
      <p:ext uri="{BB962C8B-B14F-4D97-AF65-F5344CB8AC3E}">
        <p14:creationId xmlns:p14="http://schemas.microsoft.com/office/powerpoint/2010/main" val="190242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099">
                                            <p:txEl>
                                              <p:pRg st="2" end="2"/>
                                            </p:txEl>
                                          </p:spTgt>
                                        </p:tgtEl>
                                        <p:attrNameLst>
                                          <p:attrName>style.visibility</p:attrName>
                                        </p:attrNameLst>
                                      </p:cBhvr>
                                      <p:to>
                                        <p:strVal val="visible"/>
                                      </p:to>
                                    </p:set>
                                    <p:animEffect transition="in" filter="barn(inVertical)">
                                      <p:cBhvr>
                                        <p:cTn id="11" dur="500"/>
                                        <p:tgtEl>
                                          <p:spTgt spid="4099">
                                            <p:txEl>
                                              <p:pRg st="2" end="2"/>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4099">
                                            <p:txEl>
                                              <p:pRg st="3" end="3"/>
                                            </p:txEl>
                                          </p:spTgt>
                                        </p:tgtEl>
                                        <p:attrNameLst>
                                          <p:attrName>style.visibility</p:attrName>
                                        </p:attrNameLst>
                                      </p:cBhvr>
                                      <p:to>
                                        <p:strVal val="visible"/>
                                      </p:to>
                                    </p:set>
                                    <p:animEffect transition="in" filter="barn(inVertical)">
                                      <p:cBhvr>
                                        <p:cTn id="14" dur="500"/>
                                        <p:tgtEl>
                                          <p:spTgt spid="4099">
                                            <p:txEl>
                                              <p:pRg st="3" end="3"/>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099">
                                            <p:txEl>
                                              <p:pRg st="4" end="4"/>
                                            </p:txEl>
                                          </p:spTgt>
                                        </p:tgtEl>
                                        <p:attrNameLst>
                                          <p:attrName>style.visibility</p:attrName>
                                        </p:attrNameLst>
                                      </p:cBhvr>
                                      <p:to>
                                        <p:strVal val="visible"/>
                                      </p:to>
                                    </p:set>
                                    <p:animEffect transition="in" filter="barn(inVertical)">
                                      <p:cBhvr>
                                        <p:cTn id="17" dur="500"/>
                                        <p:tgtEl>
                                          <p:spTgt spid="4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3904" y="1048195"/>
            <a:ext cx="8505302" cy="962104"/>
          </a:xfrm>
        </p:spPr>
        <p:txBody>
          <a:bodyPr>
            <a:normAutofit fontScale="90000"/>
          </a:bodyPr>
          <a:lstStyle/>
          <a:p>
            <a:pPr>
              <a:buSzPct val="85000"/>
            </a:pPr>
            <a:r>
              <a:rPr lang="en-US">
                <a:latin typeface="Source Sans Pro" charset="0"/>
                <a:ea typeface="Source Sans Pro" charset="0"/>
                <a:cs typeface="Source Sans Pro" charset="0"/>
              </a:rPr>
              <a:t>One Non-Randomized Controlled Trial </a:t>
            </a:r>
            <a:r>
              <a:rPr lang="en-GB">
                <a:latin typeface="Source Sans Pro" charset="0"/>
                <a:ea typeface="Source Sans Pro" charset="0"/>
                <a:cs typeface="Source Sans Pro" charset="0"/>
              </a:rPr>
              <a:t>for </a:t>
            </a:r>
            <a:r>
              <a:rPr lang="en-GB" b="1">
                <a:solidFill>
                  <a:srgbClr val="E04510"/>
                </a:solidFill>
                <a:latin typeface="Source Sans Pro" charset="0"/>
                <a:ea typeface="Source Sans Pro" charset="0"/>
                <a:cs typeface="Source Sans Pro" charset="0"/>
              </a:rPr>
              <a:t>chronic overcontrolled personality dysfunction</a:t>
            </a:r>
            <a:endParaRPr lang="en-GB">
              <a:latin typeface="Source Sans Pro" charset="0"/>
              <a:ea typeface="Source Sans Pro" charset="0"/>
              <a:cs typeface="Source Sans Pro" charset="0"/>
            </a:endParaRPr>
          </a:p>
        </p:txBody>
      </p:sp>
      <p:sp>
        <p:nvSpPr>
          <p:cNvPr id="3" name="Content Placeholder 2"/>
          <p:cNvSpPr>
            <a:spLocks noGrp="1"/>
          </p:cNvSpPr>
          <p:nvPr>
            <p:ph idx="1"/>
          </p:nvPr>
        </p:nvSpPr>
        <p:spPr>
          <a:xfrm>
            <a:off x="135429" y="2254453"/>
            <a:ext cx="5447297" cy="3550568"/>
          </a:xfrm>
        </p:spPr>
        <p:txBody>
          <a:bodyPr>
            <a:noAutofit/>
          </a:bodyPr>
          <a:lstStyle/>
          <a:p>
            <a:pPr marL="0" indent="0">
              <a:buSzPct val="85000"/>
              <a:buNone/>
            </a:pPr>
            <a:r>
              <a:rPr lang="en-GB" sz="1650" i="1">
                <a:latin typeface="Source Sans Pro" charset="0"/>
                <a:ea typeface="Source Sans Pro" charset="0"/>
                <a:cs typeface="Source Sans Pro" charset="0"/>
              </a:rPr>
              <a:t>Keogh et al., 2015, Journal of Practice Innovations (N = 117)</a:t>
            </a:r>
          </a:p>
          <a:p>
            <a:pPr marL="0" indent="0">
              <a:buNone/>
            </a:pPr>
            <a:endParaRPr lang="en-GB" sz="1200" b="1">
              <a:ea typeface="Source Sans Pro" charset="0"/>
              <a:cs typeface="Source Sans Pro" charset="0"/>
            </a:endParaRPr>
          </a:p>
          <a:p>
            <a:pPr marL="0" indent="0">
              <a:buNone/>
            </a:pPr>
            <a:r>
              <a:rPr lang="en-GB" sz="1200" b="1">
                <a:ea typeface="Source Sans Pro" charset="0"/>
                <a:cs typeface="Source Sans Pro" charset="0"/>
              </a:rPr>
              <a:t>Results</a:t>
            </a:r>
            <a:r>
              <a:rPr lang="en-GB" sz="1200">
                <a:ea typeface="Source Sans Pro" charset="0"/>
                <a:cs typeface="Source Sans Pro" charset="0"/>
              </a:rPr>
              <a:t>: </a:t>
            </a:r>
          </a:p>
          <a:p>
            <a:pPr lvl="1"/>
            <a:r>
              <a:rPr lang="en-GB" sz="1200" b="1">
                <a:ea typeface="Source Sans Pro" charset="0"/>
                <a:cs typeface="Source Sans Pro" charset="0"/>
              </a:rPr>
              <a:t>Post-Treatment,</a:t>
            </a:r>
            <a:r>
              <a:rPr lang="en-GB" sz="1200">
                <a:ea typeface="Source Sans Pro" charset="0"/>
                <a:cs typeface="Source Sans Pro" charset="0"/>
              </a:rPr>
              <a:t> RO-DBT Skills Alone compared to TAU post-treatment demonstrated significantly greater improvements in:</a:t>
            </a:r>
          </a:p>
          <a:p>
            <a:pPr lvl="2"/>
            <a:r>
              <a:rPr lang="en-GB" sz="1050">
                <a:ea typeface="Source Sans Pro" charset="0"/>
                <a:cs typeface="Source Sans Pro" charset="0"/>
              </a:rPr>
              <a:t>Global severity of psychological symptoms (large effect)</a:t>
            </a:r>
          </a:p>
          <a:p>
            <a:pPr lvl="2"/>
            <a:r>
              <a:rPr lang="en-GB" sz="1050">
                <a:ea typeface="Source Sans Pro" charset="0"/>
                <a:cs typeface="Source Sans Pro" charset="0"/>
              </a:rPr>
              <a:t>Social safeness (medium effect) </a:t>
            </a:r>
          </a:p>
          <a:p>
            <a:pPr lvl="2"/>
            <a:r>
              <a:rPr lang="en-GB" sz="1050">
                <a:ea typeface="Source Sans Pro" charset="0"/>
                <a:cs typeface="Source Sans Pro" charset="0"/>
              </a:rPr>
              <a:t>Rigid needs for structure (small effect)</a:t>
            </a:r>
          </a:p>
          <a:p>
            <a:pPr lvl="2"/>
            <a:r>
              <a:rPr lang="en-GB" sz="1050">
                <a:ea typeface="Source Sans Pro" charset="0"/>
                <a:cs typeface="Source Sans Pro" charset="0"/>
              </a:rPr>
              <a:t>Effective use of coping skills (medium to large effects DBT-WCCL scales)</a:t>
            </a:r>
          </a:p>
          <a:p>
            <a:pPr lvl="1"/>
            <a:r>
              <a:rPr lang="en-GB" sz="1200">
                <a:ea typeface="Source Sans Pro" charset="0"/>
                <a:cs typeface="Source Sans Pro" charset="0"/>
              </a:rPr>
              <a:t>At </a:t>
            </a:r>
            <a:r>
              <a:rPr lang="en-GB" sz="1200" b="1">
                <a:ea typeface="Source Sans Pro" charset="0"/>
                <a:cs typeface="Source Sans Pro" charset="0"/>
              </a:rPr>
              <a:t>3-month follow-up</a:t>
            </a:r>
            <a:r>
              <a:rPr lang="en-GB" sz="1200">
                <a:ea typeface="Source Sans Pro" charset="0"/>
                <a:cs typeface="Source Sans Pro" charset="0"/>
              </a:rPr>
              <a:t>, the RO-DBT Skills Alone group showed significantly greater improvements in:</a:t>
            </a:r>
          </a:p>
          <a:p>
            <a:pPr lvl="2"/>
            <a:r>
              <a:rPr lang="en-GB" sz="1050">
                <a:ea typeface="Source Sans Pro" charset="0"/>
                <a:cs typeface="Source Sans Pro" charset="0"/>
              </a:rPr>
              <a:t>Global severity of psychological symptoms (large effect) </a:t>
            </a:r>
          </a:p>
          <a:p>
            <a:pPr lvl="2"/>
            <a:r>
              <a:rPr lang="en-GB" sz="1050">
                <a:ea typeface="Source Sans Pro" charset="0"/>
                <a:cs typeface="Source Sans Pro" charset="0"/>
              </a:rPr>
              <a:t>Rigid needs for structure (large effect)</a:t>
            </a:r>
          </a:p>
          <a:p>
            <a:pPr lvl="2"/>
            <a:r>
              <a:rPr lang="en-GB" sz="1050">
                <a:ea typeface="Source Sans Pro" charset="0"/>
                <a:cs typeface="Source Sans Pro" charset="0"/>
              </a:rPr>
              <a:t>Effective use of coping skills (large effects for both DBT-WCCL scales)</a:t>
            </a:r>
          </a:p>
          <a:p>
            <a:pPr lvl="2"/>
            <a:endParaRPr lang="en-GB" sz="1200">
              <a:ea typeface="Source Sans Pro" charset="0"/>
              <a:cs typeface="Source Sans Pro" charset="0"/>
            </a:endParaRPr>
          </a:p>
        </p:txBody>
      </p:sp>
      <p:grpSp>
        <p:nvGrpSpPr>
          <p:cNvPr id="14" name="Group 13">
            <a:extLst>
              <a:ext uri="{FF2B5EF4-FFF2-40B4-BE49-F238E27FC236}">
                <a16:creationId xmlns:a16="http://schemas.microsoft.com/office/drawing/2014/main" id="{A13E1BB0-22CF-634F-8E2D-68E65EDF0A2B}"/>
              </a:ext>
            </a:extLst>
          </p:cNvPr>
          <p:cNvGrpSpPr/>
          <p:nvPr/>
        </p:nvGrpSpPr>
        <p:grpSpPr>
          <a:xfrm>
            <a:off x="5582725" y="2000832"/>
            <a:ext cx="3640736" cy="3933011"/>
            <a:chOff x="7443634" y="1524776"/>
            <a:chExt cx="4854314" cy="5244014"/>
          </a:xfrm>
        </p:grpSpPr>
        <p:graphicFrame>
          <p:nvGraphicFramePr>
            <p:cNvPr id="6" name="Chart 5">
              <a:extLst>
                <a:ext uri="{FF2B5EF4-FFF2-40B4-BE49-F238E27FC236}">
                  <a16:creationId xmlns:a16="http://schemas.microsoft.com/office/drawing/2014/main" id="{8758D566-27F0-914E-A785-1BF18A1124CB}"/>
                </a:ext>
              </a:extLst>
            </p:cNvPr>
            <p:cNvGraphicFramePr>
              <a:graphicFrameLocks/>
            </p:cNvGraphicFramePr>
            <p:nvPr/>
          </p:nvGraphicFramePr>
          <p:xfrm>
            <a:off x="7443634" y="1524776"/>
            <a:ext cx="4854314" cy="5244014"/>
          </p:xfrm>
          <a:graphic>
            <a:graphicData uri="http://schemas.openxmlformats.org/drawingml/2006/chart">
              <c:chart xmlns:c="http://schemas.openxmlformats.org/drawingml/2006/chart" xmlns:r="http://schemas.openxmlformats.org/officeDocument/2006/relationships" r:id="rId4"/>
            </a:graphicData>
          </a:graphic>
        </p:graphicFrame>
        <p:grpSp>
          <p:nvGrpSpPr>
            <p:cNvPr id="13" name="Group 12">
              <a:extLst>
                <a:ext uri="{FF2B5EF4-FFF2-40B4-BE49-F238E27FC236}">
                  <a16:creationId xmlns:a16="http://schemas.microsoft.com/office/drawing/2014/main" id="{4117F939-641E-1F4A-93B3-5B8F3ADCA66A}"/>
                </a:ext>
              </a:extLst>
            </p:cNvPr>
            <p:cNvGrpSpPr/>
            <p:nvPr/>
          </p:nvGrpSpPr>
          <p:grpSpPr>
            <a:xfrm>
              <a:off x="7906215" y="4233652"/>
              <a:ext cx="4285785" cy="1273342"/>
              <a:chOff x="7906215" y="4233652"/>
              <a:chExt cx="4285785" cy="1273342"/>
            </a:xfrm>
          </p:grpSpPr>
          <p:sp>
            <p:nvSpPr>
              <p:cNvPr id="10" name="TextBox 9">
                <a:extLst>
                  <a:ext uri="{FF2B5EF4-FFF2-40B4-BE49-F238E27FC236}">
                    <a16:creationId xmlns:a16="http://schemas.microsoft.com/office/drawing/2014/main" id="{A66A1660-37D6-D94E-AAC9-9840F95BE961}"/>
                  </a:ext>
                </a:extLst>
              </p:cNvPr>
              <p:cNvSpPr txBox="1"/>
              <p:nvPr/>
            </p:nvSpPr>
            <p:spPr>
              <a:xfrm>
                <a:off x="9168159" y="4233652"/>
                <a:ext cx="970157" cy="307776"/>
              </a:xfrm>
              <a:prstGeom prst="rect">
                <a:avLst/>
              </a:prstGeom>
              <a:noFill/>
            </p:spPr>
            <p:txBody>
              <a:bodyPr wrap="square" rtlCol="0">
                <a:spAutoFit/>
              </a:bodyPr>
              <a:lstStyle/>
              <a:p>
                <a:r>
                  <a:rPr lang="en-US" sz="900"/>
                  <a:t>Large</a:t>
                </a:r>
              </a:p>
            </p:txBody>
          </p:sp>
          <p:sp>
            <p:nvSpPr>
              <p:cNvPr id="11" name="TextBox 10">
                <a:extLst>
                  <a:ext uri="{FF2B5EF4-FFF2-40B4-BE49-F238E27FC236}">
                    <a16:creationId xmlns:a16="http://schemas.microsoft.com/office/drawing/2014/main" id="{F6B1EC3C-49CF-1844-803F-1CBBA6FE0268}"/>
                  </a:ext>
                </a:extLst>
              </p:cNvPr>
              <p:cNvSpPr txBox="1"/>
              <p:nvPr/>
            </p:nvSpPr>
            <p:spPr>
              <a:xfrm>
                <a:off x="9168159" y="4772770"/>
                <a:ext cx="970157" cy="307776"/>
              </a:xfrm>
              <a:prstGeom prst="rect">
                <a:avLst/>
              </a:prstGeom>
              <a:noFill/>
            </p:spPr>
            <p:txBody>
              <a:bodyPr wrap="square" rtlCol="0">
                <a:spAutoFit/>
              </a:bodyPr>
              <a:lstStyle/>
              <a:p>
                <a:r>
                  <a:rPr lang="en-US" sz="900"/>
                  <a:t>Medium</a:t>
                </a:r>
              </a:p>
            </p:txBody>
          </p:sp>
          <p:sp>
            <p:nvSpPr>
              <p:cNvPr id="12" name="TextBox 11">
                <a:extLst>
                  <a:ext uri="{FF2B5EF4-FFF2-40B4-BE49-F238E27FC236}">
                    <a16:creationId xmlns:a16="http://schemas.microsoft.com/office/drawing/2014/main" id="{0F77E15B-9D00-0149-AEC9-C3B11AD424A9}"/>
                  </a:ext>
                </a:extLst>
              </p:cNvPr>
              <p:cNvSpPr txBox="1"/>
              <p:nvPr/>
            </p:nvSpPr>
            <p:spPr>
              <a:xfrm>
                <a:off x="9168160" y="5199218"/>
                <a:ext cx="970157" cy="307776"/>
              </a:xfrm>
              <a:prstGeom prst="rect">
                <a:avLst/>
              </a:prstGeom>
              <a:noFill/>
            </p:spPr>
            <p:txBody>
              <a:bodyPr wrap="square" rtlCol="0">
                <a:spAutoFit/>
              </a:bodyPr>
              <a:lstStyle/>
              <a:p>
                <a:r>
                  <a:rPr lang="en-US" sz="900"/>
                  <a:t>Small</a:t>
                </a:r>
              </a:p>
            </p:txBody>
          </p:sp>
          <p:cxnSp>
            <p:nvCxnSpPr>
              <p:cNvPr id="8" name="Straight Connector 7">
                <a:extLst>
                  <a:ext uri="{FF2B5EF4-FFF2-40B4-BE49-F238E27FC236}">
                    <a16:creationId xmlns:a16="http://schemas.microsoft.com/office/drawing/2014/main" id="{89FFE9C5-1C8C-274A-B3B7-B396C363CF62}"/>
                  </a:ext>
                </a:extLst>
              </p:cNvPr>
              <p:cNvCxnSpPr/>
              <p:nvPr/>
            </p:nvCxnSpPr>
            <p:spPr>
              <a:xfrm>
                <a:off x="7906215" y="5123818"/>
                <a:ext cx="42857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A4D074-8D80-E243-A5D6-02E10076259F}"/>
                  </a:ext>
                </a:extLst>
              </p:cNvPr>
              <p:cNvCxnSpPr/>
              <p:nvPr/>
            </p:nvCxnSpPr>
            <p:spPr>
              <a:xfrm>
                <a:off x="7906215" y="4529086"/>
                <a:ext cx="42857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5236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1836" y="937033"/>
            <a:ext cx="8724796" cy="994172"/>
          </a:xfrm>
        </p:spPr>
        <p:txBody>
          <a:bodyPr>
            <a:normAutofit/>
          </a:bodyPr>
          <a:lstStyle/>
          <a:p>
            <a:r>
              <a:rPr lang="en-GB" sz="3000" b="1">
                <a:latin typeface="Source Sans Pro" charset="0"/>
                <a:ea typeface="Source Sans Pro" charset="0"/>
                <a:cs typeface="Source Sans Pro" charset="0"/>
              </a:rPr>
              <a:t>RCT 1: </a:t>
            </a:r>
            <a:r>
              <a:rPr lang="en-GB" sz="3000">
                <a:solidFill>
                  <a:srgbClr val="E04510"/>
                </a:solidFill>
                <a:latin typeface="Source Sans Pro" charset="0"/>
                <a:ea typeface="Source Sans Pro" charset="0"/>
                <a:cs typeface="Source Sans Pro" charset="0"/>
              </a:rPr>
              <a:t>RODBT-E for Chronic Depression &amp; Overcontrolled Personality Disorders </a:t>
            </a:r>
            <a:r>
              <a:rPr lang="en-GB" sz="2325">
                <a:latin typeface="Source Sans Pro" charset="0"/>
                <a:ea typeface="Source Sans Pro" charset="0"/>
                <a:cs typeface="Source Sans Pro" charset="0"/>
              </a:rPr>
              <a:t>(Lynch et al., 2003)</a:t>
            </a:r>
            <a:endParaRPr lang="en-US" sz="3000">
              <a:latin typeface="Source Sans Pro" charset="0"/>
              <a:ea typeface="Source Sans Pro" charset="0"/>
              <a:cs typeface="Source Sans Pro" charset="0"/>
            </a:endParaRPr>
          </a:p>
        </p:txBody>
      </p:sp>
      <p:sp>
        <p:nvSpPr>
          <p:cNvPr id="3" name="Content Placeholder 2"/>
          <p:cNvSpPr>
            <a:spLocks noGrp="1"/>
          </p:cNvSpPr>
          <p:nvPr>
            <p:ph idx="1"/>
          </p:nvPr>
        </p:nvSpPr>
        <p:spPr>
          <a:xfrm>
            <a:off x="104876" y="2041426"/>
            <a:ext cx="6301118" cy="3751136"/>
          </a:xfrm>
        </p:spPr>
        <p:txBody>
          <a:bodyPr>
            <a:normAutofit fontScale="62500" lnSpcReduction="20000"/>
          </a:bodyPr>
          <a:lstStyle/>
          <a:p>
            <a:r>
              <a:rPr lang="en-GB">
                <a:latin typeface="Source Sans Pro" charset="0"/>
                <a:ea typeface="Source Sans Pro" charset="0"/>
                <a:cs typeface="Source Sans Pro" charset="0"/>
              </a:rPr>
              <a:t>Thirty-four chronically depressed individuals of 60 years or older (HAMD &gt; 18 or BDI &gt; 19) were randomized to </a:t>
            </a:r>
          </a:p>
          <a:p>
            <a:pPr lvl="1"/>
            <a:r>
              <a:rPr lang="en-GB">
                <a:latin typeface="Source Sans Pro" charset="0"/>
                <a:ea typeface="Source Sans Pro" charset="0"/>
                <a:cs typeface="Source Sans Pro" charset="0"/>
              </a:rPr>
              <a:t>MED: Medication (antidepressants) alone (n=17). Percentage with at least one PD: 18%</a:t>
            </a:r>
          </a:p>
          <a:p>
            <a:pPr lvl="1"/>
            <a:r>
              <a:rPr lang="en-GB">
                <a:latin typeface="Source Sans Pro" charset="0"/>
                <a:ea typeface="Source Sans Pro" charset="0"/>
                <a:cs typeface="Source Sans Pro" charset="0"/>
              </a:rPr>
              <a:t>RO DBT-Early + MED: Two presentations of 14 weeks of RO DBT-E &amp; telephone contact plus antidepressants (n=17). Percentage with at least one PD: 45%</a:t>
            </a:r>
          </a:p>
          <a:p>
            <a:pPr lvl="1"/>
            <a:endParaRPr lang="en-GB">
              <a:latin typeface="Source Sans Pro" charset="0"/>
              <a:ea typeface="Source Sans Pro" charset="0"/>
              <a:cs typeface="Source Sans Pro" charset="0"/>
            </a:endParaRPr>
          </a:p>
          <a:p>
            <a:pPr>
              <a:lnSpc>
                <a:spcPct val="110000"/>
              </a:lnSpc>
            </a:pPr>
            <a:r>
              <a:rPr lang="en-GB">
                <a:latin typeface="Source Sans Pro" charset="0"/>
                <a:ea typeface="Source Sans Pro" charset="0"/>
                <a:cs typeface="Source Sans Pro" charset="0"/>
              </a:rPr>
              <a:t>Results: at the end of treatment, 71% of RODBT patients were in remission, in contrast to 46% of controls </a:t>
            </a:r>
          </a:p>
          <a:p>
            <a:pPr lvl="1">
              <a:lnSpc>
                <a:spcPct val="120000"/>
              </a:lnSpc>
            </a:pPr>
            <a:r>
              <a:rPr lang="en-GB">
                <a:latin typeface="Source Sans Pro" charset="0"/>
                <a:ea typeface="Source Sans Pro" charset="0"/>
                <a:cs typeface="Source Sans Pro" charset="0"/>
              </a:rPr>
              <a:t>This went up to 75% remission in RO DBT compared to 31% among controls at 6-month follow-up – a significant difference.</a:t>
            </a:r>
          </a:p>
          <a:p>
            <a:pPr lvl="1">
              <a:lnSpc>
                <a:spcPct val="120000"/>
              </a:lnSpc>
            </a:pPr>
            <a:r>
              <a:rPr lang="en-GB">
                <a:latin typeface="Source Sans Pro" charset="0"/>
                <a:ea typeface="Source Sans Pro" charset="0"/>
                <a:cs typeface="Source Sans Pro" charset="0"/>
              </a:rPr>
              <a:t>Only patients in the RO DBT group reported changes in personality style associated with fears of being liked by others and increases in adaptive coping – both maintained at 6 month follow-up</a:t>
            </a:r>
          </a:p>
          <a:p>
            <a:pPr>
              <a:lnSpc>
                <a:spcPct val="120000"/>
              </a:lnSpc>
            </a:pPr>
            <a:endParaRPr lang="en-GB">
              <a:latin typeface="Source Sans Pro" charset="0"/>
              <a:ea typeface="Source Sans Pro" charset="0"/>
              <a:cs typeface="Source Sans Pro" charset="0"/>
            </a:endParaRPr>
          </a:p>
          <a:p>
            <a:pPr marL="0" indent="0">
              <a:lnSpc>
                <a:spcPct val="120000"/>
              </a:lnSpc>
              <a:buNone/>
            </a:pPr>
            <a:endParaRPr lang="en-GB">
              <a:latin typeface="Source Sans Pro" charset="0"/>
              <a:ea typeface="Source Sans Pro" charset="0"/>
              <a:cs typeface="Source Sans Pro" charset="0"/>
            </a:endParaRPr>
          </a:p>
          <a:p>
            <a:pPr>
              <a:lnSpc>
                <a:spcPct val="120000"/>
              </a:lnSpc>
            </a:pPr>
            <a:endParaRPr lang="en-US">
              <a:latin typeface="Source Sans Pro" charset="0"/>
              <a:ea typeface="Source Sans Pro" charset="0"/>
              <a:cs typeface="Source Sans Pro" charset="0"/>
            </a:endParaRPr>
          </a:p>
        </p:txBody>
      </p:sp>
      <p:graphicFrame>
        <p:nvGraphicFramePr>
          <p:cNvPr id="7" name="Chart 6">
            <a:extLst>
              <a:ext uri="{FF2B5EF4-FFF2-40B4-BE49-F238E27FC236}">
                <a16:creationId xmlns:a16="http://schemas.microsoft.com/office/drawing/2014/main" id="{234346A4-71FF-4E8E-8726-9A78C0A7BEBD}"/>
              </a:ext>
            </a:extLst>
          </p:cNvPr>
          <p:cNvGraphicFramePr/>
          <p:nvPr/>
        </p:nvGraphicFramePr>
        <p:xfrm>
          <a:off x="6316612" y="2041426"/>
          <a:ext cx="2722513" cy="3631623"/>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67847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D19CD-AD0B-461B-9430-27156B963B64}"/>
              </a:ext>
            </a:extLst>
          </p:cNvPr>
          <p:cNvSpPr>
            <a:spLocks noGrp="1"/>
          </p:cNvSpPr>
          <p:nvPr>
            <p:ph type="title"/>
          </p:nvPr>
        </p:nvSpPr>
        <p:spPr>
          <a:xfrm>
            <a:off x="233695" y="897206"/>
            <a:ext cx="8676611" cy="994172"/>
          </a:xfrm>
        </p:spPr>
        <p:txBody>
          <a:bodyPr>
            <a:normAutofit/>
          </a:bodyPr>
          <a:lstStyle/>
          <a:p>
            <a:r>
              <a:rPr lang="en-GB" sz="3000" b="1">
                <a:latin typeface="Source Sans Pro" panose="020B0503030403020204" pitchFamily="34" charset="0"/>
                <a:ea typeface="Source Sans Pro" charset="0"/>
                <a:cs typeface="Source Sans Pro" charset="0"/>
              </a:rPr>
              <a:t>RCT2: </a:t>
            </a:r>
            <a:r>
              <a:rPr lang="en-GB" sz="3000">
                <a:solidFill>
                  <a:srgbClr val="E04510"/>
                </a:solidFill>
                <a:latin typeface="Source Sans Pro" panose="020B0503030403020204" pitchFamily="34" charset="0"/>
                <a:ea typeface="Source Sans Pro" charset="0"/>
                <a:cs typeface="Source Sans Pro" charset="0"/>
              </a:rPr>
              <a:t>RODBT-E2 for Chronic Depression &amp; Overcontrolled Personality Disorders </a:t>
            </a:r>
            <a:r>
              <a:rPr lang="en-GB" sz="2100">
                <a:latin typeface="Source Sans Pro" panose="020B0503030403020204" pitchFamily="34" charset="0"/>
                <a:ea typeface="Source Sans Pro" charset="0"/>
                <a:cs typeface="Source Sans Pro" charset="0"/>
              </a:rPr>
              <a:t>(Lynch et al., 2007)</a:t>
            </a:r>
            <a:endParaRPr lang="en-GB">
              <a:latin typeface="Source Sans Pro" panose="020B0503030403020204" pitchFamily="34" charset="0"/>
            </a:endParaRPr>
          </a:p>
        </p:txBody>
      </p:sp>
      <p:sp>
        <p:nvSpPr>
          <p:cNvPr id="3" name="Content Placeholder 2">
            <a:extLst>
              <a:ext uri="{FF2B5EF4-FFF2-40B4-BE49-F238E27FC236}">
                <a16:creationId xmlns:a16="http://schemas.microsoft.com/office/drawing/2014/main" id="{EAF7FB58-C435-48E6-8E3C-66C9A188E3B6}"/>
              </a:ext>
            </a:extLst>
          </p:cNvPr>
          <p:cNvSpPr>
            <a:spLocks noGrp="1"/>
          </p:cNvSpPr>
          <p:nvPr>
            <p:ph idx="1"/>
          </p:nvPr>
        </p:nvSpPr>
        <p:spPr>
          <a:xfrm>
            <a:off x="233695" y="2143125"/>
            <a:ext cx="5460040" cy="3583782"/>
          </a:xfrm>
        </p:spPr>
        <p:txBody>
          <a:bodyPr>
            <a:normAutofit fontScale="55000" lnSpcReduction="20000"/>
          </a:bodyPr>
          <a:lstStyle/>
          <a:p>
            <a:r>
              <a:rPr lang="en-GB">
                <a:latin typeface="Source Sans Pro" charset="0"/>
                <a:ea typeface="Source Sans Pro" charset="0"/>
                <a:cs typeface="Source Sans Pro" charset="0"/>
              </a:rPr>
              <a:t>Thirty-seven treatment resistant depressed patients (HAMD &gt; 18) over 55 years old with comorbid PD were randomized to</a:t>
            </a:r>
          </a:p>
          <a:p>
            <a:pPr lvl="1"/>
            <a:r>
              <a:rPr lang="en-GB">
                <a:latin typeface="Source Sans Pro" charset="0"/>
                <a:ea typeface="Source Sans Pro" charset="0"/>
                <a:cs typeface="Source Sans Pro" charset="0"/>
              </a:rPr>
              <a:t>MED + CARE: antidepressant plus general psychiatric care (n=14)</a:t>
            </a:r>
          </a:p>
          <a:p>
            <a:pPr lvl="1"/>
            <a:r>
              <a:rPr lang="en-GB">
                <a:latin typeface="Source Sans Pro" charset="0"/>
                <a:ea typeface="Source Sans Pro" charset="0"/>
                <a:cs typeface="Source Sans Pro" charset="0"/>
              </a:rPr>
              <a:t>RODBT-E2: 24 weeks of RODBT-E2 (weekly 2-hour skills class and 1-hour individual) plus antidepressant medication (n=21)</a:t>
            </a:r>
          </a:p>
          <a:p>
            <a:pPr marL="0" indent="0">
              <a:buNone/>
            </a:pPr>
            <a:endParaRPr lang="en-GB">
              <a:latin typeface="Source Sans Pro" charset="0"/>
              <a:ea typeface="Source Sans Pro" charset="0"/>
              <a:cs typeface="Source Sans Pro" charset="0"/>
            </a:endParaRPr>
          </a:p>
          <a:p>
            <a:r>
              <a:rPr lang="en-GB">
                <a:latin typeface="Source Sans Pro" charset="0"/>
                <a:ea typeface="Source Sans Pro" charset="0"/>
                <a:cs typeface="Source Sans Pro" charset="0"/>
              </a:rPr>
              <a:t>Results: 71% of RO-DBT recipients were in remission post-treatment compared with 50% of controls</a:t>
            </a:r>
          </a:p>
          <a:p>
            <a:pPr lvl="1"/>
            <a:r>
              <a:rPr lang="en-GB">
                <a:latin typeface="Source Sans Pro" charset="0"/>
                <a:ea typeface="Source Sans Pro" charset="0"/>
                <a:cs typeface="Source Sans Pro" charset="0"/>
              </a:rPr>
              <a:t>This trend that was maintained at 3-month follow-up but levelled at 6-month follow-up, </a:t>
            </a:r>
          </a:p>
          <a:p>
            <a:pPr lvl="1"/>
            <a:r>
              <a:rPr lang="en-GB">
                <a:latin typeface="Source Sans Pro" charset="0"/>
                <a:ea typeface="Source Sans Pro" charset="0"/>
                <a:cs typeface="Source Sans Pro" charset="0"/>
              </a:rPr>
              <a:t>RO DBT participants demonstrated significant improvements in personality dysfunction (interpersonal aggression, interpersonal sensitivity) compared to the control group, and these advantages were maintained at 6-month follow-up</a:t>
            </a:r>
            <a:endParaRPr lang="en-GB"/>
          </a:p>
        </p:txBody>
      </p:sp>
      <p:graphicFrame>
        <p:nvGraphicFramePr>
          <p:cNvPr id="7" name="Chart 6">
            <a:extLst>
              <a:ext uri="{FF2B5EF4-FFF2-40B4-BE49-F238E27FC236}">
                <a16:creationId xmlns:a16="http://schemas.microsoft.com/office/drawing/2014/main" id="{1C5D284D-91EA-47A3-87D0-F5DE13A352C2}"/>
              </a:ext>
            </a:extLst>
          </p:cNvPr>
          <p:cNvGraphicFramePr/>
          <p:nvPr/>
        </p:nvGraphicFramePr>
        <p:xfrm>
          <a:off x="5693735" y="2143125"/>
          <a:ext cx="3329763" cy="3583782"/>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D719EE71-A3C4-454B-9E71-C22461A411FE}"/>
              </a:ext>
            </a:extLst>
          </p:cNvPr>
          <p:cNvSpPr/>
          <p:nvPr/>
        </p:nvSpPr>
        <p:spPr>
          <a:xfrm>
            <a:off x="6784522" y="3024868"/>
            <a:ext cx="2125784" cy="17879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custDataLst>
      <p:tags r:id="rId1"/>
    </p:custDataLst>
    <p:extLst>
      <p:ext uri="{BB962C8B-B14F-4D97-AF65-F5344CB8AC3E}">
        <p14:creationId xmlns:p14="http://schemas.microsoft.com/office/powerpoint/2010/main" val="391579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8" grpId="1"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13840" y="1131094"/>
            <a:ext cx="8201510" cy="994172"/>
          </a:xfrm>
        </p:spPr>
        <p:txBody>
          <a:bodyPr>
            <a:normAutofit fontScale="90000"/>
          </a:bodyPr>
          <a:lstStyle/>
          <a:p>
            <a:r>
              <a:rPr lang="en-GB" b="1"/>
              <a:t>RCT 3: </a:t>
            </a:r>
            <a:r>
              <a:rPr lang="en-GB">
                <a:solidFill>
                  <a:srgbClr val="E04510"/>
                </a:solidFill>
              </a:rPr>
              <a:t>REFRAMED: multi-site randomized controlled trial </a:t>
            </a:r>
            <a:r>
              <a:rPr lang="en-GB" sz="2100"/>
              <a:t>(Lynch et al., 2015; 2018)</a:t>
            </a:r>
            <a:endParaRPr lang="en-GB"/>
          </a:p>
        </p:txBody>
      </p:sp>
      <p:sp>
        <p:nvSpPr>
          <p:cNvPr id="3" name="Content Placeholder 2"/>
          <p:cNvSpPr>
            <a:spLocks noGrp="1"/>
          </p:cNvSpPr>
          <p:nvPr>
            <p:ph sz="half" idx="1"/>
          </p:nvPr>
        </p:nvSpPr>
        <p:spPr>
          <a:xfrm>
            <a:off x="313841" y="2162209"/>
            <a:ext cx="6580899" cy="3103756"/>
          </a:xfrm>
        </p:spPr>
        <p:txBody>
          <a:bodyPr>
            <a:normAutofit fontScale="85000" lnSpcReduction="10000"/>
          </a:bodyPr>
          <a:lstStyle/>
          <a:p>
            <a:r>
              <a:rPr lang="en-GB" sz="1800" b="1">
                <a:latin typeface="Source Sans Pro" panose="020B0503030403020204" pitchFamily="34" charset="0"/>
              </a:rPr>
              <a:t>Funded</a:t>
            </a:r>
            <a:r>
              <a:rPr lang="en-GB" sz="1800">
                <a:latin typeface="Source Sans Pro" panose="020B0503030403020204" pitchFamily="34" charset="0"/>
              </a:rPr>
              <a:t> by the National Institute for Health Research </a:t>
            </a:r>
            <a:r>
              <a:rPr lang="mr-IN" sz="1800">
                <a:latin typeface="Source Sans Pro" panose="020B0503030403020204" pitchFamily="34" charset="0"/>
              </a:rPr>
              <a:t>–</a:t>
            </a:r>
            <a:r>
              <a:rPr lang="en-GB" sz="1800">
                <a:latin typeface="Source Sans Pro" panose="020B0503030403020204" pitchFamily="34" charset="0"/>
              </a:rPr>
              <a:t> Efficacy &amp; Mechanisms Evaluations (NIHR-EME)</a:t>
            </a:r>
          </a:p>
          <a:p>
            <a:r>
              <a:rPr lang="en-GB" sz="1800" b="1">
                <a:latin typeface="Source Sans Pro" panose="020B0503030403020204" pitchFamily="34" charset="0"/>
              </a:rPr>
              <a:t>Aim</a:t>
            </a:r>
            <a:r>
              <a:rPr lang="en-GB" sz="1800">
                <a:latin typeface="Source Sans Pro" panose="020B0503030403020204" pitchFamily="34" charset="0"/>
              </a:rPr>
              <a:t>: Test efficacy and mechanisms of RO DBT versus Treatment as Usual (TAU) for patients with t</a:t>
            </a:r>
            <a:r>
              <a:rPr lang="en-GB" sz="1800">
                <a:latin typeface="Source Sans Pro" panose="020B0503030403020204" pitchFamily="34" charset="0"/>
                <a:ea typeface="Source Sans Pro" charset="0"/>
                <a:cs typeface="Source Sans Pro" charset="0"/>
              </a:rPr>
              <a:t>reatment resistant depression </a:t>
            </a:r>
            <a:endParaRPr lang="en-GB" sz="1800">
              <a:latin typeface="Source Sans Pro" panose="020B0503030403020204" pitchFamily="34" charset="0"/>
            </a:endParaRPr>
          </a:p>
          <a:p>
            <a:r>
              <a:rPr lang="en-GB" sz="1800" b="1">
                <a:latin typeface="Source Sans Pro" charset="0"/>
                <a:ea typeface="Source Sans Pro" charset="0"/>
                <a:cs typeface="Source Sans Pro" charset="0"/>
              </a:rPr>
              <a:t>Setting</a:t>
            </a:r>
            <a:r>
              <a:rPr lang="en-GB" sz="1800">
                <a:latin typeface="Source Sans Pro" charset="0"/>
                <a:ea typeface="Source Sans Pro" charset="0"/>
                <a:cs typeface="Source Sans Pro" charset="0"/>
              </a:rPr>
              <a:t>: Three treatment sites in UK: Dorset, Hampshire, North Wales</a:t>
            </a:r>
            <a:endParaRPr lang="en-GB" sz="1800">
              <a:latin typeface="Source Sans Pro" panose="020B0503030403020204" pitchFamily="34" charset="0"/>
            </a:endParaRPr>
          </a:p>
          <a:p>
            <a:r>
              <a:rPr lang="en-GB" sz="1800" b="1">
                <a:latin typeface="Source Sans Pro" panose="020B0503030403020204" pitchFamily="34" charset="0"/>
              </a:rPr>
              <a:t>Sample</a:t>
            </a:r>
            <a:r>
              <a:rPr lang="en-GB" sz="1800">
                <a:latin typeface="Source Sans Pro" panose="020B0503030403020204" pitchFamily="34" charset="0"/>
              </a:rPr>
              <a:t>: 250 treatment-resistant depressed patients (HAMD &gt; 14) </a:t>
            </a:r>
          </a:p>
          <a:p>
            <a:pPr lvl="1"/>
            <a:r>
              <a:rPr lang="en-GB" sz="1425">
                <a:latin typeface="Source Sans Pro" pitchFamily="34" charset="0"/>
              </a:rPr>
              <a:t>Includes the most difficult-to-treat clients (suicidal, chronic, PD, older). </a:t>
            </a:r>
          </a:p>
          <a:p>
            <a:r>
              <a:rPr lang="en-GB" sz="1800" b="1">
                <a:latin typeface="Source Sans Pro" panose="020B0503030403020204" pitchFamily="34" charset="0"/>
              </a:rPr>
              <a:t>Treatments</a:t>
            </a:r>
            <a:r>
              <a:rPr lang="en-GB" sz="1800">
                <a:latin typeface="Source Sans Pro" panose="020B0503030403020204" pitchFamily="34" charset="0"/>
              </a:rPr>
              <a:t>: patients were randomized to</a:t>
            </a:r>
          </a:p>
          <a:p>
            <a:pPr lvl="1"/>
            <a:r>
              <a:rPr lang="en-GB" sz="1425">
                <a:latin typeface="Source Sans Pro" panose="020B0503030403020204" pitchFamily="34" charset="0"/>
              </a:rPr>
              <a:t>RO DBT (weekly individual therapy + skills class for 7 months) : n=162</a:t>
            </a:r>
          </a:p>
          <a:p>
            <a:pPr lvl="1"/>
            <a:r>
              <a:rPr lang="en-GB" sz="1425">
                <a:latin typeface="Source Sans Pro" panose="020B0503030403020204" pitchFamily="34" charset="0"/>
              </a:rPr>
              <a:t>TAU (any treatment patients were offered through the National Health Service): n=88</a:t>
            </a:r>
          </a:p>
          <a:p>
            <a:pPr lvl="1"/>
            <a:r>
              <a:rPr lang="en-GB" sz="1425">
                <a:latin typeface="Source Sans Pro" panose="020B0503030403020204" pitchFamily="34" charset="0"/>
              </a:rPr>
              <a:t>More patients were allocated to the RO DBT condition in order to study mechanisms of change</a:t>
            </a:r>
          </a:p>
        </p:txBody>
      </p:sp>
      <p:sp>
        <p:nvSpPr>
          <p:cNvPr id="16" name="Content Placeholder 15"/>
          <p:cNvSpPr>
            <a:spLocks noGrp="1"/>
          </p:cNvSpPr>
          <p:nvPr>
            <p:ph sz="half" idx="2"/>
          </p:nvPr>
        </p:nvSpPr>
        <p:spPr>
          <a:xfrm>
            <a:off x="313840" y="5190689"/>
            <a:ext cx="8589091" cy="534423"/>
          </a:xfrm>
        </p:spPr>
        <p:txBody>
          <a:bodyPr>
            <a:noAutofit/>
          </a:bodyPr>
          <a:lstStyle/>
          <a:p>
            <a:r>
              <a:rPr lang="en-GB" sz="1800" b="1">
                <a:latin typeface="Source Sans Pro" charset="0"/>
                <a:ea typeface="Source Sans Pro" charset="0"/>
                <a:cs typeface="Source Sans Pro" charset="0"/>
              </a:rPr>
              <a:t>Assessments</a:t>
            </a:r>
            <a:r>
              <a:rPr lang="en-GB" sz="1800">
                <a:latin typeface="Source Sans Pro" charset="0"/>
                <a:ea typeface="Source Sans Pro" charset="0"/>
                <a:cs typeface="Source Sans Pro" charset="0"/>
              </a:rPr>
              <a:t> at baseline, 7 months (post-treatment), and 12 and 18 months following randomization</a:t>
            </a:r>
          </a:p>
          <a:p>
            <a:endParaRPr lang="en-GB" sz="1800">
              <a:latin typeface="Source Sans Pro" charset="0"/>
              <a:ea typeface="Source Sans Pro" charset="0"/>
              <a:cs typeface="Source Sans Pro" charset="0"/>
            </a:endParaRPr>
          </a:p>
        </p:txBody>
      </p:sp>
      <p:graphicFrame>
        <p:nvGraphicFramePr>
          <p:cNvPr id="5" name="Diagram 4"/>
          <p:cNvGraphicFramePr/>
          <p:nvPr/>
        </p:nvGraphicFramePr>
        <p:xfrm>
          <a:off x="6894739" y="3110797"/>
          <a:ext cx="2198234" cy="16040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25580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Graphic spid="5" grpId="0">
        <p:bldAsOne/>
      </p:bldGraphic>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265815" y="1017103"/>
            <a:ext cx="8234150" cy="624705"/>
          </a:xfrm>
        </p:spPr>
        <p:txBody>
          <a:bodyPr>
            <a:normAutofit fontScale="90000"/>
          </a:bodyPr>
          <a:lstStyle/>
          <a:p>
            <a:r>
              <a:rPr lang="en-GB" err="1">
                <a:solidFill>
                  <a:srgbClr val="E04510"/>
                </a:solidFill>
                <a:latin typeface="Source Sans Pro" charset="0"/>
                <a:ea typeface="Source Sans Pro" charset="0"/>
                <a:cs typeface="Source Sans Pro" charset="0"/>
              </a:rPr>
              <a:t>RefraMED</a:t>
            </a:r>
            <a:r>
              <a:rPr lang="en-GB">
                <a:solidFill>
                  <a:srgbClr val="E04510"/>
                </a:solidFill>
                <a:latin typeface="Source Sans Pro" charset="0"/>
                <a:ea typeface="Source Sans Pro" charset="0"/>
                <a:cs typeface="Source Sans Pro" charset="0"/>
              </a:rPr>
              <a:t> Study Co-Morbidity Rates </a:t>
            </a:r>
            <a:br>
              <a:rPr lang="en-GB">
                <a:solidFill>
                  <a:srgbClr val="E04510"/>
                </a:solidFill>
                <a:latin typeface="Source Sans Pro" charset="0"/>
                <a:ea typeface="Source Sans Pro" charset="0"/>
                <a:cs typeface="Source Sans Pro" charset="0"/>
              </a:rPr>
            </a:br>
            <a:r>
              <a:rPr lang="en-GB" sz="1500">
                <a:latin typeface="Source Sans Pro" charset="0"/>
                <a:ea typeface="Source Sans Pro" charset="0"/>
                <a:cs typeface="Source Sans Pro" charset="0"/>
              </a:rPr>
              <a:t>(Lynch et al., 2018)</a:t>
            </a:r>
            <a:endParaRPr lang="en-GB">
              <a:solidFill>
                <a:srgbClr val="E04510"/>
              </a:solidFill>
              <a:latin typeface="Source Sans Pro" charset="0"/>
              <a:ea typeface="Source Sans Pro" charset="0"/>
              <a:cs typeface="Source Sans Pro" charset="0"/>
            </a:endParaRPr>
          </a:p>
        </p:txBody>
      </p:sp>
      <p:graphicFrame>
        <p:nvGraphicFramePr>
          <p:cNvPr id="7" name="Chart 6">
            <a:extLst>
              <a:ext uri="{FF2B5EF4-FFF2-40B4-BE49-F238E27FC236}">
                <a16:creationId xmlns:a16="http://schemas.microsoft.com/office/drawing/2014/main" id="{7E3A4B10-B057-4838-A511-94B508ABFFEC}"/>
              </a:ext>
            </a:extLst>
          </p:cNvPr>
          <p:cNvGraphicFramePr>
            <a:graphicFrameLocks/>
          </p:cNvGraphicFramePr>
          <p:nvPr/>
        </p:nvGraphicFramePr>
        <p:xfrm>
          <a:off x="5221061" y="1723921"/>
          <a:ext cx="3468251" cy="18388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35FE11D6-D4BD-4907-9468-F8AC23A8F913}"/>
              </a:ext>
            </a:extLst>
          </p:cNvPr>
          <p:cNvGraphicFramePr>
            <a:graphicFrameLocks/>
          </p:cNvGraphicFramePr>
          <p:nvPr/>
        </p:nvGraphicFramePr>
        <p:xfrm>
          <a:off x="5221061" y="3726997"/>
          <a:ext cx="3468251" cy="2006216"/>
        </p:xfrm>
        <a:graphic>
          <a:graphicData uri="http://schemas.openxmlformats.org/drawingml/2006/chart">
            <c:chart xmlns:c="http://schemas.openxmlformats.org/drawingml/2006/chart" xmlns:r="http://schemas.openxmlformats.org/officeDocument/2006/relationships" r:id="rId5"/>
          </a:graphicData>
        </a:graphic>
      </p:graphicFrame>
      <p:sp>
        <p:nvSpPr>
          <p:cNvPr id="9" name="Content Placeholder 2"/>
          <p:cNvSpPr txBox="1">
            <a:spLocks/>
          </p:cNvSpPr>
          <p:nvPr/>
        </p:nvSpPr>
        <p:spPr>
          <a:xfrm>
            <a:off x="265814" y="1802592"/>
            <a:ext cx="4791962" cy="410171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a:t>Of a sample of 250 chronically depressed patients: </a:t>
            </a:r>
          </a:p>
          <a:p>
            <a:r>
              <a:rPr lang="en-GB" sz="1500" b="1"/>
              <a:t>Only 4% </a:t>
            </a:r>
            <a:r>
              <a:rPr lang="en-GB" sz="1500"/>
              <a:t>of patients did not meet criteria for a comorbid mental health or personality disorder</a:t>
            </a:r>
          </a:p>
          <a:p>
            <a:endParaRPr lang="en-GB" sz="1500"/>
          </a:p>
          <a:p>
            <a:r>
              <a:rPr lang="en-GB" sz="1500" b="1"/>
              <a:t>87% of patients </a:t>
            </a:r>
            <a:r>
              <a:rPr lang="en-GB" sz="1500"/>
              <a:t>reported at least one other mental health disorder</a:t>
            </a:r>
          </a:p>
          <a:p>
            <a:r>
              <a:rPr lang="en-GB" sz="1500">
                <a:solidFill>
                  <a:srgbClr val="E04510"/>
                </a:solidFill>
              </a:rPr>
              <a:t>The two most common disorders were </a:t>
            </a:r>
          </a:p>
          <a:p>
            <a:pPr lvl="1"/>
            <a:r>
              <a:rPr lang="en-GB" sz="1350">
                <a:solidFill>
                  <a:srgbClr val="E04510"/>
                </a:solidFill>
              </a:rPr>
              <a:t>Social phobia (80%)</a:t>
            </a:r>
          </a:p>
          <a:p>
            <a:pPr lvl="1"/>
            <a:r>
              <a:rPr lang="en-GB" sz="1350">
                <a:solidFill>
                  <a:srgbClr val="E04510"/>
                </a:solidFill>
              </a:rPr>
              <a:t>Specific Phobia (63%)</a:t>
            </a:r>
          </a:p>
          <a:p>
            <a:endParaRPr lang="en-GB" sz="1500"/>
          </a:p>
          <a:p>
            <a:r>
              <a:rPr lang="en-GB" sz="1500" b="1"/>
              <a:t>79% of patients </a:t>
            </a:r>
            <a:r>
              <a:rPr lang="en-GB" sz="1500"/>
              <a:t>reported at least one personality disorder</a:t>
            </a:r>
          </a:p>
          <a:p>
            <a:r>
              <a:rPr lang="en-GB" sz="1500">
                <a:solidFill>
                  <a:srgbClr val="E04510"/>
                </a:solidFill>
              </a:rPr>
              <a:t>The two most common personality disorders (PDs) were </a:t>
            </a:r>
          </a:p>
          <a:p>
            <a:pPr lvl="1"/>
            <a:r>
              <a:rPr lang="en-GB" sz="1350">
                <a:solidFill>
                  <a:srgbClr val="E04510"/>
                </a:solidFill>
              </a:rPr>
              <a:t>Avoidant PD (54%) </a:t>
            </a:r>
          </a:p>
          <a:p>
            <a:pPr lvl="1"/>
            <a:r>
              <a:rPr lang="en-GB" sz="1350">
                <a:solidFill>
                  <a:srgbClr val="E04510"/>
                </a:solidFill>
              </a:rPr>
              <a:t>Obsessive-compulsive PD (47%)</a:t>
            </a:r>
          </a:p>
        </p:txBody>
      </p:sp>
    </p:spTree>
    <p:custDataLst>
      <p:tags r:id="rId1"/>
    </p:custDataLst>
    <p:extLst>
      <p:ext uri="{BB962C8B-B14F-4D97-AF65-F5344CB8AC3E}">
        <p14:creationId xmlns:p14="http://schemas.microsoft.com/office/powerpoint/2010/main" val="408990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4155" y="983463"/>
            <a:ext cx="8324432" cy="994172"/>
          </a:xfrm>
        </p:spPr>
        <p:txBody>
          <a:bodyPr>
            <a:normAutofit fontScale="90000"/>
          </a:bodyPr>
          <a:lstStyle/>
          <a:p>
            <a:r>
              <a:rPr lang="en-GB">
                <a:solidFill>
                  <a:srgbClr val="E04510"/>
                </a:solidFill>
                <a:latin typeface="Source Sans Pro" charset="0"/>
                <a:ea typeface="Source Sans Pro" charset="0"/>
                <a:cs typeface="Source Sans Pro" charset="0"/>
              </a:rPr>
              <a:t>Does RO-DBT work for Refractory Depression?</a:t>
            </a:r>
            <a:endParaRPr lang="en-US">
              <a:solidFill>
                <a:srgbClr val="E04510"/>
              </a:solidFill>
              <a:latin typeface="Source Sans Pro" charset="0"/>
              <a:ea typeface="Source Sans Pro" charset="0"/>
              <a:cs typeface="Source Sans Pro" charset="0"/>
            </a:endParaRPr>
          </a:p>
        </p:txBody>
      </p:sp>
      <p:graphicFrame>
        <p:nvGraphicFramePr>
          <p:cNvPr id="11" name="Content Placeholder 10"/>
          <p:cNvGraphicFramePr>
            <a:graphicFrameLocks noGrp="1"/>
          </p:cNvGraphicFramePr>
          <p:nvPr>
            <p:ph idx="1"/>
          </p:nvPr>
        </p:nvGraphicFramePr>
        <p:xfrm>
          <a:off x="492919" y="1997150"/>
          <a:ext cx="5136671" cy="36101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Table 11"/>
          <p:cNvGraphicFramePr>
            <a:graphicFrameLocks noGrp="1"/>
          </p:cNvGraphicFramePr>
          <p:nvPr/>
        </p:nvGraphicFramePr>
        <p:xfrm>
          <a:off x="6448288" y="3313226"/>
          <a:ext cx="2421895" cy="1562472"/>
        </p:xfrm>
        <a:graphic>
          <a:graphicData uri="http://schemas.openxmlformats.org/drawingml/2006/table">
            <a:tbl>
              <a:tblPr firstRow="1" firstCol="1" bandRow="1">
                <a:tableStyleId>{69012ECD-51FC-41F1-AA8D-1B2483CD663E}</a:tableStyleId>
              </a:tblPr>
              <a:tblGrid>
                <a:gridCol w="928755">
                  <a:extLst>
                    <a:ext uri="{9D8B030D-6E8A-4147-A177-3AD203B41FA5}">
                      <a16:colId xmlns:a16="http://schemas.microsoft.com/office/drawing/2014/main" val="20000"/>
                    </a:ext>
                  </a:extLst>
                </a:gridCol>
                <a:gridCol w="1493140">
                  <a:extLst>
                    <a:ext uri="{9D8B030D-6E8A-4147-A177-3AD203B41FA5}">
                      <a16:colId xmlns:a16="http://schemas.microsoft.com/office/drawing/2014/main" val="20001"/>
                    </a:ext>
                  </a:extLst>
                </a:gridCol>
              </a:tblGrid>
              <a:tr h="525780">
                <a:tc gridSpan="2">
                  <a:txBody>
                    <a:bodyPr/>
                    <a:lstStyle/>
                    <a:p>
                      <a:r>
                        <a:rPr lang="en-GB" sz="1500"/>
                        <a:t>Effect</a:t>
                      </a:r>
                      <a:r>
                        <a:rPr lang="en-GB" sz="1500" baseline="0"/>
                        <a:t> sizes between group difference</a:t>
                      </a:r>
                      <a:endParaRPr lang="en-US" sz="1500"/>
                    </a:p>
                  </a:txBody>
                  <a:tcPr marL="68580" marR="68580" marT="34290" marB="34290"/>
                </a:tc>
                <a:tc hMerge="1">
                  <a:txBody>
                    <a:bodyPr/>
                    <a:lstStyle/>
                    <a:p>
                      <a:endParaRPr lang="en-US" sz="2000"/>
                    </a:p>
                  </a:txBody>
                  <a:tcPr/>
                </a:tc>
                <a:extLst>
                  <a:ext uri="{0D108BD9-81ED-4DB2-BD59-A6C34878D82A}">
                    <a16:rowId xmlns:a16="http://schemas.microsoft.com/office/drawing/2014/main" val="10000"/>
                  </a:ext>
                </a:extLst>
              </a:tr>
              <a:tr h="345564">
                <a:tc>
                  <a:txBody>
                    <a:bodyPr/>
                    <a:lstStyle/>
                    <a:p>
                      <a:r>
                        <a:rPr lang="en-GB" sz="1500"/>
                        <a:t>Month 7</a:t>
                      </a:r>
                      <a:endParaRPr lang="en-US" sz="1500"/>
                    </a:p>
                  </a:txBody>
                  <a:tcPr marL="68580" marR="68580" marT="34290" marB="34290"/>
                </a:tc>
                <a:tc>
                  <a:txBody>
                    <a:bodyPr/>
                    <a:lstStyle/>
                    <a:p>
                      <a:r>
                        <a:rPr lang="en-GB" sz="1500"/>
                        <a:t>1.03*</a:t>
                      </a:r>
                      <a:endParaRPr lang="en-US" sz="1500"/>
                    </a:p>
                  </a:txBody>
                  <a:tcPr marL="68580" marR="68580" marT="34290" marB="34290"/>
                </a:tc>
                <a:extLst>
                  <a:ext uri="{0D108BD9-81ED-4DB2-BD59-A6C34878D82A}">
                    <a16:rowId xmlns:a16="http://schemas.microsoft.com/office/drawing/2014/main" val="10001"/>
                  </a:ext>
                </a:extLst>
              </a:tr>
              <a:tr h="345564">
                <a:tc>
                  <a:txBody>
                    <a:bodyPr/>
                    <a:lstStyle/>
                    <a:p>
                      <a:r>
                        <a:rPr lang="en-GB" sz="1500"/>
                        <a:t>Month 12</a:t>
                      </a:r>
                      <a:endParaRPr lang="en-US" sz="1500"/>
                    </a:p>
                  </a:txBody>
                  <a:tcPr marL="68580" marR="68580" marT="34290" marB="34290"/>
                </a:tc>
                <a:tc>
                  <a:txBody>
                    <a:bodyPr/>
                    <a:lstStyle/>
                    <a:p>
                      <a:r>
                        <a:rPr lang="en-GB" sz="1500"/>
                        <a:t>0.41</a:t>
                      </a:r>
                      <a:endParaRPr lang="en-US" sz="1500"/>
                    </a:p>
                  </a:txBody>
                  <a:tcPr marL="68580" marR="68580" marT="34290" marB="34290"/>
                </a:tc>
                <a:extLst>
                  <a:ext uri="{0D108BD9-81ED-4DB2-BD59-A6C34878D82A}">
                    <a16:rowId xmlns:a16="http://schemas.microsoft.com/office/drawing/2014/main" val="10002"/>
                  </a:ext>
                </a:extLst>
              </a:tr>
              <a:tr h="345564">
                <a:tc>
                  <a:txBody>
                    <a:bodyPr/>
                    <a:lstStyle/>
                    <a:p>
                      <a:r>
                        <a:rPr lang="en-GB" sz="1500"/>
                        <a:t>Month</a:t>
                      </a:r>
                      <a:r>
                        <a:rPr lang="en-GB" sz="1500" baseline="0"/>
                        <a:t> 18</a:t>
                      </a:r>
                      <a:endParaRPr lang="en-US" sz="1500"/>
                    </a:p>
                  </a:txBody>
                  <a:tcPr marL="68580" marR="68580" marT="34290" marB="34290"/>
                </a:tc>
                <a:tc>
                  <a:txBody>
                    <a:bodyPr/>
                    <a:lstStyle/>
                    <a:p>
                      <a:r>
                        <a:rPr lang="en-GB" sz="1500"/>
                        <a:t>0.32</a:t>
                      </a:r>
                      <a:endParaRPr lang="en-US" sz="1500"/>
                    </a:p>
                  </a:txBody>
                  <a:tcPr marL="68580" marR="68580" marT="34290" marB="34290"/>
                </a:tc>
                <a:extLst>
                  <a:ext uri="{0D108BD9-81ED-4DB2-BD59-A6C34878D82A}">
                    <a16:rowId xmlns:a16="http://schemas.microsoft.com/office/drawing/2014/main" val="10003"/>
                  </a:ext>
                </a:extLst>
              </a:tr>
            </a:tbl>
          </a:graphicData>
        </a:graphic>
      </p:graphicFrame>
      <p:sp>
        <p:nvSpPr>
          <p:cNvPr id="13" name="Oval 12"/>
          <p:cNvSpPr/>
          <p:nvPr/>
        </p:nvSpPr>
        <p:spPr>
          <a:xfrm>
            <a:off x="2190282" y="3021308"/>
            <a:ext cx="756745" cy="158282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p:cNvSpPr/>
          <p:nvPr/>
        </p:nvSpPr>
        <p:spPr>
          <a:xfrm>
            <a:off x="7204666" y="3713494"/>
            <a:ext cx="874209" cy="64560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392751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3" grpId="0"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6234" y="925506"/>
            <a:ext cx="8316266" cy="1258127"/>
          </a:xfrm>
        </p:spPr>
        <p:txBody>
          <a:bodyPr>
            <a:normAutofit fontScale="90000"/>
          </a:bodyPr>
          <a:lstStyle/>
          <a:p>
            <a:r>
              <a:rPr lang="en-GB">
                <a:solidFill>
                  <a:srgbClr val="E04510"/>
                </a:solidFill>
                <a:latin typeface="Source Sans Pro" charset="0"/>
                <a:ea typeface="Source Sans Pro" charset="0"/>
                <a:cs typeface="Source Sans Pro" charset="0"/>
              </a:rPr>
              <a:t>Large effect size RO DBT versus Treatment as usual</a:t>
            </a:r>
            <a:endParaRPr lang="en-US">
              <a:solidFill>
                <a:srgbClr val="E04510"/>
              </a:solidFill>
              <a:latin typeface="Source Sans Pro" charset="0"/>
              <a:ea typeface="Source Sans Pro" charset="0"/>
              <a:cs typeface="Source Sans Pro" charset="0"/>
            </a:endParaRPr>
          </a:p>
        </p:txBody>
      </p:sp>
      <p:graphicFrame>
        <p:nvGraphicFramePr>
          <p:cNvPr id="8" name="Content Placeholder 7"/>
          <p:cNvGraphicFramePr>
            <a:graphicFrameLocks noGrp="1"/>
          </p:cNvGraphicFramePr>
          <p:nvPr>
            <p:ph idx="1"/>
          </p:nvPr>
        </p:nvGraphicFramePr>
        <p:xfrm>
          <a:off x="1384300" y="2185927"/>
          <a:ext cx="7188200" cy="3748256"/>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2375425" y="2014456"/>
            <a:ext cx="849086" cy="300082"/>
          </a:xfrm>
          <a:prstGeom prst="rect">
            <a:avLst/>
          </a:prstGeom>
          <a:noFill/>
        </p:spPr>
        <p:txBody>
          <a:bodyPr wrap="square" rtlCol="0">
            <a:spAutoFit/>
          </a:bodyPr>
          <a:lstStyle/>
          <a:p>
            <a:r>
              <a:rPr lang="en-GB" sz="1350"/>
              <a:t>RO-DBT</a:t>
            </a:r>
          </a:p>
        </p:txBody>
      </p:sp>
      <p:sp>
        <p:nvSpPr>
          <p:cNvPr id="6" name="TextBox 5"/>
          <p:cNvSpPr txBox="1"/>
          <p:nvPr/>
        </p:nvSpPr>
        <p:spPr>
          <a:xfrm>
            <a:off x="3506370" y="2014456"/>
            <a:ext cx="4359728" cy="300082"/>
          </a:xfrm>
          <a:prstGeom prst="rect">
            <a:avLst/>
          </a:prstGeom>
          <a:noFill/>
        </p:spPr>
        <p:txBody>
          <a:bodyPr wrap="square" rtlCol="0">
            <a:spAutoFit/>
          </a:bodyPr>
          <a:lstStyle/>
          <a:p>
            <a:r>
              <a:rPr lang="en-GB" sz="1350"/>
              <a:t>Other treatments for chronic and non-chronic depression</a:t>
            </a:r>
          </a:p>
        </p:txBody>
      </p:sp>
      <p:sp>
        <p:nvSpPr>
          <p:cNvPr id="7" name="Oval 6">
            <a:extLst>
              <a:ext uri="{FF2B5EF4-FFF2-40B4-BE49-F238E27FC236}">
                <a16:creationId xmlns:a16="http://schemas.microsoft.com/office/drawing/2014/main" id="{DC670524-2156-45AE-8D49-D14593EB8EE5}"/>
              </a:ext>
            </a:extLst>
          </p:cNvPr>
          <p:cNvSpPr/>
          <p:nvPr/>
        </p:nvSpPr>
        <p:spPr>
          <a:xfrm>
            <a:off x="2006480" y="1846174"/>
            <a:ext cx="1586976" cy="97957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168781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1257" y="920079"/>
            <a:ext cx="8731390" cy="994172"/>
          </a:xfrm>
        </p:spPr>
        <p:txBody>
          <a:bodyPr>
            <a:normAutofit fontScale="90000"/>
          </a:bodyPr>
          <a:lstStyle/>
          <a:p>
            <a:r>
              <a:rPr lang="en-GB" b="1">
                <a:latin typeface="Source Sans Pro" charset="0"/>
                <a:ea typeface="Source Sans Pro" charset="0"/>
                <a:cs typeface="Source Sans Pro" charset="0"/>
              </a:rPr>
              <a:t>Open trial 1: </a:t>
            </a:r>
            <a:r>
              <a:rPr lang="en-GB">
                <a:solidFill>
                  <a:srgbClr val="E04510"/>
                </a:solidFill>
                <a:latin typeface="Source Sans Pro" charset="0"/>
                <a:ea typeface="Source Sans Pro" charset="0"/>
                <a:cs typeface="Source Sans Pro" charset="0"/>
              </a:rPr>
              <a:t>RO DBT for Anorexia Nervosa </a:t>
            </a:r>
            <a:r>
              <a:rPr lang="en-GB" sz="2400">
                <a:latin typeface="Source Sans Pro" charset="0"/>
                <a:ea typeface="Source Sans Pro" charset="0"/>
                <a:cs typeface="Source Sans Pro" charset="0"/>
              </a:rPr>
              <a:t>(Lynch et al., 2013)</a:t>
            </a:r>
            <a:endParaRPr lang="en-US">
              <a:latin typeface="Source Sans Pro" charset="0"/>
              <a:ea typeface="Source Sans Pro" charset="0"/>
              <a:cs typeface="Source Sans Pro" charset="0"/>
            </a:endParaRPr>
          </a:p>
        </p:txBody>
      </p:sp>
      <p:sp>
        <p:nvSpPr>
          <p:cNvPr id="3" name="Content Placeholder 2"/>
          <p:cNvSpPr>
            <a:spLocks noGrp="1"/>
          </p:cNvSpPr>
          <p:nvPr>
            <p:ph idx="1"/>
          </p:nvPr>
        </p:nvSpPr>
        <p:spPr>
          <a:xfrm>
            <a:off x="131257" y="1984678"/>
            <a:ext cx="5740828" cy="4081557"/>
          </a:xfrm>
        </p:spPr>
        <p:txBody>
          <a:bodyPr>
            <a:normAutofit lnSpcReduction="10000"/>
          </a:bodyPr>
          <a:lstStyle/>
          <a:p>
            <a:r>
              <a:rPr lang="en-GB" sz="1800" b="1">
                <a:latin typeface="Source Sans Pro" charset="0"/>
                <a:ea typeface="Source Sans Pro" charset="0"/>
                <a:cs typeface="Source Sans Pro" charset="0"/>
              </a:rPr>
              <a:t>Sample</a:t>
            </a:r>
            <a:r>
              <a:rPr lang="en-GB" sz="1800">
                <a:latin typeface="Source Sans Pro" charset="0"/>
                <a:ea typeface="Source Sans Pro" charset="0"/>
                <a:cs typeface="Source Sans Pro" charset="0"/>
              </a:rPr>
              <a:t>: 47 adults diagnosed with Anorexia Nervosa-restrictive type (mean admission BMI = 14.43) received RO DBT inpatient treatment (mean length = 21.7 weeks). </a:t>
            </a:r>
          </a:p>
          <a:p>
            <a:r>
              <a:rPr lang="en-US" sz="1800">
                <a:latin typeface="Source Sans Pro" charset="0"/>
                <a:ea typeface="Source Sans Pro" charset="0"/>
                <a:cs typeface="Source Sans Pro" charset="0"/>
              </a:rPr>
              <a:t>Overall study </a:t>
            </a:r>
            <a:r>
              <a:rPr lang="en-US" sz="1800" b="1">
                <a:latin typeface="Source Sans Pro" charset="0"/>
                <a:ea typeface="Source Sans Pro" charset="0"/>
                <a:cs typeface="Source Sans Pro" charset="0"/>
              </a:rPr>
              <a:t>drop-out</a:t>
            </a:r>
            <a:r>
              <a:rPr lang="en-US" sz="1800">
                <a:latin typeface="Source Sans Pro" charset="0"/>
                <a:ea typeface="Source Sans Pro" charset="0"/>
                <a:cs typeface="Source Sans Pro" charset="0"/>
              </a:rPr>
              <a:t> = 27% (n = 13) </a:t>
            </a:r>
          </a:p>
          <a:p>
            <a:pPr marL="485537" lvl="3" indent="-214313">
              <a:buFont typeface="Wingdings" panose="05000000000000000000" pitchFamily="2" charset="2"/>
              <a:buChar char="v"/>
              <a:tabLst>
                <a:tab pos="539354" algn="l"/>
              </a:tabLst>
            </a:pPr>
            <a:r>
              <a:rPr lang="en-US" sz="1500">
                <a:latin typeface="Source Sans Pro" charset="0"/>
                <a:ea typeface="Source Sans Pro" charset="0"/>
                <a:cs typeface="Source Sans Pro" charset="0"/>
              </a:rPr>
              <a:t>6% dropped out of RO-DBT (n = 3) </a:t>
            </a:r>
          </a:p>
          <a:p>
            <a:pPr marL="485537" lvl="3" indent="-214313">
              <a:buFont typeface="Wingdings" panose="05000000000000000000" pitchFamily="2" charset="2"/>
              <a:buChar char="v"/>
              <a:tabLst>
                <a:tab pos="539354" algn="l"/>
              </a:tabLst>
            </a:pPr>
            <a:r>
              <a:rPr lang="en-US" sz="1500">
                <a:latin typeface="Source Sans Pro" charset="0"/>
                <a:ea typeface="Source Sans Pro" charset="0"/>
                <a:cs typeface="Source Sans Pro" charset="0"/>
              </a:rPr>
              <a:t>19% declined further weight restoration and left unit against medical advice (n = 9) ; 2% chose to continue weight restoration as outpatient (n = 1)</a:t>
            </a:r>
            <a:endParaRPr lang="en-GB" sz="1500">
              <a:latin typeface="Source Sans Pro" charset="0"/>
              <a:ea typeface="Source Sans Pro" charset="0"/>
              <a:cs typeface="Source Sans Pro" charset="0"/>
            </a:endParaRPr>
          </a:p>
          <a:p>
            <a:r>
              <a:rPr lang="en-GB" sz="1800" b="1">
                <a:latin typeface="Source Sans Pro" charset="0"/>
                <a:ea typeface="Source Sans Pro" charset="0"/>
                <a:cs typeface="Source Sans Pro" charset="0"/>
              </a:rPr>
              <a:t>Results</a:t>
            </a:r>
            <a:r>
              <a:rPr lang="en-GB" sz="1800">
                <a:latin typeface="Source Sans Pro" charset="0"/>
                <a:ea typeface="Source Sans Pro" charset="0"/>
                <a:cs typeface="Source Sans Pro" charset="0"/>
              </a:rPr>
              <a:t>: </a:t>
            </a:r>
          </a:p>
          <a:p>
            <a:pPr lvl="1"/>
            <a:r>
              <a:rPr lang="en-GB" sz="1500">
                <a:latin typeface="Source Sans Pro" charset="0"/>
                <a:ea typeface="Source Sans Pro" charset="0"/>
                <a:cs typeface="Source Sans Pro" charset="0"/>
              </a:rPr>
              <a:t>Significant and </a:t>
            </a:r>
            <a:r>
              <a:rPr lang="en-GB" sz="1500" u="sng">
                <a:latin typeface="Source Sans Pro" charset="0"/>
                <a:ea typeface="Source Sans Pro" charset="0"/>
                <a:cs typeface="Source Sans Pro" charset="0"/>
              </a:rPr>
              <a:t>large effect size </a:t>
            </a:r>
            <a:r>
              <a:rPr lang="en-GB" sz="1500">
                <a:latin typeface="Source Sans Pro" charset="0"/>
                <a:ea typeface="Source Sans Pro" charset="0"/>
                <a:cs typeface="Source Sans Pro" charset="0"/>
              </a:rPr>
              <a:t>increases in body mass index (BMI) using intent-to-treat analyses (d = 1.71) and for completers (d = 1.91).</a:t>
            </a:r>
            <a:endParaRPr lang="en-US" sz="1500">
              <a:latin typeface="Source Sans Pro" charset="0"/>
              <a:ea typeface="Source Sans Pro" charset="0"/>
              <a:cs typeface="Source Sans Pro" charset="0"/>
            </a:endParaRPr>
          </a:p>
          <a:p>
            <a:pPr lvl="1"/>
            <a:r>
              <a:rPr lang="en-US" sz="1500" u="sng">
                <a:latin typeface="Source Sans Pro" charset="0"/>
                <a:ea typeface="Source Sans Pro" charset="0"/>
                <a:cs typeface="Source Sans Pro" charset="0"/>
              </a:rPr>
              <a:t>Large effect size </a:t>
            </a:r>
            <a:r>
              <a:rPr lang="en-US" sz="1500">
                <a:latin typeface="Source Sans Pro" charset="0"/>
                <a:ea typeface="Source Sans Pro" charset="0"/>
                <a:cs typeface="Source Sans Pro" charset="0"/>
              </a:rPr>
              <a:t>improvements in eating-disorder related psychopathology &amp; psychological distress for treatment completers.</a:t>
            </a:r>
          </a:p>
        </p:txBody>
      </p:sp>
      <p:graphicFrame>
        <p:nvGraphicFramePr>
          <p:cNvPr id="5" name="Chart 4"/>
          <p:cNvGraphicFramePr/>
          <p:nvPr/>
        </p:nvGraphicFramePr>
        <p:xfrm>
          <a:off x="6022181" y="2453878"/>
          <a:ext cx="3059016" cy="3107962"/>
        </p:xfrm>
        <a:graphic>
          <a:graphicData uri="http://schemas.openxmlformats.org/drawingml/2006/chart">
            <c:chart xmlns:c="http://schemas.openxmlformats.org/drawingml/2006/chart" xmlns:r="http://schemas.openxmlformats.org/officeDocument/2006/relationships" r:id="rId4"/>
          </a:graphicData>
        </a:graphic>
      </p:graphicFrame>
      <p:sp>
        <p:nvSpPr>
          <p:cNvPr id="4" name="Speech Bubble: Oval 3">
            <a:extLst>
              <a:ext uri="{FF2B5EF4-FFF2-40B4-BE49-F238E27FC236}">
                <a16:creationId xmlns:a16="http://schemas.microsoft.com/office/drawing/2014/main" id="{BA87084F-D813-47E6-BF3E-2D03BF3B406E}"/>
              </a:ext>
            </a:extLst>
          </p:cNvPr>
          <p:cNvSpPr/>
          <p:nvPr/>
        </p:nvSpPr>
        <p:spPr>
          <a:xfrm>
            <a:off x="6516431" y="1370745"/>
            <a:ext cx="2496312" cy="1798949"/>
          </a:xfrm>
          <a:prstGeom prst="wedgeEllipseCallout">
            <a:avLst>
              <a:gd name="adj1" fmla="val -4349"/>
              <a:gd name="adj2" fmla="val 1250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a:t>Overall response rate  90%</a:t>
            </a:r>
          </a:p>
        </p:txBody>
      </p:sp>
    </p:spTree>
    <p:custDataLst>
      <p:tags r:id="rId1"/>
    </p:custDataLst>
    <p:extLst>
      <p:ext uri="{BB962C8B-B14F-4D97-AF65-F5344CB8AC3E}">
        <p14:creationId xmlns:p14="http://schemas.microsoft.com/office/powerpoint/2010/main" val="162564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023" y="1914251"/>
            <a:ext cx="5298409" cy="3703267"/>
          </a:xfrm>
        </p:spPr>
        <p:txBody>
          <a:bodyPr>
            <a:noAutofit/>
          </a:bodyPr>
          <a:lstStyle/>
          <a:p>
            <a:r>
              <a:rPr lang="en-GB" sz="1500" b="1">
                <a:ea typeface="Source Sans Pro" charset="0"/>
                <a:cs typeface="Source Sans Pro" charset="0"/>
              </a:rPr>
              <a:t>Sample</a:t>
            </a:r>
            <a:r>
              <a:rPr lang="en-GB" sz="1500">
                <a:ea typeface="Source Sans Pro" charset="0"/>
                <a:cs typeface="Source Sans Pro" charset="0"/>
              </a:rPr>
              <a:t>: 9 adult female AN patients (age range 19-51 years). At baseline:</a:t>
            </a:r>
          </a:p>
          <a:p>
            <a:pPr lvl="1"/>
            <a:r>
              <a:rPr lang="en-GB" sz="1500">
                <a:ea typeface="Source Sans Pro" charset="0"/>
                <a:cs typeface="Source Sans Pro" charset="0"/>
              </a:rPr>
              <a:t>Average BMI of 18.7</a:t>
            </a:r>
          </a:p>
          <a:p>
            <a:pPr lvl="1"/>
            <a:r>
              <a:rPr lang="en-GB" sz="1500">
                <a:ea typeface="Source Sans Pro" charset="0"/>
                <a:cs typeface="Source Sans Pro" charset="0"/>
              </a:rPr>
              <a:t>75% met subclinical or full criteria for binge-purge AN</a:t>
            </a:r>
          </a:p>
          <a:p>
            <a:pPr lvl="1"/>
            <a:r>
              <a:rPr lang="en-GB" sz="1500">
                <a:ea typeface="Source Sans Pro" charset="0"/>
                <a:cs typeface="Source Sans Pro" charset="0"/>
              </a:rPr>
              <a:t>88% had at least one comorbid Axis-I DSM-IV disorder (e.g. depression); 63% had at least one comorbid Axis-II DSM-IV disorder (e.g. obsessive-compulsive PD)</a:t>
            </a:r>
          </a:p>
          <a:p>
            <a:pPr lvl="1"/>
            <a:r>
              <a:rPr lang="en-GB" sz="1500">
                <a:ea typeface="Source Sans Pro" charset="0"/>
                <a:cs typeface="Source Sans Pro" charset="0"/>
              </a:rPr>
              <a:t>25% reported histories of suicidal or non-suicidal self-injury</a:t>
            </a:r>
          </a:p>
          <a:p>
            <a:r>
              <a:rPr lang="en-GB" sz="1500" b="1">
                <a:ea typeface="Source Sans Pro" charset="0"/>
                <a:cs typeface="Source Sans Pro" charset="0"/>
              </a:rPr>
              <a:t>Treatment</a:t>
            </a:r>
            <a:r>
              <a:rPr lang="en-GB" sz="1500">
                <a:ea typeface="Source Sans Pro" charset="0"/>
                <a:cs typeface="Source Sans Pro" charset="0"/>
              </a:rPr>
              <a:t>: Standard Individual DBT + 32 weeks Radical Openness Skills classes (mean months of treatment = 8). </a:t>
            </a:r>
            <a:r>
              <a:rPr lang="en-GB" sz="1500" b="1">
                <a:ea typeface="Source Sans Pro" charset="0"/>
                <a:cs typeface="Source Sans Pro" charset="0"/>
              </a:rPr>
              <a:t>Treatment dropout </a:t>
            </a:r>
            <a:r>
              <a:rPr lang="en-GB" sz="1500">
                <a:ea typeface="Source Sans Pro" charset="0"/>
                <a:cs typeface="Source Sans Pro" charset="0"/>
              </a:rPr>
              <a:t>= 1 (11%) </a:t>
            </a:r>
          </a:p>
          <a:p>
            <a:r>
              <a:rPr lang="en-GB" sz="1500" b="1">
                <a:ea typeface="Source Sans Pro" charset="0"/>
                <a:cs typeface="Source Sans Pro" charset="0"/>
              </a:rPr>
              <a:t>Results</a:t>
            </a:r>
          </a:p>
          <a:p>
            <a:pPr lvl="1"/>
            <a:r>
              <a:rPr lang="en-GB" sz="1500">
                <a:ea typeface="Source Sans Pro" charset="0"/>
                <a:cs typeface="Source Sans Pro" charset="0"/>
              </a:rPr>
              <a:t>Intention-to-treat analyses showed significant increases in weight gain and menses resumption for 62% of the sample at the end of treatment. </a:t>
            </a:r>
          </a:p>
          <a:p>
            <a:pPr lvl="1"/>
            <a:r>
              <a:rPr lang="en-GB" sz="1500">
                <a:ea typeface="Source Sans Pro" charset="0"/>
                <a:cs typeface="Source Sans Pro" charset="0"/>
              </a:rPr>
              <a:t>Large effect sizes for BMI; medium effect sizes EDE</a:t>
            </a:r>
            <a:r>
              <a:rPr lang="en-US" sz="1500">
                <a:latin typeface="Source Sans Pro" charset="0"/>
                <a:ea typeface="Source Sans Pro" charset="0"/>
                <a:cs typeface="Source Sans Pro" charset="0"/>
              </a:rPr>
              <a:t> (graph)</a:t>
            </a:r>
            <a:endParaRPr lang="en-GB" sz="1500">
              <a:ea typeface="Source Sans Pro" charset="0"/>
              <a:cs typeface="Source Sans Pro" charset="0"/>
            </a:endParaRPr>
          </a:p>
        </p:txBody>
      </p:sp>
      <p:sp>
        <p:nvSpPr>
          <p:cNvPr id="4" name="Title 1"/>
          <p:cNvSpPr txBox="1">
            <a:spLocks/>
          </p:cNvSpPr>
          <p:nvPr/>
        </p:nvSpPr>
        <p:spPr>
          <a:xfrm>
            <a:off x="131257" y="920079"/>
            <a:ext cx="873139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a:latin typeface="Source Sans Pro" charset="0"/>
                <a:ea typeface="Source Sans Pro" charset="0"/>
                <a:cs typeface="Source Sans Pro" charset="0"/>
              </a:rPr>
              <a:t>Open Trial 2</a:t>
            </a:r>
            <a:r>
              <a:rPr lang="en-GB" sz="3000">
                <a:latin typeface="Source Sans Pro" charset="0"/>
                <a:ea typeface="Source Sans Pro" charset="0"/>
                <a:cs typeface="Source Sans Pro" charset="0"/>
              </a:rPr>
              <a:t>: </a:t>
            </a:r>
            <a:r>
              <a:rPr lang="en-GB" sz="3000">
                <a:solidFill>
                  <a:srgbClr val="E04510"/>
                </a:solidFill>
                <a:latin typeface="Source Sans Pro" charset="0"/>
                <a:ea typeface="Source Sans Pro" charset="0"/>
                <a:cs typeface="Source Sans Pro" charset="0"/>
              </a:rPr>
              <a:t>RO DBT for Anorexia Nervosa </a:t>
            </a:r>
            <a:r>
              <a:rPr lang="en-GB" sz="2100">
                <a:latin typeface="Source Sans Pro" charset="0"/>
                <a:ea typeface="Source Sans Pro" charset="0"/>
                <a:cs typeface="Source Sans Pro" charset="0"/>
              </a:rPr>
              <a:t>(Chen et al., 2014)</a:t>
            </a:r>
            <a:endParaRPr lang="en-US" sz="3000">
              <a:latin typeface="Source Sans Pro" charset="0"/>
              <a:ea typeface="Source Sans Pro" charset="0"/>
              <a:cs typeface="Source Sans Pro" charset="0"/>
            </a:endParaRPr>
          </a:p>
        </p:txBody>
      </p:sp>
      <p:graphicFrame>
        <p:nvGraphicFramePr>
          <p:cNvPr id="6" name="Chart 5">
            <a:extLst>
              <a:ext uri="{FF2B5EF4-FFF2-40B4-BE49-F238E27FC236}">
                <a16:creationId xmlns:a16="http://schemas.microsoft.com/office/drawing/2014/main" id="{3E2BCCB5-FB62-4EF3-A340-B9428E576A9C}"/>
              </a:ext>
            </a:extLst>
          </p:cNvPr>
          <p:cNvGraphicFramePr/>
          <p:nvPr/>
        </p:nvGraphicFramePr>
        <p:xfrm>
          <a:off x="5498432" y="1914250"/>
          <a:ext cx="3645568" cy="3924074"/>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80929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7D5E2-23C4-4276-B32B-A6987062D847}"/>
              </a:ext>
            </a:extLst>
          </p:cNvPr>
          <p:cNvSpPr>
            <a:spLocks noGrp="1"/>
          </p:cNvSpPr>
          <p:nvPr>
            <p:ph type="title"/>
          </p:nvPr>
        </p:nvSpPr>
        <p:spPr>
          <a:xfrm>
            <a:off x="128588" y="870942"/>
            <a:ext cx="8743950" cy="994172"/>
          </a:xfrm>
        </p:spPr>
        <p:txBody>
          <a:bodyPr>
            <a:normAutofit fontScale="90000"/>
          </a:bodyPr>
          <a:lstStyle/>
          <a:p>
            <a:r>
              <a:rPr lang="en-GB" b="1"/>
              <a:t>Open Trial 3: </a:t>
            </a:r>
            <a:r>
              <a:rPr lang="en-GB">
                <a:solidFill>
                  <a:srgbClr val="E04510"/>
                </a:solidFill>
              </a:rPr>
              <a:t>RO DBT for Adolescent Anorexia Nervosa </a:t>
            </a:r>
            <a:br>
              <a:rPr lang="en-GB">
                <a:solidFill>
                  <a:srgbClr val="E04510"/>
                </a:solidFill>
              </a:rPr>
            </a:br>
            <a:r>
              <a:rPr lang="en-GB" sz="2325"/>
              <a:t>(South London and Maudsley NHS Foundation Trust; Child and Adolescent Eating Disorder Service) </a:t>
            </a:r>
            <a:endParaRPr lang="en-GB"/>
          </a:p>
        </p:txBody>
      </p:sp>
      <p:sp>
        <p:nvSpPr>
          <p:cNvPr id="3" name="Content Placeholder 2">
            <a:extLst>
              <a:ext uri="{FF2B5EF4-FFF2-40B4-BE49-F238E27FC236}">
                <a16:creationId xmlns:a16="http://schemas.microsoft.com/office/drawing/2014/main" id="{DD7CFD1B-271E-4A72-B7A2-251C6B99E314}"/>
              </a:ext>
            </a:extLst>
          </p:cNvPr>
          <p:cNvSpPr>
            <a:spLocks noGrp="1"/>
          </p:cNvSpPr>
          <p:nvPr>
            <p:ph idx="1"/>
          </p:nvPr>
        </p:nvSpPr>
        <p:spPr>
          <a:xfrm>
            <a:off x="271463" y="2091690"/>
            <a:ext cx="4572543" cy="2290052"/>
          </a:xfrm>
        </p:spPr>
        <p:txBody>
          <a:bodyPr>
            <a:normAutofit fontScale="62500" lnSpcReduction="20000"/>
          </a:bodyPr>
          <a:lstStyle/>
          <a:p>
            <a:pPr marL="385763" indent="-385763">
              <a:buFont typeface="+mj-lt"/>
              <a:buAutoNum type="arabicPeriod"/>
            </a:pPr>
            <a:r>
              <a:rPr lang="en-GB" b="1"/>
              <a:t>Feasibility Study </a:t>
            </a:r>
            <a:r>
              <a:rPr lang="en-GB" sz="1725"/>
              <a:t>(</a:t>
            </a:r>
            <a:r>
              <a:rPr lang="en-GB" sz="1725" err="1"/>
              <a:t>Simic</a:t>
            </a:r>
            <a:r>
              <a:rPr lang="en-GB" sz="1725"/>
              <a:t> et al., 2016; </a:t>
            </a:r>
            <a:r>
              <a:rPr lang="en-GB" sz="1725" err="1"/>
              <a:t>Astrachan</a:t>
            </a:r>
            <a:r>
              <a:rPr lang="en-GB" sz="1725"/>
              <a:t>-Fletcher, Giblin, </a:t>
            </a:r>
            <a:r>
              <a:rPr lang="en-GB" sz="1725" err="1"/>
              <a:t>Simic</a:t>
            </a:r>
            <a:r>
              <a:rPr lang="en-GB" sz="1725"/>
              <a:t>, </a:t>
            </a:r>
            <a:r>
              <a:rPr lang="en-GB" sz="1725" err="1"/>
              <a:t>Gorder</a:t>
            </a:r>
            <a:r>
              <a:rPr lang="en-GB" sz="1725"/>
              <a:t>, 2018)</a:t>
            </a:r>
          </a:p>
          <a:p>
            <a:pPr lvl="1"/>
            <a:r>
              <a:rPr lang="en-GB"/>
              <a:t>Sample: 45 adolescent AN patients</a:t>
            </a:r>
          </a:p>
          <a:p>
            <a:pPr lvl="1"/>
            <a:r>
              <a:rPr lang="en-GB"/>
              <a:t>Social connectedness was significantly </a:t>
            </a:r>
          </a:p>
          <a:p>
            <a:pPr lvl="2"/>
            <a:r>
              <a:rPr lang="en-GB" sz="1575"/>
              <a:t>positively related to high anticipatory reward; and </a:t>
            </a:r>
          </a:p>
          <a:p>
            <a:pPr lvl="2"/>
            <a:r>
              <a:rPr lang="en-GB" sz="1575"/>
              <a:t>negatively related to high threat, ambivalence over emotional expression, inflexibility, risk aversion, perfectionism, and workaholism (</a:t>
            </a:r>
            <a:r>
              <a:rPr lang="en-GB" sz="1575" i="1"/>
              <a:t>see graph)</a:t>
            </a:r>
            <a:endParaRPr lang="en-GB" sz="1575"/>
          </a:p>
          <a:p>
            <a:pPr lvl="1"/>
            <a:r>
              <a:rPr lang="en-GB"/>
              <a:t>Social connectedness and reward responsiveness were negatively correlated with all composites of the </a:t>
            </a:r>
            <a:r>
              <a:rPr lang="en-GB" b="1"/>
              <a:t>Eating Disorders Inventory-3</a:t>
            </a:r>
            <a:r>
              <a:rPr lang="en-GB"/>
              <a:t>, i.e. with more severe eating disorder psychopathology.</a:t>
            </a:r>
          </a:p>
        </p:txBody>
      </p:sp>
      <p:graphicFrame>
        <p:nvGraphicFramePr>
          <p:cNvPr id="5" name="Chart 4">
            <a:extLst>
              <a:ext uri="{FF2B5EF4-FFF2-40B4-BE49-F238E27FC236}">
                <a16:creationId xmlns:a16="http://schemas.microsoft.com/office/drawing/2014/main" id="{59E80273-8DE3-744C-8D6B-71A41FDD5AFA}"/>
              </a:ext>
            </a:extLst>
          </p:cNvPr>
          <p:cNvGraphicFramePr>
            <a:graphicFrameLocks/>
          </p:cNvGraphicFramePr>
          <p:nvPr/>
        </p:nvGraphicFramePr>
        <p:xfrm>
          <a:off x="4904772" y="1668984"/>
          <a:ext cx="4149826" cy="271275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F975FB6C-5370-F647-A9FE-FA501F98F514}"/>
              </a:ext>
            </a:extLst>
          </p:cNvPr>
          <p:cNvSpPr txBox="1"/>
          <p:nvPr/>
        </p:nvSpPr>
        <p:spPr>
          <a:xfrm>
            <a:off x="251750" y="4381741"/>
            <a:ext cx="8802848" cy="1477328"/>
          </a:xfrm>
          <a:prstGeom prst="rect">
            <a:avLst/>
          </a:prstGeom>
          <a:noFill/>
        </p:spPr>
        <p:txBody>
          <a:bodyPr wrap="square" rtlCol="0">
            <a:spAutoFit/>
          </a:bodyPr>
          <a:lstStyle/>
          <a:p>
            <a:pPr marL="257175" indent="-257175">
              <a:buFont typeface="+mj-lt"/>
              <a:buAutoNum type="arabicPeriod" startAt="2"/>
            </a:pPr>
            <a:r>
              <a:rPr lang="en-GB" b="1"/>
              <a:t>Open Trial </a:t>
            </a:r>
            <a:r>
              <a:rPr lang="en-GB" sz="1500"/>
              <a:t>(</a:t>
            </a:r>
            <a:r>
              <a:rPr lang="en-GB" sz="1500" err="1"/>
              <a:t>Simic</a:t>
            </a:r>
            <a:r>
              <a:rPr lang="en-GB" sz="1500"/>
              <a:t> et al., 2017; </a:t>
            </a:r>
            <a:r>
              <a:rPr lang="en-GB" sz="1500" err="1"/>
              <a:t>Astrachan</a:t>
            </a:r>
            <a:r>
              <a:rPr lang="en-GB" sz="1500"/>
              <a:t>-Fletcher, Giblin, </a:t>
            </a:r>
            <a:r>
              <a:rPr lang="en-GB" sz="1500" err="1"/>
              <a:t>Simic</a:t>
            </a:r>
            <a:r>
              <a:rPr lang="en-GB" sz="1500"/>
              <a:t>, </a:t>
            </a:r>
            <a:r>
              <a:rPr lang="en-GB" sz="1500" err="1"/>
              <a:t>Gorder</a:t>
            </a:r>
            <a:r>
              <a:rPr lang="en-GB" sz="1500"/>
              <a:t>, 2018)</a:t>
            </a:r>
          </a:p>
          <a:p>
            <a:pPr marL="557213" lvl="1" indent="-214313">
              <a:buFont typeface="Arial" panose="020B0604020202020204" pitchFamily="34" charset="0"/>
              <a:buChar char="•"/>
            </a:pPr>
            <a:r>
              <a:rPr lang="en-GB" sz="1500"/>
              <a:t>Sample: 56 adolescent AN patients</a:t>
            </a:r>
          </a:p>
          <a:p>
            <a:pPr marL="557213" lvl="1" indent="-214313">
              <a:buFont typeface="Arial" panose="020B0604020202020204" pitchFamily="34" charset="0"/>
              <a:buChar char="•"/>
            </a:pPr>
            <a:r>
              <a:rPr lang="en-GB" sz="1500"/>
              <a:t>Patients received outpatient or day treatment RO DBT </a:t>
            </a:r>
          </a:p>
          <a:p>
            <a:pPr marL="557213" lvl="1" indent="-214313">
              <a:buFont typeface="Arial" panose="020B0604020202020204" pitchFamily="34" charset="0"/>
              <a:buChar char="•"/>
            </a:pPr>
            <a:r>
              <a:rPr lang="en-GB" sz="1500"/>
              <a:t>At the end of treatment:</a:t>
            </a:r>
          </a:p>
          <a:p>
            <a:pPr marL="900113" lvl="2" indent="-214313">
              <a:buFont typeface="Arial" panose="020B0604020202020204" pitchFamily="34" charset="0"/>
              <a:buChar char="•"/>
            </a:pPr>
            <a:r>
              <a:rPr lang="en-GB" sz="1350"/>
              <a:t>Significant </a:t>
            </a:r>
            <a:r>
              <a:rPr lang="en-GB" sz="1350" b="1" i="1"/>
              <a:t>improvements</a:t>
            </a:r>
            <a:r>
              <a:rPr lang="en-GB" sz="1350"/>
              <a:t> in social connectedness (d=0.60) and consummation of pleasure (d=0.53)</a:t>
            </a:r>
          </a:p>
          <a:p>
            <a:pPr marL="900113" lvl="2" indent="-214313">
              <a:buFont typeface="Arial" panose="020B0604020202020204" pitchFamily="34" charset="0"/>
              <a:buChar char="•"/>
            </a:pPr>
            <a:r>
              <a:rPr lang="en-GB" sz="1350"/>
              <a:t>Significant </a:t>
            </a:r>
            <a:r>
              <a:rPr lang="en-GB" sz="1350" b="1" i="1"/>
              <a:t>decreases</a:t>
            </a:r>
            <a:r>
              <a:rPr lang="en-GB" sz="1350"/>
              <a:t> in withdrawal (d=0.69), perfectionism (d=0.44) and negative temperament (d=0.34) </a:t>
            </a:r>
          </a:p>
        </p:txBody>
      </p:sp>
    </p:spTree>
    <p:custDataLst>
      <p:tags r:id="rId1"/>
    </p:custDataLst>
    <p:extLst>
      <p:ext uri="{BB962C8B-B14F-4D97-AF65-F5344CB8AC3E}">
        <p14:creationId xmlns:p14="http://schemas.microsoft.com/office/powerpoint/2010/main" val="276052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1024136"/>
            <a:ext cx="6588732" cy="812615"/>
          </a:xfrm>
          <a:solidFill>
            <a:schemeClr val="bg1"/>
          </a:solidFill>
        </p:spPr>
        <p:txBody>
          <a:bodyPr>
            <a:normAutofit/>
          </a:bodyPr>
          <a:lstStyle/>
          <a:p>
            <a:r>
              <a:rPr lang="en-US" sz="3000" b="1">
                <a:solidFill>
                  <a:schemeClr val="accent1"/>
                </a:solidFill>
                <a:ea typeface="ＭＳ Ｐゴシック" pitchFamily="34" charset="-128"/>
              </a:rPr>
              <a:t>Lack of self-control is eye-catching!</a:t>
            </a:r>
            <a:endParaRPr lang="en-US" sz="3000">
              <a:solidFill>
                <a:schemeClr val="accent1"/>
              </a:solidFill>
            </a:endParaRPr>
          </a:p>
        </p:txBody>
      </p:sp>
      <p:sp>
        <p:nvSpPr>
          <p:cNvPr id="3" name="Content Placeholder 2"/>
          <p:cNvSpPr>
            <a:spLocks noGrp="1"/>
          </p:cNvSpPr>
          <p:nvPr>
            <p:ph idx="1"/>
          </p:nvPr>
        </p:nvSpPr>
        <p:spPr>
          <a:xfrm>
            <a:off x="1805676" y="2872116"/>
            <a:ext cx="5030430" cy="2431766"/>
          </a:xfrm>
        </p:spPr>
        <p:txBody>
          <a:bodyPr/>
          <a:lstStyle/>
          <a:p>
            <a:endParaRPr lang="en-US"/>
          </a:p>
        </p:txBody>
      </p:sp>
      <p:pic>
        <p:nvPicPr>
          <p:cNvPr id="5" name="Picture 5" descr="3stoo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826" y="3083940"/>
            <a:ext cx="2895321" cy="149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emo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0170" y="4506159"/>
            <a:ext cx="1544171" cy="115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sydney_riots_wideweb__470x31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8207" y="3820168"/>
            <a:ext cx="2239049" cy="184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noco_riots_0531_320x2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6081" y="3983608"/>
            <a:ext cx="2035371" cy="168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heroinMS1808_468x4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2823" y="1815884"/>
            <a:ext cx="1915892" cy="213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article-0-0203081200000578-755_468x3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1593" y="2021220"/>
            <a:ext cx="2248700" cy="203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beer-drink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2021" y="1796994"/>
            <a:ext cx="1671780" cy="18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921665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3904" y="1048195"/>
            <a:ext cx="8505302" cy="962104"/>
          </a:xfrm>
        </p:spPr>
        <p:txBody>
          <a:bodyPr>
            <a:normAutofit fontScale="90000"/>
          </a:bodyPr>
          <a:lstStyle/>
          <a:p>
            <a:r>
              <a:rPr lang="en-GB" b="1">
                <a:latin typeface="Source Sans Pro" charset="0"/>
                <a:ea typeface="Source Sans Pro" charset="0"/>
                <a:cs typeface="Source Sans Pro" charset="0"/>
              </a:rPr>
              <a:t>Non-Randomised Controlled Trial: </a:t>
            </a:r>
            <a:r>
              <a:rPr lang="en-GB">
                <a:solidFill>
                  <a:srgbClr val="E04510"/>
                </a:solidFill>
                <a:latin typeface="Source Sans Pro" charset="0"/>
                <a:ea typeface="Source Sans Pro" charset="0"/>
                <a:cs typeface="Source Sans Pro" charset="0"/>
              </a:rPr>
              <a:t>RO DBT Skills Only for treatment resistant over-controlled adults </a:t>
            </a:r>
            <a:r>
              <a:rPr lang="en-GB" sz="2025">
                <a:latin typeface="Source Sans Pro" charset="0"/>
                <a:ea typeface="Source Sans Pro" charset="0"/>
                <a:cs typeface="Source Sans Pro" charset="0"/>
              </a:rPr>
              <a:t>(Keogh et al., 2015)</a:t>
            </a:r>
            <a:endParaRPr lang="en-US">
              <a:latin typeface="Source Sans Pro" charset="0"/>
              <a:ea typeface="Source Sans Pro" charset="0"/>
              <a:cs typeface="Source Sans Pro" charset="0"/>
            </a:endParaRPr>
          </a:p>
        </p:txBody>
      </p:sp>
      <p:sp>
        <p:nvSpPr>
          <p:cNvPr id="3" name="Content Placeholder 2"/>
          <p:cNvSpPr>
            <a:spLocks noGrp="1"/>
          </p:cNvSpPr>
          <p:nvPr>
            <p:ph idx="1"/>
          </p:nvPr>
        </p:nvSpPr>
        <p:spPr>
          <a:xfrm>
            <a:off x="135429" y="2254453"/>
            <a:ext cx="5447297" cy="3550568"/>
          </a:xfrm>
        </p:spPr>
        <p:txBody>
          <a:bodyPr>
            <a:noAutofit/>
          </a:bodyPr>
          <a:lstStyle/>
          <a:p>
            <a:r>
              <a:rPr lang="en-GB" sz="1200" b="1">
                <a:ea typeface="Source Sans Pro" charset="0"/>
                <a:cs typeface="Source Sans Pro" charset="0"/>
              </a:rPr>
              <a:t>Design: </a:t>
            </a:r>
            <a:r>
              <a:rPr lang="en-GB" sz="1200">
                <a:ea typeface="Source Sans Pro" charset="0"/>
                <a:cs typeface="Source Sans Pro" charset="0"/>
              </a:rPr>
              <a:t>RO-DBT Skills Group Alone (n = 58) compared to Treatment-As-Usual wait-list (n = 59). The RO group was followed-up after 3 months (n=19)</a:t>
            </a:r>
          </a:p>
          <a:p>
            <a:r>
              <a:rPr lang="en-GB" sz="1200" b="1">
                <a:ea typeface="Source Sans Pro" charset="0"/>
                <a:cs typeface="Source Sans Pro" charset="0"/>
              </a:rPr>
              <a:t>Treatment</a:t>
            </a:r>
            <a:r>
              <a:rPr lang="en-GB" sz="1200">
                <a:ea typeface="Source Sans Pro" charset="0"/>
                <a:cs typeface="Source Sans Pro" charset="0"/>
              </a:rPr>
              <a:t>: RO skills class consisted of twice weekly three-hour classes over a period of nine weeks (group closed; total classes = 18).  </a:t>
            </a:r>
          </a:p>
          <a:p>
            <a:r>
              <a:rPr lang="en-GB" sz="1200" b="1">
                <a:ea typeface="Source Sans Pro" charset="0"/>
                <a:cs typeface="Source Sans Pro" charset="0"/>
              </a:rPr>
              <a:t>Results</a:t>
            </a:r>
            <a:r>
              <a:rPr lang="en-GB" sz="1200">
                <a:ea typeface="Source Sans Pro" charset="0"/>
                <a:cs typeface="Source Sans Pro" charset="0"/>
              </a:rPr>
              <a:t>: </a:t>
            </a:r>
          </a:p>
          <a:p>
            <a:pPr lvl="1"/>
            <a:r>
              <a:rPr lang="en-GB" sz="1200">
                <a:ea typeface="Source Sans Pro" charset="0"/>
                <a:cs typeface="Source Sans Pro" charset="0"/>
              </a:rPr>
              <a:t>10% (n = 6) </a:t>
            </a:r>
            <a:r>
              <a:rPr lang="en-GB" sz="1200" b="1">
                <a:ea typeface="Source Sans Pro" charset="0"/>
                <a:cs typeface="Source Sans Pro" charset="0"/>
              </a:rPr>
              <a:t>drop-out rate </a:t>
            </a:r>
            <a:r>
              <a:rPr lang="en-GB" sz="1200">
                <a:ea typeface="Source Sans Pro" charset="0"/>
                <a:cs typeface="Source Sans Pro" charset="0"/>
              </a:rPr>
              <a:t>for RO-skills group; </a:t>
            </a:r>
            <a:r>
              <a:rPr lang="en-IE" sz="1200">
                <a:ea typeface="Source Sans Pro" charset="0"/>
                <a:cs typeface="Source Sans Pro" charset="0"/>
              </a:rPr>
              <a:t>no significant differences between drop-outs and treatment </a:t>
            </a:r>
            <a:r>
              <a:rPr lang="en-GB" sz="1200">
                <a:ea typeface="Source Sans Pro" charset="0"/>
                <a:cs typeface="Source Sans Pro" charset="0"/>
              </a:rPr>
              <a:t>completers</a:t>
            </a:r>
          </a:p>
          <a:p>
            <a:pPr lvl="1"/>
            <a:r>
              <a:rPr lang="en-GB" sz="1200" b="1">
                <a:ea typeface="Source Sans Pro" charset="0"/>
                <a:cs typeface="Source Sans Pro" charset="0"/>
              </a:rPr>
              <a:t>Post-Treatment,</a:t>
            </a:r>
            <a:r>
              <a:rPr lang="en-GB" sz="1200">
                <a:ea typeface="Source Sans Pro" charset="0"/>
                <a:cs typeface="Source Sans Pro" charset="0"/>
              </a:rPr>
              <a:t> RO-DBT Skills Alone compared to TAU post-treatment demonstrated significantly greater improvements in:</a:t>
            </a:r>
          </a:p>
          <a:p>
            <a:pPr lvl="2"/>
            <a:r>
              <a:rPr lang="en-GB" sz="1050">
                <a:ea typeface="Source Sans Pro" charset="0"/>
                <a:cs typeface="Source Sans Pro" charset="0"/>
              </a:rPr>
              <a:t>Global severity of psychological symptoms (large effect)</a:t>
            </a:r>
          </a:p>
          <a:p>
            <a:pPr lvl="2"/>
            <a:r>
              <a:rPr lang="en-GB" sz="1050">
                <a:ea typeface="Source Sans Pro" charset="0"/>
                <a:cs typeface="Source Sans Pro" charset="0"/>
              </a:rPr>
              <a:t>Social safeness (medium effect) </a:t>
            </a:r>
          </a:p>
          <a:p>
            <a:pPr lvl="2"/>
            <a:r>
              <a:rPr lang="en-GB" sz="1050">
                <a:ea typeface="Source Sans Pro" charset="0"/>
                <a:cs typeface="Source Sans Pro" charset="0"/>
              </a:rPr>
              <a:t>Rigid needs for structure (small effect)</a:t>
            </a:r>
          </a:p>
          <a:p>
            <a:pPr lvl="2"/>
            <a:r>
              <a:rPr lang="en-GB" sz="1050">
                <a:ea typeface="Source Sans Pro" charset="0"/>
                <a:cs typeface="Source Sans Pro" charset="0"/>
              </a:rPr>
              <a:t>Effective use of coping skills (medium to large effects DBT-WCCL scales)</a:t>
            </a:r>
          </a:p>
          <a:p>
            <a:pPr lvl="1"/>
            <a:r>
              <a:rPr lang="en-GB" sz="1200">
                <a:ea typeface="Source Sans Pro" charset="0"/>
                <a:cs typeface="Source Sans Pro" charset="0"/>
              </a:rPr>
              <a:t>At </a:t>
            </a:r>
            <a:r>
              <a:rPr lang="en-GB" sz="1200" b="1">
                <a:ea typeface="Source Sans Pro" charset="0"/>
                <a:cs typeface="Source Sans Pro" charset="0"/>
              </a:rPr>
              <a:t>3-month follow-up</a:t>
            </a:r>
            <a:r>
              <a:rPr lang="en-GB" sz="1200">
                <a:ea typeface="Source Sans Pro" charset="0"/>
                <a:cs typeface="Source Sans Pro" charset="0"/>
              </a:rPr>
              <a:t>, the RO-DBT Skills Alone group showed significantly greater improvements in:</a:t>
            </a:r>
          </a:p>
          <a:p>
            <a:pPr lvl="2"/>
            <a:r>
              <a:rPr lang="en-GB" sz="1050">
                <a:ea typeface="Source Sans Pro" charset="0"/>
                <a:cs typeface="Source Sans Pro" charset="0"/>
              </a:rPr>
              <a:t>Global severity of psychological symptoms (large effect) </a:t>
            </a:r>
          </a:p>
          <a:p>
            <a:pPr lvl="2"/>
            <a:r>
              <a:rPr lang="en-GB" sz="1050">
                <a:ea typeface="Source Sans Pro" charset="0"/>
                <a:cs typeface="Source Sans Pro" charset="0"/>
              </a:rPr>
              <a:t>Rigid needs for structure (large effect)</a:t>
            </a:r>
          </a:p>
          <a:p>
            <a:pPr lvl="2"/>
            <a:r>
              <a:rPr lang="en-GB" sz="1050">
                <a:ea typeface="Source Sans Pro" charset="0"/>
                <a:cs typeface="Source Sans Pro" charset="0"/>
              </a:rPr>
              <a:t>Effective use of coping skills (large effects for both DBT-WCCL scales)</a:t>
            </a:r>
          </a:p>
          <a:p>
            <a:pPr lvl="2"/>
            <a:endParaRPr lang="en-GB" sz="1200">
              <a:ea typeface="Source Sans Pro" charset="0"/>
              <a:cs typeface="Source Sans Pro" charset="0"/>
            </a:endParaRPr>
          </a:p>
        </p:txBody>
      </p:sp>
      <p:grpSp>
        <p:nvGrpSpPr>
          <p:cNvPr id="14" name="Group 13">
            <a:extLst>
              <a:ext uri="{FF2B5EF4-FFF2-40B4-BE49-F238E27FC236}">
                <a16:creationId xmlns:a16="http://schemas.microsoft.com/office/drawing/2014/main" id="{A13E1BB0-22CF-634F-8E2D-68E65EDF0A2B}"/>
              </a:ext>
            </a:extLst>
          </p:cNvPr>
          <p:cNvGrpSpPr/>
          <p:nvPr/>
        </p:nvGrpSpPr>
        <p:grpSpPr>
          <a:xfrm>
            <a:off x="5582725" y="2000832"/>
            <a:ext cx="3640736" cy="3933011"/>
            <a:chOff x="7443634" y="1524776"/>
            <a:chExt cx="4854314" cy="5244014"/>
          </a:xfrm>
        </p:grpSpPr>
        <p:graphicFrame>
          <p:nvGraphicFramePr>
            <p:cNvPr id="6" name="Chart 5">
              <a:extLst>
                <a:ext uri="{FF2B5EF4-FFF2-40B4-BE49-F238E27FC236}">
                  <a16:creationId xmlns:a16="http://schemas.microsoft.com/office/drawing/2014/main" id="{8758D566-27F0-914E-A785-1BF18A1124CB}"/>
                </a:ext>
              </a:extLst>
            </p:cNvPr>
            <p:cNvGraphicFramePr>
              <a:graphicFrameLocks/>
            </p:cNvGraphicFramePr>
            <p:nvPr/>
          </p:nvGraphicFramePr>
          <p:xfrm>
            <a:off x="7443634" y="1524776"/>
            <a:ext cx="4854314" cy="5244014"/>
          </p:xfrm>
          <a:graphic>
            <a:graphicData uri="http://schemas.openxmlformats.org/drawingml/2006/chart">
              <c:chart xmlns:c="http://schemas.openxmlformats.org/drawingml/2006/chart" xmlns:r="http://schemas.openxmlformats.org/officeDocument/2006/relationships" r:id="rId4"/>
            </a:graphicData>
          </a:graphic>
        </p:graphicFrame>
        <p:grpSp>
          <p:nvGrpSpPr>
            <p:cNvPr id="13" name="Group 12">
              <a:extLst>
                <a:ext uri="{FF2B5EF4-FFF2-40B4-BE49-F238E27FC236}">
                  <a16:creationId xmlns:a16="http://schemas.microsoft.com/office/drawing/2014/main" id="{4117F939-641E-1F4A-93B3-5B8F3ADCA66A}"/>
                </a:ext>
              </a:extLst>
            </p:cNvPr>
            <p:cNvGrpSpPr/>
            <p:nvPr/>
          </p:nvGrpSpPr>
          <p:grpSpPr>
            <a:xfrm>
              <a:off x="7906215" y="4233652"/>
              <a:ext cx="4285785" cy="1273342"/>
              <a:chOff x="7906215" y="4233652"/>
              <a:chExt cx="4285785" cy="1273342"/>
            </a:xfrm>
          </p:grpSpPr>
          <p:sp>
            <p:nvSpPr>
              <p:cNvPr id="10" name="TextBox 9">
                <a:extLst>
                  <a:ext uri="{FF2B5EF4-FFF2-40B4-BE49-F238E27FC236}">
                    <a16:creationId xmlns:a16="http://schemas.microsoft.com/office/drawing/2014/main" id="{A66A1660-37D6-D94E-AAC9-9840F95BE961}"/>
                  </a:ext>
                </a:extLst>
              </p:cNvPr>
              <p:cNvSpPr txBox="1"/>
              <p:nvPr/>
            </p:nvSpPr>
            <p:spPr>
              <a:xfrm>
                <a:off x="9168159" y="4233652"/>
                <a:ext cx="970157" cy="307776"/>
              </a:xfrm>
              <a:prstGeom prst="rect">
                <a:avLst/>
              </a:prstGeom>
              <a:noFill/>
            </p:spPr>
            <p:txBody>
              <a:bodyPr wrap="square" rtlCol="0">
                <a:spAutoFit/>
              </a:bodyPr>
              <a:lstStyle/>
              <a:p>
                <a:r>
                  <a:rPr lang="en-US" sz="900"/>
                  <a:t>Large</a:t>
                </a:r>
              </a:p>
            </p:txBody>
          </p:sp>
          <p:sp>
            <p:nvSpPr>
              <p:cNvPr id="11" name="TextBox 10">
                <a:extLst>
                  <a:ext uri="{FF2B5EF4-FFF2-40B4-BE49-F238E27FC236}">
                    <a16:creationId xmlns:a16="http://schemas.microsoft.com/office/drawing/2014/main" id="{F6B1EC3C-49CF-1844-803F-1CBBA6FE0268}"/>
                  </a:ext>
                </a:extLst>
              </p:cNvPr>
              <p:cNvSpPr txBox="1"/>
              <p:nvPr/>
            </p:nvSpPr>
            <p:spPr>
              <a:xfrm>
                <a:off x="9168159" y="4772770"/>
                <a:ext cx="970157" cy="307776"/>
              </a:xfrm>
              <a:prstGeom prst="rect">
                <a:avLst/>
              </a:prstGeom>
              <a:noFill/>
            </p:spPr>
            <p:txBody>
              <a:bodyPr wrap="square" rtlCol="0">
                <a:spAutoFit/>
              </a:bodyPr>
              <a:lstStyle/>
              <a:p>
                <a:r>
                  <a:rPr lang="en-US" sz="900"/>
                  <a:t>Medium</a:t>
                </a:r>
              </a:p>
            </p:txBody>
          </p:sp>
          <p:sp>
            <p:nvSpPr>
              <p:cNvPr id="12" name="TextBox 11">
                <a:extLst>
                  <a:ext uri="{FF2B5EF4-FFF2-40B4-BE49-F238E27FC236}">
                    <a16:creationId xmlns:a16="http://schemas.microsoft.com/office/drawing/2014/main" id="{0F77E15B-9D00-0149-AEC9-C3B11AD424A9}"/>
                  </a:ext>
                </a:extLst>
              </p:cNvPr>
              <p:cNvSpPr txBox="1"/>
              <p:nvPr/>
            </p:nvSpPr>
            <p:spPr>
              <a:xfrm>
                <a:off x="9168160" y="5199218"/>
                <a:ext cx="970157" cy="307776"/>
              </a:xfrm>
              <a:prstGeom prst="rect">
                <a:avLst/>
              </a:prstGeom>
              <a:noFill/>
            </p:spPr>
            <p:txBody>
              <a:bodyPr wrap="square" rtlCol="0">
                <a:spAutoFit/>
              </a:bodyPr>
              <a:lstStyle/>
              <a:p>
                <a:r>
                  <a:rPr lang="en-US" sz="900"/>
                  <a:t>Small</a:t>
                </a:r>
              </a:p>
            </p:txBody>
          </p:sp>
          <p:cxnSp>
            <p:nvCxnSpPr>
              <p:cNvPr id="8" name="Straight Connector 7">
                <a:extLst>
                  <a:ext uri="{FF2B5EF4-FFF2-40B4-BE49-F238E27FC236}">
                    <a16:creationId xmlns:a16="http://schemas.microsoft.com/office/drawing/2014/main" id="{89FFE9C5-1C8C-274A-B3B7-B396C363CF62}"/>
                  </a:ext>
                </a:extLst>
              </p:cNvPr>
              <p:cNvCxnSpPr/>
              <p:nvPr/>
            </p:nvCxnSpPr>
            <p:spPr>
              <a:xfrm>
                <a:off x="7906215" y="5123818"/>
                <a:ext cx="42857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A4D074-8D80-E243-A5D6-02E10076259F}"/>
                  </a:ext>
                </a:extLst>
              </p:cNvPr>
              <p:cNvCxnSpPr/>
              <p:nvPr/>
            </p:nvCxnSpPr>
            <p:spPr>
              <a:xfrm>
                <a:off x="7906215" y="4529086"/>
                <a:ext cx="42857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379515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0C092-B377-413B-9B47-F1046609752E}"/>
              </a:ext>
            </a:extLst>
          </p:cNvPr>
          <p:cNvSpPr>
            <a:spLocks noGrp="1"/>
          </p:cNvSpPr>
          <p:nvPr>
            <p:ph type="title"/>
          </p:nvPr>
        </p:nvSpPr>
        <p:spPr/>
        <p:txBody>
          <a:bodyPr/>
          <a:lstStyle/>
          <a:p>
            <a:r>
              <a:rPr lang="en-US"/>
              <a:t>About me, Angela Klein, Ph.D.</a:t>
            </a:r>
          </a:p>
        </p:txBody>
      </p:sp>
      <p:sp>
        <p:nvSpPr>
          <p:cNvPr id="3" name="Content Placeholder 2">
            <a:extLst>
              <a:ext uri="{FF2B5EF4-FFF2-40B4-BE49-F238E27FC236}">
                <a16:creationId xmlns:a16="http://schemas.microsoft.com/office/drawing/2014/main" id="{84CCD05A-EA9B-4E40-84E5-7162AB3C35B3}"/>
              </a:ext>
            </a:extLst>
          </p:cNvPr>
          <p:cNvSpPr>
            <a:spLocks noGrp="1"/>
          </p:cNvSpPr>
          <p:nvPr>
            <p:ph idx="1"/>
          </p:nvPr>
        </p:nvSpPr>
        <p:spPr>
          <a:xfrm>
            <a:off x="628649" y="1825625"/>
            <a:ext cx="8017809" cy="4351338"/>
          </a:xfrm>
        </p:spPr>
        <p:txBody>
          <a:bodyPr>
            <a:normAutofit fontScale="92500"/>
          </a:bodyPr>
          <a:lstStyle/>
          <a:p>
            <a:pPr marL="137160" indent="-137160">
              <a:buFont typeface="Wingdings" panose="05000000000000000000" pitchFamily="2" charset="2"/>
              <a:buChar char="§"/>
              <a:defRPr/>
            </a:pPr>
            <a:r>
              <a:rPr lang="en-US" altLang="en-US" sz="2400"/>
              <a:t>Clinical psychologist in private practice</a:t>
            </a:r>
          </a:p>
          <a:p>
            <a:pPr marL="308610" lvl="1" indent="-137160">
              <a:buFont typeface="Wingdings" panose="05000000000000000000" pitchFamily="2" charset="2"/>
              <a:buChar char="§"/>
              <a:defRPr/>
            </a:pPr>
            <a:r>
              <a:rPr lang="en-US" altLang="en-US"/>
              <a:t>Ph.D. in clinical psychology, University of Missouri-Columbia, 2009</a:t>
            </a:r>
          </a:p>
          <a:p>
            <a:pPr marL="308610" lvl="1" indent="-137160">
              <a:buFont typeface="Wingdings" panose="05000000000000000000" pitchFamily="2" charset="2"/>
              <a:buChar char="§"/>
              <a:defRPr/>
            </a:pPr>
            <a:r>
              <a:rPr lang="en-US" altLang="en-US"/>
              <a:t>Centered Ground, San Diego &amp; Carlsbad, North County, since 2014</a:t>
            </a:r>
          </a:p>
          <a:p>
            <a:pPr marL="308610" lvl="1" indent="-137160">
              <a:buFont typeface="Wingdings" panose="05000000000000000000" pitchFamily="2" charset="2"/>
              <a:buChar char="§"/>
              <a:defRPr/>
            </a:pPr>
            <a:r>
              <a:rPr lang="en-US" altLang="en-US"/>
              <a:t>CBT and DBT treatment, including standard DBT, RO, and DBT-based mindful eating for adolescents, families, and adults</a:t>
            </a:r>
          </a:p>
          <a:p>
            <a:pPr marL="308610" lvl="1" indent="-137160">
              <a:buFont typeface="Wingdings" panose="05000000000000000000" pitchFamily="2" charset="2"/>
              <a:buChar char="§"/>
              <a:defRPr/>
            </a:pPr>
            <a:r>
              <a:rPr lang="en-US" altLang="en-US"/>
              <a:t>Intensively trained in RO as of January 2015</a:t>
            </a:r>
          </a:p>
          <a:p>
            <a:pPr marL="308610" lvl="1" indent="-137160">
              <a:buFont typeface="Wingdings" panose="05000000000000000000" pitchFamily="2" charset="2"/>
              <a:buChar char="§"/>
              <a:defRPr/>
            </a:pPr>
            <a:r>
              <a:rPr lang="en-US" altLang="en-US"/>
              <a:t>Author of “Mindful Eating from the Dialectical Perspective: Research and Application” (Routledge, 2016), as well as peer-reviewed eating disorder research</a:t>
            </a:r>
          </a:p>
          <a:p>
            <a:pPr marL="308610" lvl="1" indent="-137160">
              <a:buFont typeface="Wingdings" panose="05000000000000000000" pitchFamily="2" charset="2"/>
              <a:buChar char="§"/>
              <a:defRPr/>
            </a:pPr>
            <a:r>
              <a:rPr lang="en-US" altLang="en-US"/>
              <a:t>Extensive previous experience developing, implementing, and researching DBT-based approaches across varied levels of care, specializing in eating disorders</a:t>
            </a:r>
            <a:endParaRPr lang="en-US"/>
          </a:p>
          <a:p>
            <a:endParaRPr lang="en-US"/>
          </a:p>
        </p:txBody>
      </p:sp>
    </p:spTree>
    <p:extLst>
      <p:ext uri="{BB962C8B-B14F-4D97-AF65-F5344CB8AC3E}">
        <p14:creationId xmlns:p14="http://schemas.microsoft.com/office/powerpoint/2010/main" val="28447441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CF56-249E-4685-A91B-0268D1ED9DAF}"/>
              </a:ext>
            </a:extLst>
          </p:cNvPr>
          <p:cNvSpPr>
            <a:spLocks noGrp="1"/>
          </p:cNvSpPr>
          <p:nvPr>
            <p:ph type="title"/>
          </p:nvPr>
        </p:nvSpPr>
        <p:spPr/>
        <p:txBody>
          <a:bodyPr/>
          <a:lstStyle/>
          <a:p>
            <a:pPr>
              <a:defRPr/>
            </a:pPr>
            <a:r>
              <a:rPr lang="en-US"/>
              <a:t>Self-inquiry practice	</a:t>
            </a:r>
          </a:p>
        </p:txBody>
      </p:sp>
      <p:sp>
        <p:nvSpPr>
          <p:cNvPr id="34819" name="Content Placeholder 2">
            <a:extLst>
              <a:ext uri="{FF2B5EF4-FFF2-40B4-BE49-F238E27FC236}">
                <a16:creationId xmlns:a16="http://schemas.microsoft.com/office/drawing/2014/main" id="{37EAA956-A576-4E58-8F87-72EEABEE0C0E}"/>
              </a:ext>
            </a:extLst>
          </p:cNvPr>
          <p:cNvSpPr>
            <a:spLocks noGrp="1"/>
          </p:cNvSpPr>
          <p:nvPr>
            <p:ph idx="1"/>
          </p:nvPr>
        </p:nvSpPr>
        <p:spPr/>
        <p:txBody>
          <a:bodyPr>
            <a:normAutofit fontScale="92500" lnSpcReduction="10000"/>
          </a:bodyPr>
          <a:lstStyle/>
          <a:p>
            <a:pPr>
              <a:buFont typeface="Wingdings" panose="05000000000000000000" pitchFamily="2" charset="2"/>
              <a:buChar char="§"/>
            </a:pPr>
            <a:r>
              <a:rPr lang="en-US" altLang="en-US"/>
              <a:t>Person outing themselves: Tell your partner about an emotional event, without justifying, defending, or rationalizing</a:t>
            </a:r>
          </a:p>
          <a:p>
            <a:pPr>
              <a:buFont typeface="Wingdings" panose="05000000000000000000" pitchFamily="2" charset="2"/>
              <a:buChar char="§"/>
            </a:pPr>
            <a:r>
              <a:rPr lang="en-US" altLang="en-US"/>
              <a:t>Listener to person outing themselves:</a:t>
            </a:r>
          </a:p>
          <a:p>
            <a:pPr lvl="1">
              <a:buFont typeface="Wingdings" panose="05000000000000000000" pitchFamily="2" charset="2"/>
              <a:buChar char="§"/>
            </a:pPr>
            <a:r>
              <a:rPr lang="en-US" altLang="en-US" sz="2200"/>
              <a:t>After 1-2 minutes, ask: “Are you at your edge?”</a:t>
            </a:r>
          </a:p>
          <a:p>
            <a:pPr lvl="2">
              <a:buFont typeface="Wingdings" panose="05000000000000000000" pitchFamily="2" charset="2"/>
              <a:buChar char="§"/>
            </a:pPr>
            <a:r>
              <a:rPr lang="en-US" altLang="en-US" sz="2200"/>
              <a:t>If not, then: “What do need to do to get there?”</a:t>
            </a:r>
          </a:p>
          <a:p>
            <a:pPr lvl="1">
              <a:buFont typeface="Wingdings" panose="05000000000000000000" pitchFamily="2" charset="2"/>
              <a:buChar char="§"/>
            </a:pPr>
            <a:r>
              <a:rPr lang="en-US" altLang="en-US" sz="2200"/>
              <a:t>Then, whether the person has found their edge or not: “What is it that you might need to learn from this situation?” AND/OR “What question might you need to ask yourself in order to learn?”</a:t>
            </a:r>
          </a:p>
          <a:p>
            <a:pPr lvl="1">
              <a:buFont typeface="Wingdings" panose="05000000000000000000" pitchFamily="2" charset="2"/>
              <a:buChar char="§"/>
            </a:pPr>
            <a:r>
              <a:rPr lang="en-US" altLang="en-US" sz="2200"/>
              <a:t>Every 30 seconds, “Are you still at your edge, or have you regulated?”</a:t>
            </a:r>
          </a:p>
          <a:p>
            <a:pPr lvl="2">
              <a:buFont typeface="Wingdings" panose="05000000000000000000" pitchFamily="2" charset="2"/>
              <a:buChar char="§"/>
            </a:pPr>
            <a:r>
              <a:rPr lang="en-US" altLang="en-US" sz="2200"/>
              <a:t>If regulated, “Then what question do you need to ask to get back there?”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7778" y="857251"/>
            <a:ext cx="7886700" cy="994172"/>
          </a:xfrm>
        </p:spPr>
        <p:txBody>
          <a:bodyPr>
            <a:normAutofit fontScale="90000"/>
          </a:bodyPr>
          <a:lstStyle/>
          <a:p>
            <a:r>
              <a:rPr lang="en-GB">
                <a:solidFill>
                  <a:schemeClr val="accent1"/>
                </a:solidFill>
              </a:rPr>
              <a:t>Overcontrol is often not recognised</a:t>
            </a:r>
          </a:p>
        </p:txBody>
      </p:sp>
      <p:sp>
        <p:nvSpPr>
          <p:cNvPr id="7" name="Content Placeholder 2"/>
          <p:cNvSpPr txBox="1">
            <a:spLocks/>
          </p:cNvSpPr>
          <p:nvPr/>
        </p:nvSpPr>
        <p:spPr>
          <a:xfrm>
            <a:off x="421278" y="2042705"/>
            <a:ext cx="8356963" cy="3595551"/>
          </a:xfrm>
          <a:prstGeom prst="rect">
            <a:avLst/>
          </a:prstGeom>
        </p:spPr>
        <p:txBody>
          <a:bodyPr vert="horz" lIns="51435" tIns="25718" rIns="51435" bIns="25718" rtlCol="0" anchor="t">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lvl="1" indent="0">
              <a:buNone/>
            </a:pPr>
            <a:r>
              <a:rPr lang="en-US" sz="2100" b="1">
                <a:solidFill>
                  <a:schemeClr val="tx1"/>
                </a:solidFill>
              </a:rPr>
              <a:t>Overcontrolled people ………</a:t>
            </a:r>
          </a:p>
          <a:p>
            <a:pPr marL="0" lvl="1" indent="0">
              <a:buNone/>
            </a:pPr>
            <a:endParaRPr lang="en-US" sz="2100" b="1">
              <a:solidFill>
                <a:schemeClr val="tx1"/>
              </a:solidFill>
            </a:endParaRPr>
          </a:p>
          <a:p>
            <a:pPr marL="0" lvl="1" indent="0">
              <a:buNone/>
            </a:pPr>
            <a:r>
              <a:rPr lang="en-US" sz="2100" b="1">
                <a:solidFill>
                  <a:schemeClr val="tx1"/>
                </a:solidFill>
              </a:rPr>
              <a:t>A</a:t>
            </a:r>
            <a:r>
              <a:rPr lang="en-GB" sz="2100" b="1">
                <a:solidFill>
                  <a:schemeClr val="tx1"/>
                </a:solidFill>
              </a:rPr>
              <a:t>re not roaming the streets in gangs</a:t>
            </a:r>
            <a:r>
              <a:rPr lang="en-GB" sz="2100">
                <a:solidFill>
                  <a:schemeClr val="tx1"/>
                </a:solidFill>
              </a:rPr>
              <a:t>—they are not the ones having wild parties; they are not the people you see yelling at each other from across the street </a:t>
            </a:r>
            <a:endParaRPr lang="en-GB" sz="2100">
              <a:solidFill>
                <a:schemeClr val="tx1"/>
              </a:solidFill>
              <a:cs typeface="Calibri"/>
            </a:endParaRPr>
          </a:p>
          <a:p>
            <a:pPr marL="0" lvl="1" indent="0">
              <a:buNone/>
            </a:pPr>
            <a:endParaRPr lang="en-GB" sz="1200">
              <a:solidFill>
                <a:schemeClr val="tx1"/>
              </a:solidFill>
            </a:endParaRPr>
          </a:p>
          <a:p>
            <a:pPr marL="0" lvl="1" indent="0">
              <a:buNone/>
            </a:pPr>
            <a:r>
              <a:rPr lang="en-US" sz="2100" b="1">
                <a:solidFill>
                  <a:schemeClr val="tx1"/>
                </a:solidFill>
              </a:rPr>
              <a:t>They </a:t>
            </a:r>
            <a:r>
              <a:rPr lang="en-GB" sz="2100" b="1">
                <a:solidFill>
                  <a:schemeClr val="tx1"/>
                </a:solidFill>
              </a:rPr>
              <a:t>are hyper-detail-focused perfectionists </a:t>
            </a:r>
            <a:r>
              <a:rPr lang="en-GB" sz="2100">
                <a:solidFill>
                  <a:schemeClr val="tx1"/>
                </a:solidFill>
              </a:rPr>
              <a:t>who tend to see ‘mistakes’ everywhere (including in themselves)</a:t>
            </a:r>
            <a:endParaRPr lang="en-GB" sz="2100">
              <a:solidFill>
                <a:schemeClr val="tx1"/>
              </a:solidFill>
              <a:cs typeface="Calibri"/>
            </a:endParaRPr>
          </a:p>
          <a:p>
            <a:pPr marL="0" lvl="1" indent="0">
              <a:buNone/>
            </a:pPr>
            <a:endParaRPr lang="en-GB" sz="2100">
              <a:solidFill>
                <a:schemeClr val="tx1"/>
              </a:solidFill>
            </a:endParaRPr>
          </a:p>
          <a:p>
            <a:pPr marL="0" lvl="1" indent="0">
              <a:buNone/>
            </a:pPr>
            <a:r>
              <a:rPr lang="en-GB" sz="2100" b="1">
                <a:solidFill>
                  <a:schemeClr val="tx1"/>
                </a:solidFill>
              </a:rPr>
              <a:t>And tend to work harder than most </a:t>
            </a:r>
            <a:r>
              <a:rPr lang="en-GB" sz="2100">
                <a:solidFill>
                  <a:schemeClr val="tx1"/>
                </a:solidFill>
              </a:rPr>
              <a:t>to prevent future problems without making a big deal out of it. </a:t>
            </a:r>
            <a:endParaRPr lang="en-GB" sz="2100">
              <a:solidFill>
                <a:schemeClr val="tx1"/>
              </a:solidFill>
              <a:cs typeface="Calibri"/>
            </a:endParaRPr>
          </a:p>
          <a:p>
            <a:pPr marL="0" lvl="1" indent="0">
              <a:buNone/>
            </a:pPr>
            <a:endParaRPr lang="en-GB" sz="2100">
              <a:solidFill>
                <a:schemeClr val="tx1"/>
              </a:solidFill>
            </a:endParaRPr>
          </a:p>
          <a:p>
            <a:pPr marL="0" lvl="1" indent="0">
              <a:buNone/>
            </a:pPr>
            <a:r>
              <a:rPr lang="en-GB" sz="2100" b="1">
                <a:solidFill>
                  <a:schemeClr val="tx1"/>
                </a:solidFill>
              </a:rPr>
              <a:t>Plus, are </a:t>
            </a:r>
            <a:r>
              <a:rPr lang="en-US" sz="2100" b="1">
                <a:solidFill>
                  <a:schemeClr val="tx1"/>
                </a:solidFill>
              </a:rPr>
              <a:t>expert at </a:t>
            </a:r>
            <a:r>
              <a:rPr lang="en-US" sz="2100" b="1" u="sng">
                <a:solidFill>
                  <a:schemeClr val="tx1"/>
                </a:solidFill>
              </a:rPr>
              <a:t>not </a:t>
            </a:r>
            <a:r>
              <a:rPr lang="en-US" sz="2100" b="1">
                <a:solidFill>
                  <a:schemeClr val="tx1"/>
                </a:solidFill>
              </a:rPr>
              <a:t>appearing different </a:t>
            </a:r>
            <a:r>
              <a:rPr lang="en-US" sz="2100">
                <a:solidFill>
                  <a:schemeClr val="tx1"/>
                </a:solidFill>
              </a:rPr>
              <a:t>on the outside (in public). </a:t>
            </a:r>
            <a:endParaRPr lang="en-US" sz="2100">
              <a:solidFill>
                <a:schemeClr val="tx1"/>
              </a:solidFill>
              <a:cs typeface="Calibri"/>
            </a:endParaRPr>
          </a:p>
          <a:p>
            <a:pPr marL="0" lvl="1" indent="0" algn="ctr">
              <a:buNone/>
            </a:pPr>
            <a:endParaRPr lang="en-GB" sz="2100">
              <a:solidFill>
                <a:schemeClr val="tx1"/>
              </a:solidFill>
            </a:endParaRPr>
          </a:p>
        </p:txBody>
      </p:sp>
    </p:spTree>
    <p:custDataLst>
      <p:tags r:id="rId1"/>
    </p:custDataLst>
    <p:extLst>
      <p:ext uri="{BB962C8B-B14F-4D97-AF65-F5344CB8AC3E}">
        <p14:creationId xmlns:p14="http://schemas.microsoft.com/office/powerpoint/2010/main" val="16526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adicallOpenPowerpoint">
  <a:themeElements>
    <a:clrScheme name="Custom 3">
      <a:dk1>
        <a:srgbClr val="292934"/>
      </a:dk1>
      <a:lt1>
        <a:srgbClr val="FFFFFF"/>
      </a:lt1>
      <a:dk2>
        <a:srgbClr val="E65023"/>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txDef>
      <a:spPr/>
      <a:bodyPr vert="horz" lIns="0" tIns="0" rIns="91440" bIns="45720" rtlCol="0">
        <a:normAutofit/>
      </a:bodyPr>
      <a:lstStyle>
        <a:defPPr>
          <a:defRPr dirty="0" smtClean="0"/>
        </a:defPPr>
      </a:lst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RadicallOpenPowerpoint">
  <a:themeElements>
    <a:clrScheme name="Custom 3">
      <a:dk1>
        <a:srgbClr val="292934"/>
      </a:dk1>
      <a:lt1>
        <a:srgbClr val="FFFFFF"/>
      </a:lt1>
      <a:dk2>
        <a:srgbClr val="E65023"/>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txDef>
      <a:spPr/>
      <a:bodyPr vert="horz" lIns="0" tIns="0" rIns="91440" bIns="45720" rtlCol="0">
        <a:normAutofit/>
      </a:bodyPr>
      <a:lstStyle>
        <a:defPPr>
          <a:defRPr dirty="0" smtClean="0"/>
        </a:defPPr>
      </a:lstStyle>
    </a:txDef>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1_RadicallOpenPowerpoint">
  <a:themeElements>
    <a:clrScheme name="Custom 3">
      <a:dk1>
        <a:srgbClr val="292934"/>
      </a:dk1>
      <a:lt1>
        <a:srgbClr val="FFFFFF"/>
      </a:lt1>
      <a:dk2>
        <a:srgbClr val="E65023"/>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txDef>
      <a:spPr/>
      <a:bodyPr vert="horz" lIns="0" tIns="0" rIns="91440" bIns="45720" rtlCol="0">
        <a:normAutofit/>
      </a:bodyPr>
      <a:lstStyle>
        <a:defPPr>
          <a:defRPr dirty="0" smtClean="0"/>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F3A9EB8-E0EF-3047-AE7A-07336FB675C1}">
  <we:reference id="wa104178141" version="3.10.0.19" store="en-US" storeType="OMEX"/>
  <we:alternateReferences>
    <we:reference id="wa104178141" version="3.10.0.19"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0</TotalTime>
  <Words>11810</Words>
  <Application>Microsoft Office PowerPoint</Application>
  <PresentationFormat>On-screen Show (4:3)</PresentationFormat>
  <Paragraphs>1018</Paragraphs>
  <Slides>82</Slides>
  <Notes>74</Notes>
  <HiddenSlides>0</HiddenSlides>
  <MMClips>2</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82</vt:i4>
      </vt:variant>
    </vt:vector>
  </HeadingPairs>
  <TitlesOfParts>
    <vt:vector size="103" baseType="lpstr">
      <vt:lpstr>Arial</vt:lpstr>
      <vt:lpstr>Arial </vt:lpstr>
      <vt:lpstr>Arial Black</vt:lpstr>
      <vt:lpstr>Bookman Old Style</vt:lpstr>
      <vt:lpstr>Calibri</vt:lpstr>
      <vt:lpstr>Calibri Light</vt:lpstr>
      <vt:lpstr>Cambria</vt:lpstr>
      <vt:lpstr>GoudyOldStyleBT-Bold</vt:lpstr>
      <vt:lpstr>GoudyOldStyleBT-Italic</vt:lpstr>
      <vt:lpstr>GoudyOldStyleBT-Roman</vt:lpstr>
      <vt:lpstr>Impact</vt:lpstr>
      <vt:lpstr>News Gothic MT</vt:lpstr>
      <vt:lpstr>Source Sans Pro</vt:lpstr>
      <vt:lpstr>Source Sans Pro Black</vt:lpstr>
      <vt:lpstr>Source Sans Pro Light</vt:lpstr>
      <vt:lpstr>Wingdings</vt:lpstr>
      <vt:lpstr>RadicallOpenPowerpoint</vt:lpstr>
      <vt:lpstr>2_Office Theme</vt:lpstr>
      <vt:lpstr>7_RadicallOpenPowerpoint</vt:lpstr>
      <vt:lpstr>Office Theme</vt:lpstr>
      <vt:lpstr>1_RadicallOpenPowerpoint</vt:lpstr>
      <vt:lpstr>PowerPoint Presentation</vt:lpstr>
      <vt:lpstr>Financial Disclosures</vt:lpstr>
      <vt:lpstr>Goals of this workshop</vt:lpstr>
      <vt:lpstr>How did our ancient ancestors survive without claws, horns or being thick-skinned? </vt:lpstr>
      <vt:lpstr>We are tribal creatures</vt:lpstr>
      <vt:lpstr>PowerPoint Presentation</vt:lpstr>
      <vt:lpstr>A key capacity that enabled cooperation: self-control</vt:lpstr>
      <vt:lpstr>Lack of self-control is eye-catching!</vt:lpstr>
      <vt:lpstr>Overcontrol is often not recognised</vt:lpstr>
      <vt:lpstr>Overcontrol  is Pro-Social</vt:lpstr>
      <vt:lpstr>Too much of a good thing:  the problem of overcontrol</vt:lpstr>
      <vt:lpstr>The Self-Control Dialectic</vt:lpstr>
      <vt:lpstr>See next slide</vt:lpstr>
      <vt:lpstr>PowerPoint Presentation</vt:lpstr>
      <vt:lpstr>PowerPoint Presentation</vt:lpstr>
      <vt:lpstr>PowerPoint Presentation</vt:lpstr>
      <vt:lpstr>Typical OC Problem Behaviors</vt:lpstr>
      <vt:lpstr>Common OC Behaviors</vt:lpstr>
      <vt:lpstr>Overcontrol is a combination of biotemperament and environment</vt:lpstr>
      <vt:lpstr>Environmental (e.g., family or cultural) influences:  For Undercontrolled…</vt:lpstr>
      <vt:lpstr>Whereas… for Overcontrolled…</vt:lpstr>
      <vt:lpstr>But…when the Context Calls for Emotional Expression ….</vt:lpstr>
      <vt:lpstr>...and Emotion is Not Expressed</vt:lpstr>
      <vt:lpstr>…then signaling matters!</vt:lpstr>
      <vt:lpstr>Emotions evolved to communicate and facilitate the formation of strong social bonds…</vt:lpstr>
      <vt:lpstr>The Still Face experiment</vt:lpstr>
      <vt:lpstr>PowerPoint Presentation</vt:lpstr>
      <vt:lpstr>The key mechanism  of change in RO DBT</vt:lpstr>
      <vt:lpstr>Open Expression = Trust = Social  Connectedness</vt:lpstr>
      <vt:lpstr>The core issue for OC individuals isn’t so much how they cope with their own struggles but how they relate to others</vt:lpstr>
      <vt:lpstr>Note: Open expression DOES NOT mean… </vt:lpstr>
      <vt:lpstr>RO DBT teaches there are  five neural substrates of emotion</vt:lpstr>
      <vt:lpstr>Social Safety System: ventral vagal complex of the parasympathetic nervous system; PNS-VVC</vt:lpstr>
      <vt:lpstr>PowerPoint Presentation</vt:lpstr>
      <vt:lpstr>What happened to your voice when didn’t move your eyebrows? </vt:lpstr>
      <vt:lpstr>What did it feel like when you did the exercise without moving your eyebrows? </vt:lpstr>
      <vt:lpstr>How did having your eyebrows down affect the words you chose? </vt:lpstr>
      <vt:lpstr>In which exercise did you feel more trusting or close to the other person? </vt:lpstr>
      <vt:lpstr>Talking Eyebrows</vt:lpstr>
      <vt:lpstr>Using social safety to enhance clinical outcomes</vt:lpstr>
      <vt:lpstr>When Tension is Present… Use the Big3 + 1!</vt:lpstr>
      <vt:lpstr> The Big Three+1</vt:lpstr>
      <vt:lpstr>Additional strategies</vt:lpstr>
      <vt:lpstr>Let’s do another exercise!</vt:lpstr>
      <vt:lpstr>PowerPoint Presentation</vt:lpstr>
      <vt:lpstr>Chilling-Out is Therapeutic When Treating OC</vt:lpstr>
      <vt:lpstr>Participation without planning  </vt:lpstr>
      <vt:lpstr>PowerPoint Presentation</vt:lpstr>
      <vt:lpstr>PowerPoint Presentation</vt:lpstr>
      <vt:lpstr>RO—Developing a passion for going opposite to where you are</vt:lpstr>
      <vt:lpstr>PowerPoint Presentation</vt:lpstr>
      <vt:lpstr>Self-enquiry begins by locating our “edge” </vt:lpstr>
      <vt:lpstr>So...what is an Edge?</vt:lpstr>
      <vt:lpstr>Let’s see if we can locate an edge! Whoohoo! </vt:lpstr>
      <vt:lpstr>PowerPoint Presentation</vt:lpstr>
      <vt:lpstr>Self-enquiry practice is best done in the presence of a fellow practitioner who is willing to reflect back our blind spots</vt:lpstr>
      <vt:lpstr>Two-minute silent Self-Enquiry Practice + Homework Assignment</vt:lpstr>
      <vt:lpstr>RO DBT Evidence Base, Treatment Delivery, &amp; Structure</vt:lpstr>
      <vt:lpstr>Evidence base</vt:lpstr>
      <vt:lpstr>Large effect size RO DBT versus Treatment as usual</vt:lpstr>
      <vt:lpstr>Modes for Outpatient RO DBT (~30 weeks)</vt:lpstr>
      <vt:lpstr>RO-DBT Individual Treatment Target Hierarchy </vt:lpstr>
      <vt:lpstr>RO DBT Skills</vt:lpstr>
      <vt:lpstr>Thank you!</vt:lpstr>
      <vt:lpstr>END OF TALK</vt:lpstr>
      <vt:lpstr>Detailled RO DBT Research Slides</vt:lpstr>
      <vt:lpstr>Three Randomized Controlled Trials for Refractory Depression &amp; Overcontrolled Personality disorders</vt:lpstr>
      <vt:lpstr>Large effect size RO DBT versus Treatment as usual</vt:lpstr>
      <vt:lpstr>Three open-trials (pre-post) for adults and adolescents with Anorexia Nervosa </vt:lpstr>
      <vt:lpstr>One Non-Randomized Controlled Trial for chronic overcontrolled personality dysfunction</vt:lpstr>
      <vt:lpstr>RCT 1: RODBT-E for Chronic Depression &amp; Overcontrolled Personality Disorders (Lynch et al., 2003)</vt:lpstr>
      <vt:lpstr>RCT2: RODBT-E2 for Chronic Depression &amp; Overcontrolled Personality Disorders (Lynch et al., 2007)</vt:lpstr>
      <vt:lpstr>RCT 3: REFRAMED: multi-site randomized controlled trial (Lynch et al., 2015; 2018)</vt:lpstr>
      <vt:lpstr>RefraMED Study Co-Morbidity Rates  (Lynch et al., 2018)</vt:lpstr>
      <vt:lpstr>Does RO-DBT work for Refractory Depression?</vt:lpstr>
      <vt:lpstr>Large effect size RO DBT versus Treatment as usual</vt:lpstr>
      <vt:lpstr>Open trial 1: RO DBT for Anorexia Nervosa (Lynch et al., 2013)</vt:lpstr>
      <vt:lpstr>PowerPoint Presentation</vt:lpstr>
      <vt:lpstr>Open Trial 3: RO DBT for Adolescent Anorexia Nervosa  (South London and Maudsley NHS Foundation Trust; Child and Adolescent Eating Disorder Service) </vt:lpstr>
      <vt:lpstr>Non-Randomised Controlled Trial: RO DBT Skills Only for treatment resistant over-controlled adults (Keogh et al., 2015)</vt:lpstr>
      <vt:lpstr>About me, Angela Klein, Ph.D.</vt:lpstr>
      <vt:lpstr>Self-inquiry practice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Roelie Hempel</dc:creator>
  <cp:lastModifiedBy>Jay L</cp:lastModifiedBy>
  <cp:revision>1</cp:revision>
  <cp:lastPrinted>2018-06-06T12:05:42Z</cp:lastPrinted>
  <dcterms:created xsi:type="dcterms:W3CDTF">2017-10-20T15:10:32Z</dcterms:created>
  <dcterms:modified xsi:type="dcterms:W3CDTF">2020-07-06T18:09:55Z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E3283C98-5BE1-460B-A063-B246CCDC96D1</vt:lpwstr>
  </property>
  <property fmtid="{D5CDD505-2E9C-101B-9397-08002B2CF9AE}" pid="3" name="ArticulatePath">
    <vt:lpwstr>Module 1 - RO-DBT - new evidence-based treatment</vt:lpwstr>
  </property>
</Properties>
</file>